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65"/>
  </p:notesMasterIdLst>
  <p:sldIdLst>
    <p:sldId id="256" r:id="rId2"/>
    <p:sldId id="354" r:id="rId3"/>
    <p:sldId id="352" r:id="rId4"/>
    <p:sldId id="353" r:id="rId5"/>
    <p:sldId id="356" r:id="rId6"/>
    <p:sldId id="355" r:id="rId7"/>
    <p:sldId id="363" r:id="rId8"/>
    <p:sldId id="357" r:id="rId9"/>
    <p:sldId id="358" r:id="rId10"/>
    <p:sldId id="359" r:id="rId11"/>
    <p:sldId id="360" r:id="rId12"/>
    <p:sldId id="364" r:id="rId13"/>
    <p:sldId id="361" r:id="rId14"/>
    <p:sldId id="365" r:id="rId15"/>
    <p:sldId id="366" r:id="rId16"/>
    <p:sldId id="368" r:id="rId17"/>
    <p:sldId id="268" r:id="rId18"/>
    <p:sldId id="351" r:id="rId19"/>
    <p:sldId id="347" r:id="rId20"/>
    <p:sldId id="349" r:id="rId21"/>
    <p:sldId id="290" r:id="rId22"/>
    <p:sldId id="348" r:id="rId23"/>
    <p:sldId id="369" r:id="rId24"/>
    <p:sldId id="367" r:id="rId25"/>
    <p:sldId id="370" r:id="rId26"/>
    <p:sldId id="371" r:id="rId27"/>
    <p:sldId id="372" r:id="rId28"/>
    <p:sldId id="373" r:id="rId29"/>
    <p:sldId id="374" r:id="rId30"/>
    <p:sldId id="375" r:id="rId31"/>
    <p:sldId id="377" r:id="rId32"/>
    <p:sldId id="378" r:id="rId33"/>
    <p:sldId id="376" r:id="rId34"/>
    <p:sldId id="379" r:id="rId35"/>
    <p:sldId id="380" r:id="rId36"/>
    <p:sldId id="381" r:id="rId37"/>
    <p:sldId id="382" r:id="rId38"/>
    <p:sldId id="383" r:id="rId39"/>
    <p:sldId id="384" r:id="rId40"/>
    <p:sldId id="385" r:id="rId41"/>
    <p:sldId id="386" r:id="rId42"/>
    <p:sldId id="387" r:id="rId43"/>
    <p:sldId id="388" r:id="rId44"/>
    <p:sldId id="389" r:id="rId45"/>
    <p:sldId id="390" r:id="rId46"/>
    <p:sldId id="391" r:id="rId47"/>
    <p:sldId id="392" r:id="rId48"/>
    <p:sldId id="393" r:id="rId49"/>
    <p:sldId id="394" r:id="rId50"/>
    <p:sldId id="395" r:id="rId51"/>
    <p:sldId id="396" r:id="rId52"/>
    <p:sldId id="397" r:id="rId53"/>
    <p:sldId id="398" r:id="rId54"/>
    <p:sldId id="399" r:id="rId55"/>
    <p:sldId id="400" r:id="rId56"/>
    <p:sldId id="401" r:id="rId57"/>
    <p:sldId id="402" r:id="rId58"/>
    <p:sldId id="403" r:id="rId59"/>
    <p:sldId id="404" r:id="rId60"/>
    <p:sldId id="405" r:id="rId61"/>
    <p:sldId id="406" r:id="rId62"/>
    <p:sldId id="407" r:id="rId63"/>
    <p:sldId id="323" r:id="rId64"/>
  </p:sldIdLst>
  <p:sldSz cx="12192000" cy="6858000"/>
  <p:notesSz cx="6858000" cy="9144000"/>
  <p:embeddedFontLst>
    <p:embeddedFont>
      <p:font typeface="Amatic SC" panose="00000500000000000000" pitchFamily="2" charset="-79"/>
      <p:regular r:id="rId66"/>
      <p:bold r:id="rId67"/>
    </p:embeddedFont>
    <p:embeddedFont>
      <p:font typeface="Cambria Math" panose="02040503050406030204" pitchFamily="18" charset="0"/>
      <p:regular r:id="rId68"/>
    </p:embeddedFont>
    <p:embeddedFont>
      <p:font typeface="Neo Sans Pro" panose="020B0504030504040204" pitchFamily="34" charset="0"/>
      <p:regular r:id="rId69"/>
      <p:bold r:id="rId70"/>
      <p:italic r:id="rId71"/>
      <p:boldItalic r:id="rId72"/>
    </p:embeddedFont>
    <p:embeddedFont>
      <p:font typeface="Roboto Light" panose="02000000000000000000"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B70"/>
    <a:srgbClr val="7A7A7A"/>
    <a:srgbClr val="46BA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55EE1A-BABA-4811-8BC5-D2BD8A2D32B3}">
  <a:tblStyle styleId="{4D55EE1A-BABA-4811-8BC5-D2BD8A2D32B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0"/>
    <p:restoredTop sz="94530"/>
  </p:normalViewPr>
  <p:slideViewPr>
    <p:cSldViewPr snapToGrid="0" snapToObjects="1">
      <p:cViewPr varScale="1">
        <p:scale>
          <a:sx n="146" d="100"/>
          <a:sy n="146" d="100"/>
        </p:scale>
        <p:origin x="120"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 Id="rId4"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 Id="rId4"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93DA52-E423-4FB2-9B2E-6E0CAF353FE4}" type="doc">
      <dgm:prSet loTypeId="urn:microsoft.com/office/officeart/2009/layout/CirclePictureHierarchy" loCatId="picture" qsTypeId="urn:microsoft.com/office/officeart/2005/8/quickstyle/simple1" qsCatId="simple" csTypeId="urn:microsoft.com/office/officeart/2005/8/colors/accent1_2" csCatId="accent1" phldr="1"/>
      <dgm:spPr/>
      <dgm:t>
        <a:bodyPr/>
        <a:lstStyle/>
        <a:p>
          <a:endParaRPr lang="es-PA"/>
        </a:p>
      </dgm:t>
    </dgm:pt>
    <dgm:pt modelId="{E18E6380-28AE-4138-B906-0099CF67B2BE}">
      <dgm:prSet phldrT="[Texto]"/>
      <dgm:spPr/>
      <dgm:t>
        <a:bodyPr/>
        <a:lstStyle/>
        <a:p>
          <a:pPr algn="ctr"/>
          <a:r>
            <a:rPr lang="es-PA" b="1" dirty="0">
              <a:latin typeface="Neo Sans Pro" panose="020B0504030504040204" pitchFamily="34" charset="0"/>
            </a:rPr>
            <a:t>Contrato Social (</a:t>
          </a:r>
          <a:r>
            <a:rPr lang="es-PA" b="1" dirty="0" err="1">
              <a:latin typeface="Neo Sans Pro" panose="020B0504030504040204" pitchFamily="34" charset="0"/>
            </a:rPr>
            <a:t>SupraSistema</a:t>
          </a:r>
          <a:r>
            <a:rPr lang="es-PA" b="1" dirty="0">
              <a:latin typeface="Neo Sans Pro" panose="020B0504030504040204" pitchFamily="34" charset="0"/>
            </a:rPr>
            <a:t>)</a:t>
          </a:r>
        </a:p>
      </dgm:t>
    </dgm:pt>
    <dgm:pt modelId="{C2DDE354-302D-43A6-8F7A-A109F3A30015}" type="parTrans" cxnId="{220AA084-36DC-4241-AAB1-4601276ED775}">
      <dgm:prSet/>
      <dgm:spPr/>
      <dgm:t>
        <a:bodyPr/>
        <a:lstStyle/>
        <a:p>
          <a:endParaRPr lang="es-PA"/>
        </a:p>
      </dgm:t>
    </dgm:pt>
    <dgm:pt modelId="{9D55C1C9-2049-487B-AAB4-CF526814B6F0}" type="sibTrans" cxnId="{220AA084-36DC-4241-AAB1-4601276ED775}">
      <dgm:prSet/>
      <dgm:spPr/>
      <dgm:t>
        <a:bodyPr/>
        <a:lstStyle/>
        <a:p>
          <a:endParaRPr lang="es-PA"/>
        </a:p>
      </dgm:t>
    </dgm:pt>
    <dgm:pt modelId="{5585F728-797D-41E1-860C-754DFB5B7984}">
      <dgm:prSet phldrT="[Texto]"/>
      <dgm:spPr/>
      <dgm:t>
        <a:bodyPr/>
        <a:lstStyle/>
        <a:p>
          <a:pPr algn="ctr"/>
          <a:r>
            <a:rPr lang="es-PA" b="1" dirty="0">
              <a:latin typeface="Neo Sans Pro" panose="020B0504030504040204" pitchFamily="34" charset="0"/>
            </a:rPr>
            <a:t>Sistema Político (Sistema)</a:t>
          </a:r>
        </a:p>
      </dgm:t>
    </dgm:pt>
    <dgm:pt modelId="{94BF1E19-6110-44F4-A493-8E9C92CDD776}" type="parTrans" cxnId="{1DB28DEC-492C-47FE-9EDA-9FD63D49CE50}">
      <dgm:prSet/>
      <dgm:spPr/>
      <dgm:t>
        <a:bodyPr/>
        <a:lstStyle/>
        <a:p>
          <a:endParaRPr lang="es-PA">
            <a:ln w="28575">
              <a:solidFill>
                <a:schemeClr val="tx1"/>
              </a:solidFill>
            </a:ln>
          </a:endParaRPr>
        </a:p>
      </dgm:t>
    </dgm:pt>
    <dgm:pt modelId="{C09D2BB7-6936-49FF-BFB0-DD9D32D7DBB5}" type="sibTrans" cxnId="{1DB28DEC-492C-47FE-9EDA-9FD63D49CE50}">
      <dgm:prSet/>
      <dgm:spPr/>
      <dgm:t>
        <a:bodyPr/>
        <a:lstStyle/>
        <a:p>
          <a:endParaRPr lang="es-PA"/>
        </a:p>
      </dgm:t>
    </dgm:pt>
    <dgm:pt modelId="{6975C33D-1BBE-4499-9246-78FC9423865E}">
      <dgm:prSet phldrT="[Texto]"/>
      <dgm:spPr/>
      <dgm:t>
        <a:bodyPr/>
        <a:lstStyle/>
        <a:p>
          <a:pPr algn="ctr"/>
          <a:r>
            <a:rPr lang="es-PA" b="1" dirty="0">
              <a:latin typeface="Neo Sans Pro" panose="020B0504030504040204" pitchFamily="34" charset="0"/>
            </a:rPr>
            <a:t>Sistema Educativo (Sub-Sistema Derivado)</a:t>
          </a:r>
        </a:p>
      </dgm:t>
    </dgm:pt>
    <dgm:pt modelId="{5E831279-A4C3-4370-9759-4DEE6984279C}" type="parTrans" cxnId="{42718B80-E50C-422F-80E4-9E5516E61B53}">
      <dgm:prSet/>
      <dgm:spPr/>
      <dgm:t>
        <a:bodyPr/>
        <a:lstStyle/>
        <a:p>
          <a:endParaRPr lang="es-PA">
            <a:ln w="38100">
              <a:solidFill>
                <a:schemeClr val="tx1"/>
              </a:solidFill>
            </a:ln>
          </a:endParaRPr>
        </a:p>
      </dgm:t>
    </dgm:pt>
    <dgm:pt modelId="{8A6582F1-5B30-459B-9F8D-4ABA0CBEE04C}" type="sibTrans" cxnId="{42718B80-E50C-422F-80E4-9E5516E61B53}">
      <dgm:prSet/>
      <dgm:spPr/>
      <dgm:t>
        <a:bodyPr/>
        <a:lstStyle/>
        <a:p>
          <a:endParaRPr lang="es-PA"/>
        </a:p>
      </dgm:t>
    </dgm:pt>
    <dgm:pt modelId="{3C060CC9-797A-465C-BE17-A3620D6826B1}">
      <dgm:prSet phldrT="[Texto]"/>
      <dgm:spPr/>
      <dgm:t>
        <a:bodyPr/>
        <a:lstStyle/>
        <a:p>
          <a:pPr algn="ctr"/>
          <a:r>
            <a:rPr lang="es-PA" b="1" dirty="0">
              <a:latin typeface="Neo Sans Pro" panose="020B0504030504040204" pitchFamily="34" charset="0"/>
            </a:rPr>
            <a:t>Sistema Social (Sistema)</a:t>
          </a:r>
        </a:p>
      </dgm:t>
    </dgm:pt>
    <dgm:pt modelId="{854B2EC4-8960-4914-BA21-F843683A9D5A}" type="parTrans" cxnId="{0E077551-476E-404A-9FF0-8BA4798E1F82}">
      <dgm:prSet/>
      <dgm:spPr/>
      <dgm:t>
        <a:bodyPr/>
        <a:lstStyle/>
        <a:p>
          <a:endParaRPr lang="es-PA"/>
        </a:p>
      </dgm:t>
    </dgm:pt>
    <dgm:pt modelId="{68DB58CE-C0F6-4426-87A4-C75CAC2553B6}" type="sibTrans" cxnId="{0E077551-476E-404A-9FF0-8BA4798E1F82}">
      <dgm:prSet/>
      <dgm:spPr/>
      <dgm:t>
        <a:bodyPr/>
        <a:lstStyle/>
        <a:p>
          <a:endParaRPr lang="es-PA"/>
        </a:p>
      </dgm:t>
    </dgm:pt>
    <dgm:pt modelId="{F76B78EE-C837-40F2-98DA-5ECB1AA3A153}" type="pres">
      <dgm:prSet presAssocID="{DA93DA52-E423-4FB2-9B2E-6E0CAF353FE4}" presName="hierChild1" presStyleCnt="0">
        <dgm:presLayoutVars>
          <dgm:chPref val="1"/>
          <dgm:dir/>
          <dgm:animOne val="branch"/>
          <dgm:animLvl val="lvl"/>
          <dgm:resizeHandles/>
        </dgm:presLayoutVars>
      </dgm:prSet>
      <dgm:spPr/>
    </dgm:pt>
    <dgm:pt modelId="{137968CF-EF7C-4E35-A58E-75B34CBD3EB3}" type="pres">
      <dgm:prSet presAssocID="{E18E6380-28AE-4138-B906-0099CF67B2BE}" presName="hierRoot1" presStyleCnt="0"/>
      <dgm:spPr/>
    </dgm:pt>
    <dgm:pt modelId="{644BE5A1-A207-4310-BB1A-585299D84D0E}" type="pres">
      <dgm:prSet presAssocID="{E18E6380-28AE-4138-B906-0099CF67B2BE}" presName="composite" presStyleCnt="0"/>
      <dgm:spPr/>
    </dgm:pt>
    <dgm:pt modelId="{221C7AFB-FAF6-4447-980E-9083ABBE337C}" type="pres">
      <dgm:prSet presAssocID="{E18E6380-28AE-4138-B906-0099CF67B2BE}" presName="image" presStyleLbl="node0" presStyleIdx="0" presStyleCnt="1" custLinFactNeighborX="-955" custLinFactNeighborY="-11828"/>
      <dgm:spPr>
        <a:blipFill rotWithShape="1">
          <a:blip xmlns:r="http://schemas.openxmlformats.org/officeDocument/2006/relationships" r:embed="rId1"/>
          <a:srcRect/>
          <a:stretch>
            <a:fillRect l="-24000" r="-24000"/>
          </a:stretch>
        </a:blipFill>
      </dgm:spPr>
    </dgm:pt>
    <dgm:pt modelId="{D4E69949-1794-4A58-8683-AF50B588417C}" type="pres">
      <dgm:prSet presAssocID="{E18E6380-28AE-4138-B906-0099CF67B2BE}" presName="text" presStyleLbl="revTx" presStyleIdx="0" presStyleCnt="4">
        <dgm:presLayoutVars>
          <dgm:chPref val="3"/>
        </dgm:presLayoutVars>
      </dgm:prSet>
      <dgm:spPr/>
    </dgm:pt>
    <dgm:pt modelId="{A85091E5-81E9-4972-8932-9139783959F6}" type="pres">
      <dgm:prSet presAssocID="{E18E6380-28AE-4138-B906-0099CF67B2BE}" presName="hierChild2" presStyleCnt="0"/>
      <dgm:spPr/>
    </dgm:pt>
    <dgm:pt modelId="{FB027E1B-F1D4-4E7E-8579-7C1E0DD57CD1}" type="pres">
      <dgm:prSet presAssocID="{94BF1E19-6110-44F4-A493-8E9C92CDD776}" presName="Name10" presStyleLbl="parChTrans1D2" presStyleIdx="0" presStyleCnt="2"/>
      <dgm:spPr/>
    </dgm:pt>
    <dgm:pt modelId="{B40FA838-0508-4756-A267-6BD0C694EAF7}" type="pres">
      <dgm:prSet presAssocID="{5585F728-797D-41E1-860C-754DFB5B7984}" presName="hierRoot2" presStyleCnt="0"/>
      <dgm:spPr/>
    </dgm:pt>
    <dgm:pt modelId="{430C4063-6AA6-40F3-A42C-24C7F07483DB}" type="pres">
      <dgm:prSet presAssocID="{5585F728-797D-41E1-860C-754DFB5B7984}" presName="composite2" presStyleCnt="0"/>
      <dgm:spPr/>
    </dgm:pt>
    <dgm:pt modelId="{6F0A7C56-1FF6-45AB-BDE0-23F51A1E23CA}" type="pres">
      <dgm:prSet presAssocID="{5585F728-797D-41E1-860C-754DFB5B7984}" presName="image2" presStyleLbl="node2" presStyleIdx="0" presStyleCnt="2"/>
      <dgm:spPr>
        <a:blipFill rotWithShape="1">
          <a:blip xmlns:r="http://schemas.openxmlformats.org/officeDocument/2006/relationships" r:embed="rId2"/>
          <a:srcRect/>
          <a:stretch>
            <a:fillRect l="-25000" r="-25000"/>
          </a:stretch>
        </a:blipFill>
      </dgm:spPr>
    </dgm:pt>
    <dgm:pt modelId="{40C0BBE3-5D15-4207-B1BC-0C3033EE213F}" type="pres">
      <dgm:prSet presAssocID="{5585F728-797D-41E1-860C-754DFB5B7984}" presName="text2" presStyleLbl="revTx" presStyleIdx="1" presStyleCnt="4" custScaleX="128379">
        <dgm:presLayoutVars>
          <dgm:chPref val="3"/>
        </dgm:presLayoutVars>
      </dgm:prSet>
      <dgm:spPr/>
    </dgm:pt>
    <dgm:pt modelId="{8F48B8CA-F880-4EA3-9CE8-8FF20F8A7A2D}" type="pres">
      <dgm:prSet presAssocID="{5585F728-797D-41E1-860C-754DFB5B7984}" presName="hierChild3" presStyleCnt="0"/>
      <dgm:spPr/>
    </dgm:pt>
    <dgm:pt modelId="{153167CA-DF0C-4499-872B-C57DA2791828}" type="pres">
      <dgm:prSet presAssocID="{854B2EC4-8960-4914-BA21-F843683A9D5A}" presName="Name10" presStyleLbl="parChTrans1D2" presStyleIdx="1" presStyleCnt="2"/>
      <dgm:spPr/>
    </dgm:pt>
    <dgm:pt modelId="{C25CC78C-882A-4072-A990-A8061512B533}" type="pres">
      <dgm:prSet presAssocID="{3C060CC9-797A-465C-BE17-A3620D6826B1}" presName="hierRoot2" presStyleCnt="0"/>
      <dgm:spPr/>
    </dgm:pt>
    <dgm:pt modelId="{51FEB9BB-9374-4D42-8E40-020D75C9A631}" type="pres">
      <dgm:prSet presAssocID="{3C060CC9-797A-465C-BE17-A3620D6826B1}" presName="composite2" presStyleCnt="0"/>
      <dgm:spPr/>
    </dgm:pt>
    <dgm:pt modelId="{F574E287-DB5D-498A-8078-D8C86DA36085}" type="pres">
      <dgm:prSet presAssocID="{3C060CC9-797A-465C-BE17-A3620D6826B1}" presName="image2" presStyleLbl="node2" presStyleIdx="1" presStyleCnt="2"/>
      <dgm:spPr>
        <a:blipFill rotWithShape="1">
          <a:blip xmlns:r="http://schemas.openxmlformats.org/officeDocument/2006/relationships" r:embed="rId3"/>
          <a:srcRect/>
          <a:stretch>
            <a:fillRect l="-51000" r="-51000"/>
          </a:stretch>
        </a:blipFill>
      </dgm:spPr>
    </dgm:pt>
    <dgm:pt modelId="{7551EEF9-4973-498C-8C23-2DAA25B006B3}" type="pres">
      <dgm:prSet presAssocID="{3C060CC9-797A-465C-BE17-A3620D6826B1}" presName="text2" presStyleLbl="revTx" presStyleIdx="2" presStyleCnt="4">
        <dgm:presLayoutVars>
          <dgm:chPref val="3"/>
        </dgm:presLayoutVars>
      </dgm:prSet>
      <dgm:spPr/>
    </dgm:pt>
    <dgm:pt modelId="{3C79F002-B535-4B8C-A8F2-5B2CAD5118A3}" type="pres">
      <dgm:prSet presAssocID="{3C060CC9-797A-465C-BE17-A3620D6826B1}" presName="hierChild3" presStyleCnt="0"/>
      <dgm:spPr/>
    </dgm:pt>
    <dgm:pt modelId="{9F0380D1-F077-410E-B683-BE787B6C948D}" type="pres">
      <dgm:prSet presAssocID="{5E831279-A4C3-4370-9759-4DEE6984279C}" presName="Name17" presStyleLbl="parChTrans1D3" presStyleIdx="0" presStyleCnt="1"/>
      <dgm:spPr/>
    </dgm:pt>
    <dgm:pt modelId="{B544657F-377A-4C46-8973-288101665DF0}" type="pres">
      <dgm:prSet presAssocID="{6975C33D-1BBE-4499-9246-78FC9423865E}" presName="hierRoot3" presStyleCnt="0"/>
      <dgm:spPr/>
    </dgm:pt>
    <dgm:pt modelId="{D4879E20-6C1F-4252-9C3F-A1EC7E4E995D}" type="pres">
      <dgm:prSet presAssocID="{6975C33D-1BBE-4499-9246-78FC9423865E}" presName="composite3" presStyleCnt="0"/>
      <dgm:spPr/>
    </dgm:pt>
    <dgm:pt modelId="{85754240-8FE2-4794-82F4-4C22DDABFEC8}" type="pres">
      <dgm:prSet presAssocID="{6975C33D-1BBE-4499-9246-78FC9423865E}" presName="image3" presStyleLbl="node3" presStyleIdx="0" presStyleCnt="1" custLinFactX="-73111" custLinFactNeighborX="-100000" custLinFactNeighborY="3582"/>
      <dgm:spPr>
        <a:blipFill rotWithShape="1">
          <a:blip xmlns:r="http://schemas.openxmlformats.org/officeDocument/2006/relationships" r:embed="rId4"/>
          <a:srcRect/>
          <a:stretch>
            <a:fillRect l="-29000" r="-29000"/>
          </a:stretch>
        </a:blipFill>
      </dgm:spPr>
    </dgm:pt>
    <dgm:pt modelId="{F586EF97-7028-40A1-BB7D-30ECAEB9BF62}" type="pres">
      <dgm:prSet presAssocID="{6975C33D-1BBE-4499-9246-78FC9423865E}" presName="text3" presStyleLbl="revTx" presStyleIdx="3" presStyleCnt="4" custScaleX="213606" custLinFactNeighborX="-47920" custLinFactNeighborY="-1613">
        <dgm:presLayoutVars>
          <dgm:chPref val="3"/>
        </dgm:presLayoutVars>
      </dgm:prSet>
      <dgm:spPr/>
    </dgm:pt>
    <dgm:pt modelId="{DFF04841-1CE3-4EAE-A7FE-2AAE082AE805}" type="pres">
      <dgm:prSet presAssocID="{6975C33D-1BBE-4499-9246-78FC9423865E}" presName="hierChild4" presStyleCnt="0"/>
      <dgm:spPr/>
    </dgm:pt>
  </dgm:ptLst>
  <dgm:cxnLst>
    <dgm:cxn modelId="{4FDAE246-752C-4B86-87A5-3D830A142A32}" type="presOf" srcId="{5585F728-797D-41E1-860C-754DFB5B7984}" destId="{40C0BBE3-5D15-4207-B1BC-0C3033EE213F}" srcOrd="0" destOrd="0" presId="urn:microsoft.com/office/officeart/2009/layout/CirclePictureHierarchy"/>
    <dgm:cxn modelId="{BC2F1051-0CD9-43F6-A23F-8C5CCD7BB0E3}" type="presOf" srcId="{E18E6380-28AE-4138-B906-0099CF67B2BE}" destId="{D4E69949-1794-4A58-8683-AF50B588417C}" srcOrd="0" destOrd="0" presId="urn:microsoft.com/office/officeart/2009/layout/CirclePictureHierarchy"/>
    <dgm:cxn modelId="{0E077551-476E-404A-9FF0-8BA4798E1F82}" srcId="{E18E6380-28AE-4138-B906-0099CF67B2BE}" destId="{3C060CC9-797A-465C-BE17-A3620D6826B1}" srcOrd="1" destOrd="0" parTransId="{854B2EC4-8960-4914-BA21-F843683A9D5A}" sibTransId="{68DB58CE-C0F6-4426-87A4-C75CAC2553B6}"/>
    <dgm:cxn modelId="{7F6CB958-E6F7-4C28-BD31-73C4BBDE11DE}" type="presOf" srcId="{94BF1E19-6110-44F4-A493-8E9C92CDD776}" destId="{FB027E1B-F1D4-4E7E-8579-7C1E0DD57CD1}" srcOrd="0" destOrd="0" presId="urn:microsoft.com/office/officeart/2009/layout/CirclePictureHierarchy"/>
    <dgm:cxn modelId="{B9037D7B-7B18-44E9-B00A-B23566094DE8}" type="presOf" srcId="{DA93DA52-E423-4FB2-9B2E-6E0CAF353FE4}" destId="{F76B78EE-C837-40F2-98DA-5ECB1AA3A153}" srcOrd="0" destOrd="0" presId="urn:microsoft.com/office/officeart/2009/layout/CirclePictureHierarchy"/>
    <dgm:cxn modelId="{42718B80-E50C-422F-80E4-9E5516E61B53}" srcId="{3C060CC9-797A-465C-BE17-A3620D6826B1}" destId="{6975C33D-1BBE-4499-9246-78FC9423865E}" srcOrd="0" destOrd="0" parTransId="{5E831279-A4C3-4370-9759-4DEE6984279C}" sibTransId="{8A6582F1-5B30-459B-9F8D-4ABA0CBEE04C}"/>
    <dgm:cxn modelId="{220AA084-36DC-4241-AAB1-4601276ED775}" srcId="{DA93DA52-E423-4FB2-9B2E-6E0CAF353FE4}" destId="{E18E6380-28AE-4138-B906-0099CF67B2BE}" srcOrd="0" destOrd="0" parTransId="{C2DDE354-302D-43A6-8F7A-A109F3A30015}" sibTransId="{9D55C1C9-2049-487B-AAB4-CF526814B6F0}"/>
    <dgm:cxn modelId="{F95ABEA4-1D4D-4BF2-A1A2-4CA4C4E23E92}" type="presOf" srcId="{6975C33D-1BBE-4499-9246-78FC9423865E}" destId="{F586EF97-7028-40A1-BB7D-30ECAEB9BF62}" srcOrd="0" destOrd="0" presId="urn:microsoft.com/office/officeart/2009/layout/CirclePictureHierarchy"/>
    <dgm:cxn modelId="{218CBFA4-BCDA-4AF1-A525-FBD4568F6A31}" type="presOf" srcId="{854B2EC4-8960-4914-BA21-F843683A9D5A}" destId="{153167CA-DF0C-4499-872B-C57DA2791828}" srcOrd="0" destOrd="0" presId="urn:microsoft.com/office/officeart/2009/layout/CirclePictureHierarchy"/>
    <dgm:cxn modelId="{CF59AEAA-BE54-47BC-BF59-E64B008CBBF0}" type="presOf" srcId="{3C060CC9-797A-465C-BE17-A3620D6826B1}" destId="{7551EEF9-4973-498C-8C23-2DAA25B006B3}" srcOrd="0" destOrd="0" presId="urn:microsoft.com/office/officeart/2009/layout/CirclePictureHierarchy"/>
    <dgm:cxn modelId="{128723E5-7BB4-4D30-884C-E3E5D2AA0DA7}" type="presOf" srcId="{5E831279-A4C3-4370-9759-4DEE6984279C}" destId="{9F0380D1-F077-410E-B683-BE787B6C948D}" srcOrd="0" destOrd="0" presId="urn:microsoft.com/office/officeart/2009/layout/CirclePictureHierarchy"/>
    <dgm:cxn modelId="{1DB28DEC-492C-47FE-9EDA-9FD63D49CE50}" srcId="{E18E6380-28AE-4138-B906-0099CF67B2BE}" destId="{5585F728-797D-41E1-860C-754DFB5B7984}" srcOrd="0" destOrd="0" parTransId="{94BF1E19-6110-44F4-A493-8E9C92CDD776}" sibTransId="{C09D2BB7-6936-49FF-BFB0-DD9D32D7DBB5}"/>
    <dgm:cxn modelId="{08E7976F-16D5-4734-90B6-4B0275A37C54}" type="presParOf" srcId="{F76B78EE-C837-40F2-98DA-5ECB1AA3A153}" destId="{137968CF-EF7C-4E35-A58E-75B34CBD3EB3}" srcOrd="0" destOrd="0" presId="urn:microsoft.com/office/officeart/2009/layout/CirclePictureHierarchy"/>
    <dgm:cxn modelId="{0BAC2862-2857-4FBF-A599-03C7686D1C01}" type="presParOf" srcId="{137968CF-EF7C-4E35-A58E-75B34CBD3EB3}" destId="{644BE5A1-A207-4310-BB1A-585299D84D0E}" srcOrd="0" destOrd="0" presId="urn:microsoft.com/office/officeart/2009/layout/CirclePictureHierarchy"/>
    <dgm:cxn modelId="{846F2755-0926-45CD-B485-616E92F30398}" type="presParOf" srcId="{644BE5A1-A207-4310-BB1A-585299D84D0E}" destId="{221C7AFB-FAF6-4447-980E-9083ABBE337C}" srcOrd="0" destOrd="0" presId="urn:microsoft.com/office/officeart/2009/layout/CirclePictureHierarchy"/>
    <dgm:cxn modelId="{53E0B94E-FABF-49F0-8C78-1DA8A18919BE}" type="presParOf" srcId="{644BE5A1-A207-4310-BB1A-585299D84D0E}" destId="{D4E69949-1794-4A58-8683-AF50B588417C}" srcOrd="1" destOrd="0" presId="urn:microsoft.com/office/officeart/2009/layout/CirclePictureHierarchy"/>
    <dgm:cxn modelId="{4F98F0E7-491D-4E01-B544-C5F8DCD59181}" type="presParOf" srcId="{137968CF-EF7C-4E35-A58E-75B34CBD3EB3}" destId="{A85091E5-81E9-4972-8932-9139783959F6}" srcOrd="1" destOrd="0" presId="urn:microsoft.com/office/officeart/2009/layout/CirclePictureHierarchy"/>
    <dgm:cxn modelId="{75145D8B-44F8-46DB-AD9E-E36E29E45A74}" type="presParOf" srcId="{A85091E5-81E9-4972-8932-9139783959F6}" destId="{FB027E1B-F1D4-4E7E-8579-7C1E0DD57CD1}" srcOrd="0" destOrd="0" presId="urn:microsoft.com/office/officeart/2009/layout/CirclePictureHierarchy"/>
    <dgm:cxn modelId="{869D5928-A33B-4D56-B390-D1AB335933B9}" type="presParOf" srcId="{A85091E5-81E9-4972-8932-9139783959F6}" destId="{B40FA838-0508-4756-A267-6BD0C694EAF7}" srcOrd="1" destOrd="0" presId="urn:microsoft.com/office/officeart/2009/layout/CirclePictureHierarchy"/>
    <dgm:cxn modelId="{A2FFA01C-5A4E-414B-BF89-0D87E80DAA9F}" type="presParOf" srcId="{B40FA838-0508-4756-A267-6BD0C694EAF7}" destId="{430C4063-6AA6-40F3-A42C-24C7F07483DB}" srcOrd="0" destOrd="0" presId="urn:microsoft.com/office/officeart/2009/layout/CirclePictureHierarchy"/>
    <dgm:cxn modelId="{CEA7E60C-D136-4072-BDB9-4ED1B81FD860}" type="presParOf" srcId="{430C4063-6AA6-40F3-A42C-24C7F07483DB}" destId="{6F0A7C56-1FF6-45AB-BDE0-23F51A1E23CA}" srcOrd="0" destOrd="0" presId="urn:microsoft.com/office/officeart/2009/layout/CirclePictureHierarchy"/>
    <dgm:cxn modelId="{2D564266-67DA-4E17-8C96-0B60DC9A283B}" type="presParOf" srcId="{430C4063-6AA6-40F3-A42C-24C7F07483DB}" destId="{40C0BBE3-5D15-4207-B1BC-0C3033EE213F}" srcOrd="1" destOrd="0" presId="urn:microsoft.com/office/officeart/2009/layout/CirclePictureHierarchy"/>
    <dgm:cxn modelId="{660FC27F-5ACE-4AC5-BFA6-F12C1AA602AB}" type="presParOf" srcId="{B40FA838-0508-4756-A267-6BD0C694EAF7}" destId="{8F48B8CA-F880-4EA3-9CE8-8FF20F8A7A2D}" srcOrd="1" destOrd="0" presId="urn:microsoft.com/office/officeart/2009/layout/CirclePictureHierarchy"/>
    <dgm:cxn modelId="{50D997D7-8E1B-40CD-BBEA-4A38A5160309}" type="presParOf" srcId="{A85091E5-81E9-4972-8932-9139783959F6}" destId="{153167CA-DF0C-4499-872B-C57DA2791828}" srcOrd="2" destOrd="0" presId="urn:microsoft.com/office/officeart/2009/layout/CirclePictureHierarchy"/>
    <dgm:cxn modelId="{CCC7D116-BA0C-4C45-97E9-C2F996496E88}" type="presParOf" srcId="{A85091E5-81E9-4972-8932-9139783959F6}" destId="{C25CC78C-882A-4072-A990-A8061512B533}" srcOrd="3" destOrd="0" presId="urn:microsoft.com/office/officeart/2009/layout/CirclePictureHierarchy"/>
    <dgm:cxn modelId="{1BD03983-2986-402C-9964-4A40F497382C}" type="presParOf" srcId="{C25CC78C-882A-4072-A990-A8061512B533}" destId="{51FEB9BB-9374-4D42-8E40-020D75C9A631}" srcOrd="0" destOrd="0" presId="urn:microsoft.com/office/officeart/2009/layout/CirclePictureHierarchy"/>
    <dgm:cxn modelId="{57627614-16ED-4FB6-9135-ED6CFA085E8D}" type="presParOf" srcId="{51FEB9BB-9374-4D42-8E40-020D75C9A631}" destId="{F574E287-DB5D-498A-8078-D8C86DA36085}" srcOrd="0" destOrd="0" presId="urn:microsoft.com/office/officeart/2009/layout/CirclePictureHierarchy"/>
    <dgm:cxn modelId="{5EFFD44A-5D10-439B-973F-EEF27FF337BB}" type="presParOf" srcId="{51FEB9BB-9374-4D42-8E40-020D75C9A631}" destId="{7551EEF9-4973-498C-8C23-2DAA25B006B3}" srcOrd="1" destOrd="0" presId="urn:microsoft.com/office/officeart/2009/layout/CirclePictureHierarchy"/>
    <dgm:cxn modelId="{9BCA4394-DA66-40DE-A39C-1D119C40D6A1}" type="presParOf" srcId="{C25CC78C-882A-4072-A990-A8061512B533}" destId="{3C79F002-B535-4B8C-A8F2-5B2CAD5118A3}" srcOrd="1" destOrd="0" presId="urn:microsoft.com/office/officeart/2009/layout/CirclePictureHierarchy"/>
    <dgm:cxn modelId="{89B0C03E-D186-412F-9A27-18A4D78E9B05}" type="presParOf" srcId="{3C79F002-B535-4B8C-A8F2-5B2CAD5118A3}" destId="{9F0380D1-F077-410E-B683-BE787B6C948D}" srcOrd="0" destOrd="0" presId="urn:microsoft.com/office/officeart/2009/layout/CirclePictureHierarchy"/>
    <dgm:cxn modelId="{706AD5FE-0030-4AAC-91F4-F663A37243FC}" type="presParOf" srcId="{3C79F002-B535-4B8C-A8F2-5B2CAD5118A3}" destId="{B544657F-377A-4C46-8973-288101665DF0}" srcOrd="1" destOrd="0" presId="urn:microsoft.com/office/officeart/2009/layout/CirclePictureHierarchy"/>
    <dgm:cxn modelId="{C2484531-C1E7-4A02-815C-85E9BBFF3E6E}" type="presParOf" srcId="{B544657F-377A-4C46-8973-288101665DF0}" destId="{D4879E20-6C1F-4252-9C3F-A1EC7E4E995D}" srcOrd="0" destOrd="0" presId="urn:microsoft.com/office/officeart/2009/layout/CirclePictureHierarchy"/>
    <dgm:cxn modelId="{0C22FD60-E5BC-4332-8A6F-5295E082CB50}" type="presParOf" srcId="{D4879E20-6C1F-4252-9C3F-A1EC7E4E995D}" destId="{85754240-8FE2-4794-82F4-4C22DDABFEC8}" srcOrd="0" destOrd="0" presId="urn:microsoft.com/office/officeart/2009/layout/CirclePictureHierarchy"/>
    <dgm:cxn modelId="{6D60AE6C-2F64-4406-AC33-DFA8AB2123A7}" type="presParOf" srcId="{D4879E20-6C1F-4252-9C3F-A1EC7E4E995D}" destId="{F586EF97-7028-40A1-BB7D-30ECAEB9BF62}" srcOrd="1" destOrd="0" presId="urn:microsoft.com/office/officeart/2009/layout/CirclePictureHierarchy"/>
    <dgm:cxn modelId="{BDAAC41A-AE62-4998-B8C9-B1977355A128}" type="presParOf" srcId="{B544657F-377A-4C46-8973-288101665DF0}" destId="{DFF04841-1CE3-4EAE-A7FE-2AAE082AE805}"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60731C-B041-A449-A7E1-7DB1F7B25F67}" type="doc">
      <dgm:prSet loTypeId="urn:microsoft.com/office/officeart/2005/8/layout/radial6" loCatId="" qsTypeId="urn:microsoft.com/office/officeart/2005/8/quickstyle/simple1" qsCatId="simple" csTypeId="urn:microsoft.com/office/officeart/2005/8/colors/colorful5" csCatId="colorful" phldr="1"/>
      <dgm:spPr/>
      <dgm:t>
        <a:bodyPr/>
        <a:lstStyle/>
        <a:p>
          <a:endParaRPr lang="es-MX"/>
        </a:p>
      </dgm:t>
    </dgm:pt>
    <dgm:pt modelId="{3C91CAF4-3C4A-5E4B-B8D2-BE73C2A4D472}">
      <dgm:prSet phldrT="[Texto]"/>
      <dgm:spPr/>
      <dgm:t>
        <a:bodyPr/>
        <a:lstStyle/>
        <a:p>
          <a:r>
            <a:rPr lang="es-MX" b="1" dirty="0">
              <a:latin typeface="Neo Sans Pro" panose="020B0504030504040204" pitchFamily="34" charset="0"/>
            </a:rPr>
            <a:t>Tema de Ejemplo: Suma de Monomios</a:t>
          </a:r>
        </a:p>
      </dgm:t>
    </dgm:pt>
    <dgm:pt modelId="{B7A219C4-2489-584C-8A4B-B73B21218E0B}" type="parTrans" cxnId="{FCF8C563-8578-AC4E-B631-EB9971F3B082}">
      <dgm:prSet/>
      <dgm:spPr/>
      <dgm:t>
        <a:bodyPr/>
        <a:lstStyle/>
        <a:p>
          <a:endParaRPr lang="es-MX"/>
        </a:p>
      </dgm:t>
    </dgm:pt>
    <dgm:pt modelId="{0CAFD37E-602C-9D48-981C-485985E4EB69}" type="sibTrans" cxnId="{FCF8C563-8578-AC4E-B631-EB9971F3B082}">
      <dgm:prSet/>
      <dgm:spPr/>
      <dgm:t>
        <a:bodyPr/>
        <a:lstStyle/>
        <a:p>
          <a:endParaRPr lang="es-MX"/>
        </a:p>
      </dgm:t>
    </dgm:pt>
    <dgm:pt modelId="{44E3C1A1-CD9C-3741-AFD6-A45DE43D5805}">
      <dgm:prSet phldrT="[Texto]"/>
      <dgm:spPr/>
      <dgm:t>
        <a:bodyPr/>
        <a:lstStyle/>
        <a:p>
          <a:r>
            <a:rPr lang="es-MX" b="1" dirty="0">
              <a:latin typeface="Neo Sans Pro" panose="020B0504030504040204" pitchFamily="34" charset="0"/>
            </a:rPr>
            <a:t>Vídeo de Teoría</a:t>
          </a:r>
        </a:p>
      </dgm:t>
    </dgm:pt>
    <dgm:pt modelId="{FE633F98-DE93-7245-9935-0661C68415D5}" type="parTrans" cxnId="{4D03CC73-6ACB-EC4C-A520-6418D5A714EF}">
      <dgm:prSet/>
      <dgm:spPr/>
      <dgm:t>
        <a:bodyPr/>
        <a:lstStyle/>
        <a:p>
          <a:endParaRPr lang="es-MX"/>
        </a:p>
      </dgm:t>
    </dgm:pt>
    <dgm:pt modelId="{539EDF66-B943-B64F-98A1-82FD25D2B97B}" type="sibTrans" cxnId="{4D03CC73-6ACB-EC4C-A520-6418D5A714EF}">
      <dgm:prSet/>
      <dgm:spPr/>
      <dgm:t>
        <a:bodyPr/>
        <a:lstStyle/>
        <a:p>
          <a:endParaRPr lang="es-MX"/>
        </a:p>
      </dgm:t>
    </dgm:pt>
    <dgm:pt modelId="{87E46254-EBB5-F744-ADC7-18730E9BFB0B}">
      <dgm:prSet phldrT="[Texto]"/>
      <dgm:spPr/>
      <dgm:t>
        <a:bodyPr/>
        <a:lstStyle/>
        <a:p>
          <a:r>
            <a:rPr lang="es-MX" b="1" dirty="0">
              <a:latin typeface="Neo Sans Pro" panose="020B0504030504040204" pitchFamily="34" charset="0"/>
            </a:rPr>
            <a:t>Vídeos de Ejemplos Prácticos</a:t>
          </a:r>
        </a:p>
      </dgm:t>
    </dgm:pt>
    <dgm:pt modelId="{6F2B7489-3D80-AD4B-A2D9-CFE59130A9D0}" type="parTrans" cxnId="{FB8606DE-BEAD-C44F-B484-63BF829BA185}">
      <dgm:prSet/>
      <dgm:spPr/>
      <dgm:t>
        <a:bodyPr/>
        <a:lstStyle/>
        <a:p>
          <a:endParaRPr lang="es-MX"/>
        </a:p>
      </dgm:t>
    </dgm:pt>
    <dgm:pt modelId="{31DF4B63-5556-6E4B-AAC3-B1BF83FF79A7}" type="sibTrans" cxnId="{FB8606DE-BEAD-C44F-B484-63BF829BA185}">
      <dgm:prSet/>
      <dgm:spPr/>
      <dgm:t>
        <a:bodyPr/>
        <a:lstStyle/>
        <a:p>
          <a:endParaRPr lang="es-MX"/>
        </a:p>
      </dgm:t>
    </dgm:pt>
    <dgm:pt modelId="{13F8EE4E-1944-2F4E-9353-1B912D787D57}">
      <dgm:prSet phldrT="[Texto]"/>
      <dgm:spPr/>
      <dgm:t>
        <a:bodyPr/>
        <a:lstStyle/>
        <a:p>
          <a:r>
            <a:rPr lang="es-MX" b="1" dirty="0">
              <a:latin typeface="Neo Sans Pro" panose="020B0504030504040204" pitchFamily="34" charset="0"/>
            </a:rPr>
            <a:t>Teoría adicional sobre el Tema</a:t>
          </a:r>
        </a:p>
      </dgm:t>
    </dgm:pt>
    <dgm:pt modelId="{98C4597B-9ADD-274D-A017-B0EA72CB483F}" type="parTrans" cxnId="{48808C66-0206-314A-8A94-B401B89D6440}">
      <dgm:prSet/>
      <dgm:spPr/>
      <dgm:t>
        <a:bodyPr/>
        <a:lstStyle/>
        <a:p>
          <a:endParaRPr lang="es-MX"/>
        </a:p>
      </dgm:t>
    </dgm:pt>
    <dgm:pt modelId="{B3A81C08-BFE0-2A44-937F-C51983AC8C22}" type="sibTrans" cxnId="{48808C66-0206-314A-8A94-B401B89D6440}">
      <dgm:prSet/>
      <dgm:spPr/>
      <dgm:t>
        <a:bodyPr/>
        <a:lstStyle/>
        <a:p>
          <a:endParaRPr lang="es-MX"/>
        </a:p>
      </dgm:t>
    </dgm:pt>
    <dgm:pt modelId="{DC0FEFBB-6FB7-F840-83EF-82D2D52C3150}">
      <dgm:prSet phldrT="[Texto]"/>
      <dgm:spPr/>
      <dgm:t>
        <a:bodyPr/>
        <a:lstStyle/>
        <a:p>
          <a:r>
            <a:rPr lang="es-MX" b="1" dirty="0">
              <a:latin typeface="Neo Sans Pro" panose="020B0504030504040204" pitchFamily="34" charset="0"/>
            </a:rPr>
            <a:t>Problemas de Ejemplo Adicionales</a:t>
          </a:r>
        </a:p>
      </dgm:t>
    </dgm:pt>
    <dgm:pt modelId="{E8967B40-641D-004F-B089-96DF1C20D80E}" type="parTrans" cxnId="{FF65AD25-99CA-E148-95F1-8EE31890F201}">
      <dgm:prSet/>
      <dgm:spPr/>
      <dgm:t>
        <a:bodyPr/>
        <a:lstStyle/>
        <a:p>
          <a:endParaRPr lang="es-MX"/>
        </a:p>
      </dgm:t>
    </dgm:pt>
    <dgm:pt modelId="{130E5400-C7CA-E14F-A871-6D2EC3CB72B3}" type="sibTrans" cxnId="{FF65AD25-99CA-E148-95F1-8EE31890F201}">
      <dgm:prSet/>
      <dgm:spPr/>
      <dgm:t>
        <a:bodyPr/>
        <a:lstStyle/>
        <a:p>
          <a:endParaRPr lang="es-MX"/>
        </a:p>
      </dgm:t>
    </dgm:pt>
    <dgm:pt modelId="{920312A8-41F6-3541-AE34-267BFF46385F}">
      <dgm:prSet phldrT="[Texto]"/>
      <dgm:spPr/>
      <dgm:t>
        <a:bodyPr/>
        <a:lstStyle/>
        <a:p>
          <a:r>
            <a:rPr lang="es-MX" b="1" dirty="0">
              <a:latin typeface="Neo Sans Pro" panose="020B0504030504040204" pitchFamily="34" charset="0"/>
            </a:rPr>
            <a:t>Práctica sobre el Tema</a:t>
          </a:r>
        </a:p>
      </dgm:t>
    </dgm:pt>
    <dgm:pt modelId="{44787711-83FC-804C-833E-FC146DB32ADB}" type="parTrans" cxnId="{024A9FDA-DD06-F04D-9052-D88C05DCF6D2}">
      <dgm:prSet/>
      <dgm:spPr/>
      <dgm:t>
        <a:bodyPr/>
        <a:lstStyle/>
        <a:p>
          <a:endParaRPr lang="es-MX"/>
        </a:p>
      </dgm:t>
    </dgm:pt>
    <dgm:pt modelId="{9F0EF3D5-51E4-8648-A172-7D4C6881857E}" type="sibTrans" cxnId="{024A9FDA-DD06-F04D-9052-D88C05DCF6D2}">
      <dgm:prSet/>
      <dgm:spPr/>
      <dgm:t>
        <a:bodyPr/>
        <a:lstStyle/>
        <a:p>
          <a:endParaRPr lang="es-MX"/>
        </a:p>
      </dgm:t>
    </dgm:pt>
    <dgm:pt modelId="{26AB5C34-0E0F-1345-9970-4054D3A34601}">
      <dgm:prSet phldrT="[Texto]"/>
      <dgm:spPr/>
      <dgm:t>
        <a:bodyPr/>
        <a:lstStyle/>
        <a:p>
          <a:r>
            <a:rPr lang="es-MX" b="1" dirty="0">
              <a:latin typeface="Neo Sans Pro" panose="020B0504030504040204" pitchFamily="34" charset="0"/>
            </a:rPr>
            <a:t>Evaluación del Tema</a:t>
          </a:r>
        </a:p>
      </dgm:t>
    </dgm:pt>
    <dgm:pt modelId="{8C7724BF-46D3-EA45-ABF5-73A631BEC638}" type="parTrans" cxnId="{A875EDAC-9859-4B45-9EC1-66046BCA0148}">
      <dgm:prSet/>
      <dgm:spPr/>
      <dgm:t>
        <a:bodyPr/>
        <a:lstStyle/>
        <a:p>
          <a:endParaRPr lang="es-MX"/>
        </a:p>
      </dgm:t>
    </dgm:pt>
    <dgm:pt modelId="{01EAD037-E510-7D4E-B90D-1E8685DA40EF}" type="sibTrans" cxnId="{A875EDAC-9859-4B45-9EC1-66046BCA0148}">
      <dgm:prSet/>
      <dgm:spPr/>
      <dgm:t>
        <a:bodyPr/>
        <a:lstStyle/>
        <a:p>
          <a:endParaRPr lang="es-MX"/>
        </a:p>
      </dgm:t>
    </dgm:pt>
    <dgm:pt modelId="{C6577E49-6833-0549-B44F-BE04CD575B55}" type="pres">
      <dgm:prSet presAssocID="{3060731C-B041-A449-A7E1-7DB1F7B25F67}" presName="Name0" presStyleCnt="0">
        <dgm:presLayoutVars>
          <dgm:chMax val="1"/>
          <dgm:dir/>
          <dgm:animLvl val="ctr"/>
          <dgm:resizeHandles val="exact"/>
        </dgm:presLayoutVars>
      </dgm:prSet>
      <dgm:spPr/>
    </dgm:pt>
    <dgm:pt modelId="{D2717117-5E3E-A94E-A564-69B78E614476}" type="pres">
      <dgm:prSet presAssocID="{3C91CAF4-3C4A-5E4B-B8D2-BE73C2A4D472}" presName="centerShape" presStyleLbl="node0" presStyleIdx="0" presStyleCnt="1"/>
      <dgm:spPr/>
    </dgm:pt>
    <dgm:pt modelId="{6F59124E-F56D-E34A-9AAE-9DB65EDF3F36}" type="pres">
      <dgm:prSet presAssocID="{44E3C1A1-CD9C-3741-AFD6-A45DE43D5805}" presName="node" presStyleLbl="node1" presStyleIdx="0" presStyleCnt="6">
        <dgm:presLayoutVars>
          <dgm:bulletEnabled val="1"/>
        </dgm:presLayoutVars>
      </dgm:prSet>
      <dgm:spPr/>
    </dgm:pt>
    <dgm:pt modelId="{64351162-2EEC-6D46-B580-D34F62564246}" type="pres">
      <dgm:prSet presAssocID="{44E3C1A1-CD9C-3741-AFD6-A45DE43D5805}" presName="dummy" presStyleCnt="0"/>
      <dgm:spPr/>
    </dgm:pt>
    <dgm:pt modelId="{0711EF97-767B-E44E-AF2C-1DB8341D36DD}" type="pres">
      <dgm:prSet presAssocID="{539EDF66-B943-B64F-98A1-82FD25D2B97B}" presName="sibTrans" presStyleLbl="sibTrans2D1" presStyleIdx="0" presStyleCnt="6"/>
      <dgm:spPr/>
    </dgm:pt>
    <dgm:pt modelId="{A072076E-1D91-944F-AFF6-B21EB4098C7F}" type="pres">
      <dgm:prSet presAssocID="{87E46254-EBB5-F744-ADC7-18730E9BFB0B}" presName="node" presStyleLbl="node1" presStyleIdx="1" presStyleCnt="6">
        <dgm:presLayoutVars>
          <dgm:bulletEnabled val="1"/>
        </dgm:presLayoutVars>
      </dgm:prSet>
      <dgm:spPr/>
    </dgm:pt>
    <dgm:pt modelId="{0B7E6126-E547-C941-8079-27FEC6DCD184}" type="pres">
      <dgm:prSet presAssocID="{87E46254-EBB5-F744-ADC7-18730E9BFB0B}" presName="dummy" presStyleCnt="0"/>
      <dgm:spPr/>
    </dgm:pt>
    <dgm:pt modelId="{FDD206F7-A2F9-4242-90CD-7CD8FA5B8C1B}" type="pres">
      <dgm:prSet presAssocID="{31DF4B63-5556-6E4B-AAC3-B1BF83FF79A7}" presName="sibTrans" presStyleLbl="sibTrans2D1" presStyleIdx="1" presStyleCnt="6"/>
      <dgm:spPr/>
    </dgm:pt>
    <dgm:pt modelId="{076ED33F-8CBC-654F-B1EE-43AD9D08DA71}" type="pres">
      <dgm:prSet presAssocID="{13F8EE4E-1944-2F4E-9353-1B912D787D57}" presName="node" presStyleLbl="node1" presStyleIdx="2" presStyleCnt="6">
        <dgm:presLayoutVars>
          <dgm:bulletEnabled val="1"/>
        </dgm:presLayoutVars>
      </dgm:prSet>
      <dgm:spPr/>
    </dgm:pt>
    <dgm:pt modelId="{33D380A5-66EE-D14C-8FB0-53CD56471AD3}" type="pres">
      <dgm:prSet presAssocID="{13F8EE4E-1944-2F4E-9353-1B912D787D57}" presName="dummy" presStyleCnt="0"/>
      <dgm:spPr/>
    </dgm:pt>
    <dgm:pt modelId="{0044D009-3CAB-8740-B3B5-71DBFA73C27A}" type="pres">
      <dgm:prSet presAssocID="{B3A81C08-BFE0-2A44-937F-C51983AC8C22}" presName="sibTrans" presStyleLbl="sibTrans2D1" presStyleIdx="2" presStyleCnt="6"/>
      <dgm:spPr/>
    </dgm:pt>
    <dgm:pt modelId="{14B3A2B5-47A7-7F49-8FF7-D90CABB761BB}" type="pres">
      <dgm:prSet presAssocID="{DC0FEFBB-6FB7-F840-83EF-82D2D52C3150}" presName="node" presStyleLbl="node1" presStyleIdx="3" presStyleCnt="6">
        <dgm:presLayoutVars>
          <dgm:bulletEnabled val="1"/>
        </dgm:presLayoutVars>
      </dgm:prSet>
      <dgm:spPr/>
    </dgm:pt>
    <dgm:pt modelId="{15C8B88E-25CA-7642-81E4-BFDF5AE00D37}" type="pres">
      <dgm:prSet presAssocID="{DC0FEFBB-6FB7-F840-83EF-82D2D52C3150}" presName="dummy" presStyleCnt="0"/>
      <dgm:spPr/>
    </dgm:pt>
    <dgm:pt modelId="{1CC9C7E1-C73A-8E43-AE37-32716A57A486}" type="pres">
      <dgm:prSet presAssocID="{130E5400-C7CA-E14F-A871-6D2EC3CB72B3}" presName="sibTrans" presStyleLbl="sibTrans2D1" presStyleIdx="3" presStyleCnt="6"/>
      <dgm:spPr/>
    </dgm:pt>
    <dgm:pt modelId="{B9AEABC6-6698-CB43-9EB1-2A6619A6A211}" type="pres">
      <dgm:prSet presAssocID="{920312A8-41F6-3541-AE34-267BFF46385F}" presName="node" presStyleLbl="node1" presStyleIdx="4" presStyleCnt="6">
        <dgm:presLayoutVars>
          <dgm:bulletEnabled val="1"/>
        </dgm:presLayoutVars>
      </dgm:prSet>
      <dgm:spPr/>
    </dgm:pt>
    <dgm:pt modelId="{B138908D-0A00-5D4A-BEFC-DAF575D72593}" type="pres">
      <dgm:prSet presAssocID="{920312A8-41F6-3541-AE34-267BFF46385F}" presName="dummy" presStyleCnt="0"/>
      <dgm:spPr/>
    </dgm:pt>
    <dgm:pt modelId="{FAB91C09-8044-4942-9543-BD8A69EF18CF}" type="pres">
      <dgm:prSet presAssocID="{9F0EF3D5-51E4-8648-A172-7D4C6881857E}" presName="sibTrans" presStyleLbl="sibTrans2D1" presStyleIdx="4" presStyleCnt="6"/>
      <dgm:spPr/>
    </dgm:pt>
    <dgm:pt modelId="{CE542B6B-D889-E546-81AA-77D9D285D5F9}" type="pres">
      <dgm:prSet presAssocID="{26AB5C34-0E0F-1345-9970-4054D3A34601}" presName="node" presStyleLbl="node1" presStyleIdx="5" presStyleCnt="6">
        <dgm:presLayoutVars>
          <dgm:bulletEnabled val="1"/>
        </dgm:presLayoutVars>
      </dgm:prSet>
      <dgm:spPr/>
    </dgm:pt>
    <dgm:pt modelId="{D0030AD1-8283-8E4E-881B-FA00DF313418}" type="pres">
      <dgm:prSet presAssocID="{26AB5C34-0E0F-1345-9970-4054D3A34601}" presName="dummy" presStyleCnt="0"/>
      <dgm:spPr/>
    </dgm:pt>
    <dgm:pt modelId="{07E13B81-610D-E34A-B8BB-FDFB1C29A21C}" type="pres">
      <dgm:prSet presAssocID="{01EAD037-E510-7D4E-B90D-1E8685DA40EF}" presName="sibTrans" presStyleLbl="sibTrans2D1" presStyleIdx="5" presStyleCnt="6"/>
      <dgm:spPr/>
    </dgm:pt>
  </dgm:ptLst>
  <dgm:cxnLst>
    <dgm:cxn modelId="{E3AB0901-F34D-7845-B461-6EC87C3FC9A3}" type="presOf" srcId="{01EAD037-E510-7D4E-B90D-1E8685DA40EF}" destId="{07E13B81-610D-E34A-B8BB-FDFB1C29A21C}" srcOrd="0" destOrd="0" presId="urn:microsoft.com/office/officeart/2005/8/layout/radial6"/>
    <dgm:cxn modelId="{AC193802-28D9-E243-9A79-E683F97CD462}" type="presOf" srcId="{920312A8-41F6-3541-AE34-267BFF46385F}" destId="{B9AEABC6-6698-CB43-9EB1-2A6619A6A211}" srcOrd="0" destOrd="0" presId="urn:microsoft.com/office/officeart/2005/8/layout/radial6"/>
    <dgm:cxn modelId="{FF65AD25-99CA-E148-95F1-8EE31890F201}" srcId="{3C91CAF4-3C4A-5E4B-B8D2-BE73C2A4D472}" destId="{DC0FEFBB-6FB7-F840-83EF-82D2D52C3150}" srcOrd="3" destOrd="0" parTransId="{E8967B40-641D-004F-B089-96DF1C20D80E}" sibTransId="{130E5400-C7CA-E14F-A871-6D2EC3CB72B3}"/>
    <dgm:cxn modelId="{8EDFBE27-A02F-2E41-A8D3-4ED0607B53BE}" type="presOf" srcId="{DC0FEFBB-6FB7-F840-83EF-82D2D52C3150}" destId="{14B3A2B5-47A7-7F49-8FF7-D90CABB761BB}" srcOrd="0" destOrd="0" presId="urn:microsoft.com/office/officeart/2005/8/layout/radial6"/>
    <dgm:cxn modelId="{AA68E329-984B-F442-AEA6-1D774F011451}" type="presOf" srcId="{26AB5C34-0E0F-1345-9970-4054D3A34601}" destId="{CE542B6B-D889-E546-81AA-77D9D285D5F9}" srcOrd="0" destOrd="0" presId="urn:microsoft.com/office/officeart/2005/8/layout/radial6"/>
    <dgm:cxn modelId="{ECDB632B-DFBD-2347-B5F2-F3798B978391}" type="presOf" srcId="{3C91CAF4-3C4A-5E4B-B8D2-BE73C2A4D472}" destId="{D2717117-5E3E-A94E-A564-69B78E614476}" srcOrd="0" destOrd="0" presId="urn:microsoft.com/office/officeart/2005/8/layout/radial6"/>
    <dgm:cxn modelId="{B568BE5B-9736-314A-AAC7-DD2FE51AB630}" type="presOf" srcId="{130E5400-C7CA-E14F-A871-6D2EC3CB72B3}" destId="{1CC9C7E1-C73A-8E43-AE37-32716A57A486}" srcOrd="0" destOrd="0" presId="urn:microsoft.com/office/officeart/2005/8/layout/radial6"/>
    <dgm:cxn modelId="{FCF8C563-8578-AC4E-B631-EB9971F3B082}" srcId="{3060731C-B041-A449-A7E1-7DB1F7B25F67}" destId="{3C91CAF4-3C4A-5E4B-B8D2-BE73C2A4D472}" srcOrd="0" destOrd="0" parTransId="{B7A219C4-2489-584C-8A4B-B73B21218E0B}" sibTransId="{0CAFD37E-602C-9D48-981C-485985E4EB69}"/>
    <dgm:cxn modelId="{48808C66-0206-314A-8A94-B401B89D6440}" srcId="{3C91CAF4-3C4A-5E4B-B8D2-BE73C2A4D472}" destId="{13F8EE4E-1944-2F4E-9353-1B912D787D57}" srcOrd="2" destOrd="0" parTransId="{98C4597B-9ADD-274D-A017-B0EA72CB483F}" sibTransId="{B3A81C08-BFE0-2A44-937F-C51983AC8C22}"/>
    <dgm:cxn modelId="{5633F246-0B63-424C-94FF-EF32FAA9E312}" type="presOf" srcId="{31DF4B63-5556-6E4B-AAC3-B1BF83FF79A7}" destId="{FDD206F7-A2F9-4242-90CD-7CD8FA5B8C1B}" srcOrd="0" destOrd="0" presId="urn:microsoft.com/office/officeart/2005/8/layout/radial6"/>
    <dgm:cxn modelId="{D604274D-850E-9544-9E6D-ACECA5BC14F9}" type="presOf" srcId="{44E3C1A1-CD9C-3741-AFD6-A45DE43D5805}" destId="{6F59124E-F56D-E34A-9AAE-9DB65EDF3F36}" srcOrd="0" destOrd="0" presId="urn:microsoft.com/office/officeart/2005/8/layout/radial6"/>
    <dgm:cxn modelId="{38A82B52-C369-6C4E-9228-6CEC82B33A60}" type="presOf" srcId="{9F0EF3D5-51E4-8648-A172-7D4C6881857E}" destId="{FAB91C09-8044-4942-9543-BD8A69EF18CF}" srcOrd="0" destOrd="0" presId="urn:microsoft.com/office/officeart/2005/8/layout/radial6"/>
    <dgm:cxn modelId="{4D03CC73-6ACB-EC4C-A520-6418D5A714EF}" srcId="{3C91CAF4-3C4A-5E4B-B8D2-BE73C2A4D472}" destId="{44E3C1A1-CD9C-3741-AFD6-A45DE43D5805}" srcOrd="0" destOrd="0" parTransId="{FE633F98-DE93-7245-9935-0661C68415D5}" sibTransId="{539EDF66-B943-B64F-98A1-82FD25D2B97B}"/>
    <dgm:cxn modelId="{90914B75-0499-824F-AD5D-00833BD903E7}" type="presOf" srcId="{B3A81C08-BFE0-2A44-937F-C51983AC8C22}" destId="{0044D009-3CAB-8740-B3B5-71DBFA73C27A}" srcOrd="0" destOrd="0" presId="urn:microsoft.com/office/officeart/2005/8/layout/radial6"/>
    <dgm:cxn modelId="{6C360777-149A-2049-A0C7-F002FD0732E5}" type="presOf" srcId="{539EDF66-B943-B64F-98A1-82FD25D2B97B}" destId="{0711EF97-767B-E44E-AF2C-1DB8341D36DD}" srcOrd="0" destOrd="0" presId="urn:microsoft.com/office/officeart/2005/8/layout/radial6"/>
    <dgm:cxn modelId="{E57C0285-2DE3-5C4F-92D6-DDCED2352B55}" type="presOf" srcId="{87E46254-EBB5-F744-ADC7-18730E9BFB0B}" destId="{A072076E-1D91-944F-AFF6-B21EB4098C7F}" srcOrd="0" destOrd="0" presId="urn:microsoft.com/office/officeart/2005/8/layout/radial6"/>
    <dgm:cxn modelId="{A875EDAC-9859-4B45-9EC1-66046BCA0148}" srcId="{3C91CAF4-3C4A-5E4B-B8D2-BE73C2A4D472}" destId="{26AB5C34-0E0F-1345-9970-4054D3A34601}" srcOrd="5" destOrd="0" parTransId="{8C7724BF-46D3-EA45-ABF5-73A631BEC638}" sibTransId="{01EAD037-E510-7D4E-B90D-1E8685DA40EF}"/>
    <dgm:cxn modelId="{BE8F42B2-961B-0C41-BE1E-93233ADA102D}" type="presOf" srcId="{13F8EE4E-1944-2F4E-9353-1B912D787D57}" destId="{076ED33F-8CBC-654F-B1EE-43AD9D08DA71}" srcOrd="0" destOrd="0" presId="urn:microsoft.com/office/officeart/2005/8/layout/radial6"/>
    <dgm:cxn modelId="{024A9FDA-DD06-F04D-9052-D88C05DCF6D2}" srcId="{3C91CAF4-3C4A-5E4B-B8D2-BE73C2A4D472}" destId="{920312A8-41F6-3541-AE34-267BFF46385F}" srcOrd="4" destOrd="0" parTransId="{44787711-83FC-804C-833E-FC146DB32ADB}" sibTransId="{9F0EF3D5-51E4-8648-A172-7D4C6881857E}"/>
    <dgm:cxn modelId="{4ED099DC-DC21-4140-B13B-B0AA2A59FBE0}" type="presOf" srcId="{3060731C-B041-A449-A7E1-7DB1F7B25F67}" destId="{C6577E49-6833-0549-B44F-BE04CD575B55}" srcOrd="0" destOrd="0" presId="urn:microsoft.com/office/officeart/2005/8/layout/radial6"/>
    <dgm:cxn modelId="{FB8606DE-BEAD-C44F-B484-63BF829BA185}" srcId="{3C91CAF4-3C4A-5E4B-B8D2-BE73C2A4D472}" destId="{87E46254-EBB5-F744-ADC7-18730E9BFB0B}" srcOrd="1" destOrd="0" parTransId="{6F2B7489-3D80-AD4B-A2D9-CFE59130A9D0}" sibTransId="{31DF4B63-5556-6E4B-AAC3-B1BF83FF79A7}"/>
    <dgm:cxn modelId="{842AD937-2445-6940-A29E-A463D85B612F}" type="presParOf" srcId="{C6577E49-6833-0549-B44F-BE04CD575B55}" destId="{D2717117-5E3E-A94E-A564-69B78E614476}" srcOrd="0" destOrd="0" presId="urn:microsoft.com/office/officeart/2005/8/layout/radial6"/>
    <dgm:cxn modelId="{5C78BB68-6E79-7645-B553-9F7A9CFA1E69}" type="presParOf" srcId="{C6577E49-6833-0549-B44F-BE04CD575B55}" destId="{6F59124E-F56D-E34A-9AAE-9DB65EDF3F36}" srcOrd="1" destOrd="0" presId="urn:microsoft.com/office/officeart/2005/8/layout/radial6"/>
    <dgm:cxn modelId="{F1793610-DFB4-C749-A725-89840D883D5A}" type="presParOf" srcId="{C6577E49-6833-0549-B44F-BE04CD575B55}" destId="{64351162-2EEC-6D46-B580-D34F62564246}" srcOrd="2" destOrd="0" presId="urn:microsoft.com/office/officeart/2005/8/layout/radial6"/>
    <dgm:cxn modelId="{8958EF2E-ED27-304C-A5B9-FA43682F1BA7}" type="presParOf" srcId="{C6577E49-6833-0549-B44F-BE04CD575B55}" destId="{0711EF97-767B-E44E-AF2C-1DB8341D36DD}" srcOrd="3" destOrd="0" presId="urn:microsoft.com/office/officeart/2005/8/layout/radial6"/>
    <dgm:cxn modelId="{EC776A0C-620D-164D-BE13-3FA03E2CC643}" type="presParOf" srcId="{C6577E49-6833-0549-B44F-BE04CD575B55}" destId="{A072076E-1D91-944F-AFF6-B21EB4098C7F}" srcOrd="4" destOrd="0" presId="urn:microsoft.com/office/officeart/2005/8/layout/radial6"/>
    <dgm:cxn modelId="{584036AE-A393-CE4B-878C-C53290C1FEEB}" type="presParOf" srcId="{C6577E49-6833-0549-B44F-BE04CD575B55}" destId="{0B7E6126-E547-C941-8079-27FEC6DCD184}" srcOrd="5" destOrd="0" presId="urn:microsoft.com/office/officeart/2005/8/layout/radial6"/>
    <dgm:cxn modelId="{91C2EA3E-B044-1B4C-93CF-E05106272D4C}" type="presParOf" srcId="{C6577E49-6833-0549-B44F-BE04CD575B55}" destId="{FDD206F7-A2F9-4242-90CD-7CD8FA5B8C1B}" srcOrd="6" destOrd="0" presId="urn:microsoft.com/office/officeart/2005/8/layout/radial6"/>
    <dgm:cxn modelId="{E09F52BE-D7E4-2D43-8614-9738F397DC46}" type="presParOf" srcId="{C6577E49-6833-0549-B44F-BE04CD575B55}" destId="{076ED33F-8CBC-654F-B1EE-43AD9D08DA71}" srcOrd="7" destOrd="0" presId="urn:microsoft.com/office/officeart/2005/8/layout/radial6"/>
    <dgm:cxn modelId="{CDFE4229-2031-5248-8191-2955DA19E3B2}" type="presParOf" srcId="{C6577E49-6833-0549-B44F-BE04CD575B55}" destId="{33D380A5-66EE-D14C-8FB0-53CD56471AD3}" srcOrd="8" destOrd="0" presId="urn:microsoft.com/office/officeart/2005/8/layout/radial6"/>
    <dgm:cxn modelId="{C7D52FEA-7D31-FA4B-AB5A-1B3AB880E44E}" type="presParOf" srcId="{C6577E49-6833-0549-B44F-BE04CD575B55}" destId="{0044D009-3CAB-8740-B3B5-71DBFA73C27A}" srcOrd="9" destOrd="0" presId="urn:microsoft.com/office/officeart/2005/8/layout/radial6"/>
    <dgm:cxn modelId="{2E28A094-40DC-0B42-913E-1C9BE0374DAE}" type="presParOf" srcId="{C6577E49-6833-0549-B44F-BE04CD575B55}" destId="{14B3A2B5-47A7-7F49-8FF7-D90CABB761BB}" srcOrd="10" destOrd="0" presId="urn:microsoft.com/office/officeart/2005/8/layout/radial6"/>
    <dgm:cxn modelId="{37030D76-CF53-8349-A280-227F88EB1758}" type="presParOf" srcId="{C6577E49-6833-0549-B44F-BE04CD575B55}" destId="{15C8B88E-25CA-7642-81E4-BFDF5AE00D37}" srcOrd="11" destOrd="0" presId="urn:microsoft.com/office/officeart/2005/8/layout/radial6"/>
    <dgm:cxn modelId="{C1772A56-A853-E84D-B9C7-88B8372E1B49}" type="presParOf" srcId="{C6577E49-6833-0549-B44F-BE04CD575B55}" destId="{1CC9C7E1-C73A-8E43-AE37-32716A57A486}" srcOrd="12" destOrd="0" presId="urn:microsoft.com/office/officeart/2005/8/layout/radial6"/>
    <dgm:cxn modelId="{0AED24BD-F401-494A-9B69-CAD9341DF070}" type="presParOf" srcId="{C6577E49-6833-0549-B44F-BE04CD575B55}" destId="{B9AEABC6-6698-CB43-9EB1-2A6619A6A211}" srcOrd="13" destOrd="0" presId="urn:microsoft.com/office/officeart/2005/8/layout/radial6"/>
    <dgm:cxn modelId="{21FFCDF6-D199-CC4D-87F9-45BC80041083}" type="presParOf" srcId="{C6577E49-6833-0549-B44F-BE04CD575B55}" destId="{B138908D-0A00-5D4A-BEFC-DAF575D72593}" srcOrd="14" destOrd="0" presId="urn:microsoft.com/office/officeart/2005/8/layout/radial6"/>
    <dgm:cxn modelId="{ECFA1E52-E005-F542-AFD7-13B06F526A7E}" type="presParOf" srcId="{C6577E49-6833-0549-B44F-BE04CD575B55}" destId="{FAB91C09-8044-4942-9543-BD8A69EF18CF}" srcOrd="15" destOrd="0" presId="urn:microsoft.com/office/officeart/2005/8/layout/radial6"/>
    <dgm:cxn modelId="{F0B015CD-83FC-DB43-A1C2-0519AC91CC76}" type="presParOf" srcId="{C6577E49-6833-0549-B44F-BE04CD575B55}" destId="{CE542B6B-D889-E546-81AA-77D9D285D5F9}" srcOrd="16" destOrd="0" presId="urn:microsoft.com/office/officeart/2005/8/layout/radial6"/>
    <dgm:cxn modelId="{307C02B1-F5BB-E146-A809-20634C6AA3B0}" type="presParOf" srcId="{C6577E49-6833-0549-B44F-BE04CD575B55}" destId="{D0030AD1-8283-8E4E-881B-FA00DF313418}" srcOrd="17" destOrd="0" presId="urn:microsoft.com/office/officeart/2005/8/layout/radial6"/>
    <dgm:cxn modelId="{83F70D4A-EB57-C34F-A293-0E25264B4997}" type="presParOf" srcId="{C6577E49-6833-0549-B44F-BE04CD575B55}" destId="{07E13B81-610D-E34A-B8BB-FDFB1C29A21C}" srcOrd="18"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528D23-E302-A746-9588-9B14EC625185}" type="doc">
      <dgm:prSet loTypeId="urn:microsoft.com/office/officeart/2005/8/layout/vProcess5" loCatId="" qsTypeId="urn:microsoft.com/office/officeart/2005/8/quickstyle/simple1" qsCatId="simple" csTypeId="urn:microsoft.com/office/officeart/2005/8/colors/colorful4" csCatId="colorful" phldr="1"/>
      <dgm:spPr/>
      <dgm:t>
        <a:bodyPr/>
        <a:lstStyle/>
        <a:p>
          <a:endParaRPr lang="es-MX"/>
        </a:p>
      </dgm:t>
    </dgm:pt>
    <dgm:pt modelId="{D1DACB7F-A447-264F-B7FD-03952A0352A9}">
      <dgm:prSet phldrT="[Texto]" custT="1"/>
      <dgm:spPr/>
      <dgm:t>
        <a:bodyPr/>
        <a:lstStyle/>
        <a:p>
          <a:r>
            <a:rPr lang="es-MX" sz="1800" b="1" dirty="0">
              <a:latin typeface="Neo Sans Pro" panose="020B0504030504040204" pitchFamily="34" charset="0"/>
            </a:rPr>
            <a:t>Vídeos Educativos: </a:t>
          </a:r>
          <a:r>
            <a:rPr lang="es-MX" sz="1800" b="0" dirty="0">
              <a:latin typeface="Neo Sans Pro" panose="020B0504030504040204" pitchFamily="34" charset="0"/>
            </a:rPr>
            <a:t>Duración estimada de 4-10 minutos/vídeo</a:t>
          </a:r>
        </a:p>
      </dgm:t>
    </dgm:pt>
    <dgm:pt modelId="{DE6265F3-E33F-7544-B2A5-9DF7BB700D48}" type="parTrans" cxnId="{32E46C0B-3507-6D4F-AA61-D5D133CFEBCA}">
      <dgm:prSet/>
      <dgm:spPr/>
      <dgm:t>
        <a:bodyPr/>
        <a:lstStyle/>
        <a:p>
          <a:endParaRPr lang="es-MX"/>
        </a:p>
      </dgm:t>
    </dgm:pt>
    <dgm:pt modelId="{063FA8E9-2AEC-3441-997F-15835EF2BB9F}" type="sibTrans" cxnId="{32E46C0B-3507-6D4F-AA61-D5D133CFEBCA}">
      <dgm:prSet/>
      <dgm:spPr/>
      <dgm:t>
        <a:bodyPr/>
        <a:lstStyle/>
        <a:p>
          <a:endParaRPr lang="es-MX"/>
        </a:p>
      </dgm:t>
    </dgm:pt>
    <dgm:pt modelId="{4C2B21DA-ACCE-B74E-8BFE-2F8A623AD164}">
      <dgm:prSet phldrT="[Texto]" custT="1"/>
      <dgm:spPr/>
      <dgm:t>
        <a:bodyPr/>
        <a:lstStyle/>
        <a:p>
          <a:r>
            <a:rPr lang="es-MX" sz="1800" b="1" dirty="0">
              <a:latin typeface="Neo Sans Pro" panose="020B0504030504040204" pitchFamily="34" charset="0"/>
            </a:rPr>
            <a:t>Material Escrito y Problemas Adicionales: </a:t>
          </a:r>
          <a:r>
            <a:rPr lang="es-MX" sz="1800" b="0" dirty="0">
              <a:latin typeface="Neo Sans Pro" panose="020B0504030504040204" pitchFamily="34" charset="0"/>
            </a:rPr>
            <a:t>Contenido Adicional, disponible para Descarga Gratuita por parte del Estudiante</a:t>
          </a:r>
        </a:p>
      </dgm:t>
    </dgm:pt>
    <dgm:pt modelId="{333A4B89-749F-D24E-8073-4048C3F87896}" type="parTrans" cxnId="{7D4023DA-F7D6-A748-A346-2FA95D71CE78}">
      <dgm:prSet/>
      <dgm:spPr/>
      <dgm:t>
        <a:bodyPr/>
        <a:lstStyle/>
        <a:p>
          <a:endParaRPr lang="es-MX"/>
        </a:p>
      </dgm:t>
    </dgm:pt>
    <dgm:pt modelId="{C55DAABE-C88F-7849-B644-DD1C3EB15A21}" type="sibTrans" cxnId="{7D4023DA-F7D6-A748-A346-2FA95D71CE78}">
      <dgm:prSet/>
      <dgm:spPr/>
      <dgm:t>
        <a:bodyPr/>
        <a:lstStyle/>
        <a:p>
          <a:endParaRPr lang="es-MX"/>
        </a:p>
      </dgm:t>
    </dgm:pt>
    <dgm:pt modelId="{1317C7DA-690C-4949-B8C3-4C7481D8FE58}">
      <dgm:prSet phldrT="[Texto]" custT="1"/>
      <dgm:spPr/>
      <dgm:t>
        <a:bodyPr/>
        <a:lstStyle/>
        <a:p>
          <a:r>
            <a:rPr lang="es-MX" sz="1800" b="1" dirty="0">
              <a:latin typeface="Neo Sans Pro" panose="020B0504030504040204" pitchFamily="34" charset="0"/>
            </a:rPr>
            <a:t>Aplicación de Quices</a:t>
          </a:r>
          <a:r>
            <a:rPr lang="es-MX" sz="1800" dirty="0">
              <a:latin typeface="Neo Sans Pro" panose="020B0504030504040204" pitchFamily="34" charset="0"/>
            </a:rPr>
            <a:t>: </a:t>
          </a:r>
          <a:r>
            <a:rPr lang="es-MX" sz="1800" b="0" dirty="0">
              <a:latin typeface="Neo Sans Pro" panose="020B0504030504040204" pitchFamily="34" charset="0"/>
            </a:rPr>
            <a:t>Luego de cada Tema o Módulo para medir y darle Seguimiento a los Aprendizaje de los Estudiantes</a:t>
          </a:r>
        </a:p>
      </dgm:t>
    </dgm:pt>
    <dgm:pt modelId="{E1C71915-B03F-5447-8781-1F055C29591A}" type="parTrans" cxnId="{11414422-FEBD-1B42-8325-441EE416D610}">
      <dgm:prSet/>
      <dgm:spPr/>
      <dgm:t>
        <a:bodyPr/>
        <a:lstStyle/>
        <a:p>
          <a:endParaRPr lang="es-MX"/>
        </a:p>
      </dgm:t>
    </dgm:pt>
    <dgm:pt modelId="{2F28CF50-5D7B-EC45-AB07-AA769203A896}" type="sibTrans" cxnId="{11414422-FEBD-1B42-8325-441EE416D610}">
      <dgm:prSet/>
      <dgm:spPr/>
      <dgm:t>
        <a:bodyPr/>
        <a:lstStyle/>
        <a:p>
          <a:endParaRPr lang="es-MX"/>
        </a:p>
      </dgm:t>
    </dgm:pt>
    <dgm:pt modelId="{B3279789-8384-9D4B-A5DC-F70519823FDA}">
      <dgm:prSet phldrT="[Texto]" custT="1"/>
      <dgm:spPr/>
      <dgm:t>
        <a:bodyPr/>
        <a:lstStyle/>
        <a:p>
          <a:r>
            <a:rPr lang="es-MX" sz="1800" b="1" dirty="0">
              <a:latin typeface="Neo Sans Pro" panose="020B0504030504040204" pitchFamily="34" charset="0"/>
            </a:rPr>
            <a:t>Exámenes: </a:t>
          </a:r>
          <a:r>
            <a:rPr lang="es-MX" sz="1800" b="0" dirty="0">
              <a:latin typeface="Neo Sans Pro" panose="020B0504030504040204" pitchFamily="34" charset="0"/>
            </a:rPr>
            <a:t>Evaluación de las Trayectorias Educativas En Línea de los Estudiantes y recomendar contenido de reforzamiento</a:t>
          </a:r>
        </a:p>
      </dgm:t>
    </dgm:pt>
    <dgm:pt modelId="{F29ABACF-4FE4-3346-9408-041A52672560}" type="parTrans" cxnId="{8E4BC017-4829-1341-913F-D166E44D6664}">
      <dgm:prSet/>
      <dgm:spPr/>
      <dgm:t>
        <a:bodyPr/>
        <a:lstStyle/>
        <a:p>
          <a:endParaRPr lang="es-MX"/>
        </a:p>
      </dgm:t>
    </dgm:pt>
    <dgm:pt modelId="{3B87FB13-804F-9749-8D1F-499B707B49CC}" type="sibTrans" cxnId="{8E4BC017-4829-1341-913F-D166E44D6664}">
      <dgm:prSet/>
      <dgm:spPr/>
      <dgm:t>
        <a:bodyPr/>
        <a:lstStyle/>
        <a:p>
          <a:endParaRPr lang="es-MX"/>
        </a:p>
      </dgm:t>
    </dgm:pt>
    <dgm:pt modelId="{68FE7E3B-4FFF-E845-BB3F-7AB6348B9578}">
      <dgm:prSet phldrT="[Texto]" custT="1"/>
      <dgm:spPr/>
      <dgm:t>
        <a:bodyPr/>
        <a:lstStyle/>
        <a:p>
          <a:r>
            <a:rPr lang="es-MX" sz="1800" b="1" dirty="0">
              <a:latin typeface="Neo Sans Pro" panose="020B0504030504040204" pitchFamily="34" charset="0"/>
            </a:rPr>
            <a:t>Certificados de Completación de Curso: S</a:t>
          </a:r>
          <a:r>
            <a:rPr lang="es-MX" sz="1800" b="0" dirty="0">
              <a:latin typeface="Neo Sans Pro" panose="020B0504030504040204" pitchFamily="34" charset="0"/>
            </a:rPr>
            <a:t>e otorgan si el Estudiante Cumple con todos los objetivos de Aprendizaje en el </a:t>
          </a:r>
          <a:r>
            <a:rPr lang="es-MX" sz="1800" b="0" dirty="0" err="1">
              <a:latin typeface="Neo Sans Pro" panose="020B0504030504040204" pitchFamily="34" charset="0"/>
            </a:rPr>
            <a:t>MOOC’s</a:t>
          </a:r>
          <a:endParaRPr lang="es-MX" sz="1800" b="0" dirty="0">
            <a:latin typeface="Neo Sans Pro" panose="020B0504030504040204" pitchFamily="34" charset="0"/>
          </a:endParaRPr>
        </a:p>
      </dgm:t>
    </dgm:pt>
    <dgm:pt modelId="{01522D44-C171-4445-925E-784549A74D34}" type="parTrans" cxnId="{490EF077-65A7-4449-892F-038A04FD0B1C}">
      <dgm:prSet/>
      <dgm:spPr/>
      <dgm:t>
        <a:bodyPr/>
        <a:lstStyle/>
        <a:p>
          <a:endParaRPr lang="es-MX"/>
        </a:p>
      </dgm:t>
    </dgm:pt>
    <dgm:pt modelId="{554497BC-C24A-C245-A517-31724838FA38}" type="sibTrans" cxnId="{490EF077-65A7-4449-892F-038A04FD0B1C}">
      <dgm:prSet/>
      <dgm:spPr/>
      <dgm:t>
        <a:bodyPr/>
        <a:lstStyle/>
        <a:p>
          <a:endParaRPr lang="es-MX"/>
        </a:p>
      </dgm:t>
    </dgm:pt>
    <dgm:pt modelId="{D7C9F106-AF96-0944-B795-6A657D9DC036}" type="pres">
      <dgm:prSet presAssocID="{55528D23-E302-A746-9588-9B14EC625185}" presName="outerComposite" presStyleCnt="0">
        <dgm:presLayoutVars>
          <dgm:chMax val="5"/>
          <dgm:dir/>
          <dgm:resizeHandles val="exact"/>
        </dgm:presLayoutVars>
      </dgm:prSet>
      <dgm:spPr/>
    </dgm:pt>
    <dgm:pt modelId="{8B2A5BCC-E9E4-1D46-8258-A2992717505E}" type="pres">
      <dgm:prSet presAssocID="{55528D23-E302-A746-9588-9B14EC625185}" presName="dummyMaxCanvas" presStyleCnt="0">
        <dgm:presLayoutVars/>
      </dgm:prSet>
      <dgm:spPr/>
    </dgm:pt>
    <dgm:pt modelId="{ECD090C6-CA52-494F-8AEF-0EBF6546099D}" type="pres">
      <dgm:prSet presAssocID="{55528D23-E302-A746-9588-9B14EC625185}" presName="FiveNodes_1" presStyleLbl="node1" presStyleIdx="0" presStyleCnt="5" custLinFactNeighborX="-6083" custLinFactNeighborY="-5031">
        <dgm:presLayoutVars>
          <dgm:bulletEnabled val="1"/>
        </dgm:presLayoutVars>
      </dgm:prSet>
      <dgm:spPr/>
    </dgm:pt>
    <dgm:pt modelId="{3B3EC7F4-BE87-A749-AAF9-5CE43D15998C}" type="pres">
      <dgm:prSet presAssocID="{55528D23-E302-A746-9588-9B14EC625185}" presName="FiveNodes_2" presStyleLbl="node1" presStyleIdx="1" presStyleCnt="5">
        <dgm:presLayoutVars>
          <dgm:bulletEnabled val="1"/>
        </dgm:presLayoutVars>
      </dgm:prSet>
      <dgm:spPr/>
    </dgm:pt>
    <dgm:pt modelId="{B30283A3-736B-0149-AD86-95812D9B1655}" type="pres">
      <dgm:prSet presAssocID="{55528D23-E302-A746-9588-9B14EC625185}" presName="FiveNodes_3" presStyleLbl="node1" presStyleIdx="2" presStyleCnt="5">
        <dgm:presLayoutVars>
          <dgm:bulletEnabled val="1"/>
        </dgm:presLayoutVars>
      </dgm:prSet>
      <dgm:spPr/>
    </dgm:pt>
    <dgm:pt modelId="{B9FC184E-4012-D346-98B3-E50E8AEB40A4}" type="pres">
      <dgm:prSet presAssocID="{55528D23-E302-A746-9588-9B14EC625185}" presName="FiveNodes_4" presStyleLbl="node1" presStyleIdx="3" presStyleCnt="5">
        <dgm:presLayoutVars>
          <dgm:bulletEnabled val="1"/>
        </dgm:presLayoutVars>
      </dgm:prSet>
      <dgm:spPr/>
    </dgm:pt>
    <dgm:pt modelId="{50DA8993-CA1E-2A49-9A8D-CC9CCE00AF6B}" type="pres">
      <dgm:prSet presAssocID="{55528D23-E302-A746-9588-9B14EC625185}" presName="FiveNodes_5" presStyleLbl="node1" presStyleIdx="4" presStyleCnt="5">
        <dgm:presLayoutVars>
          <dgm:bulletEnabled val="1"/>
        </dgm:presLayoutVars>
      </dgm:prSet>
      <dgm:spPr/>
    </dgm:pt>
    <dgm:pt modelId="{EA87CB68-7549-114E-878F-13E6D3012F09}" type="pres">
      <dgm:prSet presAssocID="{55528D23-E302-A746-9588-9B14EC625185}" presName="FiveConn_1-2" presStyleLbl="fgAccFollowNode1" presStyleIdx="0" presStyleCnt="4">
        <dgm:presLayoutVars>
          <dgm:bulletEnabled val="1"/>
        </dgm:presLayoutVars>
      </dgm:prSet>
      <dgm:spPr/>
    </dgm:pt>
    <dgm:pt modelId="{04AC7DD0-DC2D-8F48-8C50-77464A0B3314}" type="pres">
      <dgm:prSet presAssocID="{55528D23-E302-A746-9588-9B14EC625185}" presName="FiveConn_2-3" presStyleLbl="fgAccFollowNode1" presStyleIdx="1" presStyleCnt="4">
        <dgm:presLayoutVars>
          <dgm:bulletEnabled val="1"/>
        </dgm:presLayoutVars>
      </dgm:prSet>
      <dgm:spPr/>
    </dgm:pt>
    <dgm:pt modelId="{0BEB5CD3-0BAF-E047-81FD-5186D74B3C01}" type="pres">
      <dgm:prSet presAssocID="{55528D23-E302-A746-9588-9B14EC625185}" presName="FiveConn_3-4" presStyleLbl="fgAccFollowNode1" presStyleIdx="2" presStyleCnt="4">
        <dgm:presLayoutVars>
          <dgm:bulletEnabled val="1"/>
        </dgm:presLayoutVars>
      </dgm:prSet>
      <dgm:spPr/>
    </dgm:pt>
    <dgm:pt modelId="{0EA7DA2D-7A07-704D-9503-54D714A0BD23}" type="pres">
      <dgm:prSet presAssocID="{55528D23-E302-A746-9588-9B14EC625185}" presName="FiveConn_4-5" presStyleLbl="fgAccFollowNode1" presStyleIdx="3" presStyleCnt="4">
        <dgm:presLayoutVars>
          <dgm:bulletEnabled val="1"/>
        </dgm:presLayoutVars>
      </dgm:prSet>
      <dgm:spPr/>
    </dgm:pt>
    <dgm:pt modelId="{B4C7058F-2BE9-D146-9CEE-146F7DE91048}" type="pres">
      <dgm:prSet presAssocID="{55528D23-E302-A746-9588-9B14EC625185}" presName="FiveNodes_1_text" presStyleLbl="node1" presStyleIdx="4" presStyleCnt="5">
        <dgm:presLayoutVars>
          <dgm:bulletEnabled val="1"/>
        </dgm:presLayoutVars>
      </dgm:prSet>
      <dgm:spPr/>
    </dgm:pt>
    <dgm:pt modelId="{8859F871-05E0-7444-9008-C5CCF569C4F6}" type="pres">
      <dgm:prSet presAssocID="{55528D23-E302-A746-9588-9B14EC625185}" presName="FiveNodes_2_text" presStyleLbl="node1" presStyleIdx="4" presStyleCnt="5">
        <dgm:presLayoutVars>
          <dgm:bulletEnabled val="1"/>
        </dgm:presLayoutVars>
      </dgm:prSet>
      <dgm:spPr/>
    </dgm:pt>
    <dgm:pt modelId="{BA0862C4-0A6C-0646-A513-9C469A57B080}" type="pres">
      <dgm:prSet presAssocID="{55528D23-E302-A746-9588-9B14EC625185}" presName="FiveNodes_3_text" presStyleLbl="node1" presStyleIdx="4" presStyleCnt="5">
        <dgm:presLayoutVars>
          <dgm:bulletEnabled val="1"/>
        </dgm:presLayoutVars>
      </dgm:prSet>
      <dgm:spPr/>
    </dgm:pt>
    <dgm:pt modelId="{A03A815B-7688-484A-9533-7679C7C98530}" type="pres">
      <dgm:prSet presAssocID="{55528D23-E302-A746-9588-9B14EC625185}" presName="FiveNodes_4_text" presStyleLbl="node1" presStyleIdx="4" presStyleCnt="5">
        <dgm:presLayoutVars>
          <dgm:bulletEnabled val="1"/>
        </dgm:presLayoutVars>
      </dgm:prSet>
      <dgm:spPr/>
    </dgm:pt>
    <dgm:pt modelId="{EE6C1821-594F-9D4B-9746-64C31622D20C}" type="pres">
      <dgm:prSet presAssocID="{55528D23-E302-A746-9588-9B14EC625185}" presName="FiveNodes_5_text" presStyleLbl="node1" presStyleIdx="4" presStyleCnt="5">
        <dgm:presLayoutVars>
          <dgm:bulletEnabled val="1"/>
        </dgm:presLayoutVars>
      </dgm:prSet>
      <dgm:spPr/>
    </dgm:pt>
  </dgm:ptLst>
  <dgm:cxnLst>
    <dgm:cxn modelId="{B699F503-CFC3-7540-A507-C713C3A53FA3}" type="presOf" srcId="{2F28CF50-5D7B-EC45-AB07-AA769203A896}" destId="{0BEB5CD3-0BAF-E047-81FD-5186D74B3C01}" srcOrd="0" destOrd="0" presId="urn:microsoft.com/office/officeart/2005/8/layout/vProcess5"/>
    <dgm:cxn modelId="{FC9CB108-5CBA-3C44-908F-B7103AE09754}" type="presOf" srcId="{4C2B21DA-ACCE-B74E-8BFE-2F8A623AD164}" destId="{8859F871-05E0-7444-9008-C5CCF569C4F6}" srcOrd="1" destOrd="0" presId="urn:microsoft.com/office/officeart/2005/8/layout/vProcess5"/>
    <dgm:cxn modelId="{32E46C0B-3507-6D4F-AA61-D5D133CFEBCA}" srcId="{55528D23-E302-A746-9588-9B14EC625185}" destId="{D1DACB7F-A447-264F-B7FD-03952A0352A9}" srcOrd="0" destOrd="0" parTransId="{DE6265F3-E33F-7544-B2A5-9DF7BB700D48}" sibTransId="{063FA8E9-2AEC-3441-997F-15835EF2BB9F}"/>
    <dgm:cxn modelId="{8E4BC017-4829-1341-913F-D166E44D6664}" srcId="{55528D23-E302-A746-9588-9B14EC625185}" destId="{B3279789-8384-9D4B-A5DC-F70519823FDA}" srcOrd="3" destOrd="0" parTransId="{F29ABACF-4FE4-3346-9408-041A52672560}" sibTransId="{3B87FB13-804F-9749-8D1F-499B707B49CC}"/>
    <dgm:cxn modelId="{11414422-FEBD-1B42-8325-441EE416D610}" srcId="{55528D23-E302-A746-9588-9B14EC625185}" destId="{1317C7DA-690C-4949-B8C3-4C7481D8FE58}" srcOrd="2" destOrd="0" parTransId="{E1C71915-B03F-5447-8781-1F055C29591A}" sibTransId="{2F28CF50-5D7B-EC45-AB07-AA769203A896}"/>
    <dgm:cxn modelId="{52EEDB24-5613-294C-AC78-647FBBEBC45E}" type="presOf" srcId="{B3279789-8384-9D4B-A5DC-F70519823FDA}" destId="{B9FC184E-4012-D346-98B3-E50E8AEB40A4}" srcOrd="0" destOrd="0" presId="urn:microsoft.com/office/officeart/2005/8/layout/vProcess5"/>
    <dgm:cxn modelId="{EA9BF63D-8CA7-2645-B067-314AE1E979C8}" type="presOf" srcId="{D1DACB7F-A447-264F-B7FD-03952A0352A9}" destId="{B4C7058F-2BE9-D146-9CEE-146F7DE91048}" srcOrd="1" destOrd="0" presId="urn:microsoft.com/office/officeart/2005/8/layout/vProcess5"/>
    <dgm:cxn modelId="{58ABDA48-BF04-E248-A848-F6CE5598A45F}" type="presOf" srcId="{1317C7DA-690C-4949-B8C3-4C7481D8FE58}" destId="{BA0862C4-0A6C-0646-A513-9C469A57B080}" srcOrd="1" destOrd="0" presId="urn:microsoft.com/office/officeart/2005/8/layout/vProcess5"/>
    <dgm:cxn modelId="{490EF077-65A7-4449-892F-038A04FD0B1C}" srcId="{55528D23-E302-A746-9588-9B14EC625185}" destId="{68FE7E3B-4FFF-E845-BB3F-7AB6348B9578}" srcOrd="4" destOrd="0" parTransId="{01522D44-C171-4445-925E-784549A74D34}" sibTransId="{554497BC-C24A-C245-A517-31724838FA38}"/>
    <dgm:cxn modelId="{4296057A-8E4E-6145-BECF-8978CC935469}" type="presOf" srcId="{4C2B21DA-ACCE-B74E-8BFE-2F8A623AD164}" destId="{3B3EC7F4-BE87-A749-AAF9-5CE43D15998C}" srcOrd="0" destOrd="0" presId="urn:microsoft.com/office/officeart/2005/8/layout/vProcess5"/>
    <dgm:cxn modelId="{C1854F82-7C0C-174B-944E-48A9BED0E946}" type="presOf" srcId="{3B87FB13-804F-9749-8D1F-499B707B49CC}" destId="{0EA7DA2D-7A07-704D-9503-54D714A0BD23}" srcOrd="0" destOrd="0" presId="urn:microsoft.com/office/officeart/2005/8/layout/vProcess5"/>
    <dgm:cxn modelId="{78710B8D-8B8C-4942-BB3C-CBE8A08F5699}" type="presOf" srcId="{D1DACB7F-A447-264F-B7FD-03952A0352A9}" destId="{ECD090C6-CA52-494F-8AEF-0EBF6546099D}" srcOrd="0" destOrd="0" presId="urn:microsoft.com/office/officeart/2005/8/layout/vProcess5"/>
    <dgm:cxn modelId="{417BB18F-7874-8346-A829-9A9CB88FD0C4}" type="presOf" srcId="{063FA8E9-2AEC-3441-997F-15835EF2BB9F}" destId="{EA87CB68-7549-114E-878F-13E6D3012F09}" srcOrd="0" destOrd="0" presId="urn:microsoft.com/office/officeart/2005/8/layout/vProcess5"/>
    <dgm:cxn modelId="{8B133D9F-6F26-A74F-AB05-74C890E4A0FB}" type="presOf" srcId="{55528D23-E302-A746-9588-9B14EC625185}" destId="{D7C9F106-AF96-0944-B795-6A657D9DC036}" srcOrd="0" destOrd="0" presId="urn:microsoft.com/office/officeart/2005/8/layout/vProcess5"/>
    <dgm:cxn modelId="{6EE936B7-E7FD-1249-B156-46FBB4F9A2E2}" type="presOf" srcId="{68FE7E3B-4FFF-E845-BB3F-7AB6348B9578}" destId="{50DA8993-CA1E-2A49-9A8D-CC9CCE00AF6B}" srcOrd="0" destOrd="0" presId="urn:microsoft.com/office/officeart/2005/8/layout/vProcess5"/>
    <dgm:cxn modelId="{FFCF4BBC-090B-F348-95CE-0AC0F6E691BF}" type="presOf" srcId="{B3279789-8384-9D4B-A5DC-F70519823FDA}" destId="{A03A815B-7688-484A-9533-7679C7C98530}" srcOrd="1" destOrd="0" presId="urn:microsoft.com/office/officeart/2005/8/layout/vProcess5"/>
    <dgm:cxn modelId="{C462A0CE-7BE0-EE4D-A948-F64FCEAFEF40}" type="presOf" srcId="{C55DAABE-C88F-7849-B644-DD1C3EB15A21}" destId="{04AC7DD0-DC2D-8F48-8C50-77464A0B3314}" srcOrd="0" destOrd="0" presId="urn:microsoft.com/office/officeart/2005/8/layout/vProcess5"/>
    <dgm:cxn modelId="{7D4023DA-F7D6-A748-A346-2FA95D71CE78}" srcId="{55528D23-E302-A746-9588-9B14EC625185}" destId="{4C2B21DA-ACCE-B74E-8BFE-2F8A623AD164}" srcOrd="1" destOrd="0" parTransId="{333A4B89-749F-D24E-8073-4048C3F87896}" sibTransId="{C55DAABE-C88F-7849-B644-DD1C3EB15A21}"/>
    <dgm:cxn modelId="{0F82E0DB-F28E-FE47-80AD-1F7074309994}" type="presOf" srcId="{68FE7E3B-4FFF-E845-BB3F-7AB6348B9578}" destId="{EE6C1821-594F-9D4B-9746-64C31622D20C}" srcOrd="1" destOrd="0" presId="urn:microsoft.com/office/officeart/2005/8/layout/vProcess5"/>
    <dgm:cxn modelId="{4D56D2DD-71D7-904F-AE87-7C9D85FCC26E}" type="presOf" srcId="{1317C7DA-690C-4949-B8C3-4C7481D8FE58}" destId="{B30283A3-736B-0149-AD86-95812D9B1655}" srcOrd="0" destOrd="0" presId="urn:microsoft.com/office/officeart/2005/8/layout/vProcess5"/>
    <dgm:cxn modelId="{C43FB1DF-8E9F-054E-9A94-2985D2A78E8F}" type="presParOf" srcId="{D7C9F106-AF96-0944-B795-6A657D9DC036}" destId="{8B2A5BCC-E9E4-1D46-8258-A2992717505E}" srcOrd="0" destOrd="0" presId="urn:microsoft.com/office/officeart/2005/8/layout/vProcess5"/>
    <dgm:cxn modelId="{EBF5CBEC-68FC-3D4B-B15F-7AFA2567A417}" type="presParOf" srcId="{D7C9F106-AF96-0944-B795-6A657D9DC036}" destId="{ECD090C6-CA52-494F-8AEF-0EBF6546099D}" srcOrd="1" destOrd="0" presId="urn:microsoft.com/office/officeart/2005/8/layout/vProcess5"/>
    <dgm:cxn modelId="{9A12A712-9ACF-C24D-8220-ED1842077BA3}" type="presParOf" srcId="{D7C9F106-AF96-0944-B795-6A657D9DC036}" destId="{3B3EC7F4-BE87-A749-AAF9-5CE43D15998C}" srcOrd="2" destOrd="0" presId="urn:microsoft.com/office/officeart/2005/8/layout/vProcess5"/>
    <dgm:cxn modelId="{F987B4AE-E66B-2249-8B90-29E271BFB724}" type="presParOf" srcId="{D7C9F106-AF96-0944-B795-6A657D9DC036}" destId="{B30283A3-736B-0149-AD86-95812D9B1655}" srcOrd="3" destOrd="0" presId="urn:microsoft.com/office/officeart/2005/8/layout/vProcess5"/>
    <dgm:cxn modelId="{86EAEECB-4BFA-4D4B-95FC-A78A5D6158C9}" type="presParOf" srcId="{D7C9F106-AF96-0944-B795-6A657D9DC036}" destId="{B9FC184E-4012-D346-98B3-E50E8AEB40A4}" srcOrd="4" destOrd="0" presId="urn:microsoft.com/office/officeart/2005/8/layout/vProcess5"/>
    <dgm:cxn modelId="{C7539277-2F62-0A47-8226-9798FCFD5384}" type="presParOf" srcId="{D7C9F106-AF96-0944-B795-6A657D9DC036}" destId="{50DA8993-CA1E-2A49-9A8D-CC9CCE00AF6B}" srcOrd="5" destOrd="0" presId="urn:microsoft.com/office/officeart/2005/8/layout/vProcess5"/>
    <dgm:cxn modelId="{62CE7187-3FA9-E84F-A977-DED3314A9A0D}" type="presParOf" srcId="{D7C9F106-AF96-0944-B795-6A657D9DC036}" destId="{EA87CB68-7549-114E-878F-13E6D3012F09}" srcOrd="6" destOrd="0" presId="urn:microsoft.com/office/officeart/2005/8/layout/vProcess5"/>
    <dgm:cxn modelId="{A463DD0A-C68B-444E-9402-0B4C705EA868}" type="presParOf" srcId="{D7C9F106-AF96-0944-B795-6A657D9DC036}" destId="{04AC7DD0-DC2D-8F48-8C50-77464A0B3314}" srcOrd="7" destOrd="0" presId="urn:microsoft.com/office/officeart/2005/8/layout/vProcess5"/>
    <dgm:cxn modelId="{68713C09-1519-624F-9F8F-259D27C17C65}" type="presParOf" srcId="{D7C9F106-AF96-0944-B795-6A657D9DC036}" destId="{0BEB5CD3-0BAF-E047-81FD-5186D74B3C01}" srcOrd="8" destOrd="0" presId="urn:microsoft.com/office/officeart/2005/8/layout/vProcess5"/>
    <dgm:cxn modelId="{D85C84F8-224D-F34E-885F-FD4BF6EE622C}" type="presParOf" srcId="{D7C9F106-AF96-0944-B795-6A657D9DC036}" destId="{0EA7DA2D-7A07-704D-9503-54D714A0BD23}" srcOrd="9" destOrd="0" presId="urn:microsoft.com/office/officeart/2005/8/layout/vProcess5"/>
    <dgm:cxn modelId="{FF50E941-8EBB-D344-9A8D-2E34533D6EBF}" type="presParOf" srcId="{D7C9F106-AF96-0944-B795-6A657D9DC036}" destId="{B4C7058F-2BE9-D146-9CEE-146F7DE91048}" srcOrd="10" destOrd="0" presId="urn:microsoft.com/office/officeart/2005/8/layout/vProcess5"/>
    <dgm:cxn modelId="{A8C8F5D7-E6DE-5841-AA95-9FCD8D5C2C92}" type="presParOf" srcId="{D7C9F106-AF96-0944-B795-6A657D9DC036}" destId="{8859F871-05E0-7444-9008-C5CCF569C4F6}" srcOrd="11" destOrd="0" presId="urn:microsoft.com/office/officeart/2005/8/layout/vProcess5"/>
    <dgm:cxn modelId="{FD9FBA2E-A266-ED4D-AEA4-CA53DC5D1E0B}" type="presParOf" srcId="{D7C9F106-AF96-0944-B795-6A657D9DC036}" destId="{BA0862C4-0A6C-0646-A513-9C469A57B080}" srcOrd="12" destOrd="0" presId="urn:microsoft.com/office/officeart/2005/8/layout/vProcess5"/>
    <dgm:cxn modelId="{390772E0-6A92-D340-BDEB-80267401EDC7}" type="presParOf" srcId="{D7C9F106-AF96-0944-B795-6A657D9DC036}" destId="{A03A815B-7688-484A-9533-7679C7C98530}" srcOrd="13" destOrd="0" presId="urn:microsoft.com/office/officeart/2005/8/layout/vProcess5"/>
    <dgm:cxn modelId="{FEEB668E-6251-474A-AFA8-F1FDB185D99F}" type="presParOf" srcId="{D7C9F106-AF96-0944-B795-6A657D9DC036}" destId="{EE6C1821-594F-9D4B-9746-64C31622D20C}"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0380D1-F077-410E-B683-BE787B6C948D}">
      <dsp:nvSpPr>
        <dsp:cNvPr id="0" name=""/>
        <dsp:cNvSpPr/>
      </dsp:nvSpPr>
      <dsp:spPr>
        <a:xfrm>
          <a:off x="2222929" y="3348924"/>
          <a:ext cx="3071301" cy="497786"/>
        </a:xfrm>
        <a:custGeom>
          <a:avLst/>
          <a:gdLst/>
          <a:ahLst/>
          <a:cxnLst/>
          <a:rect l="0" t="0" r="0" b="0"/>
          <a:pathLst>
            <a:path>
              <a:moveTo>
                <a:pt x="3071301" y="0"/>
              </a:moveTo>
              <a:lnTo>
                <a:pt x="3071301" y="275319"/>
              </a:lnTo>
              <a:lnTo>
                <a:pt x="0" y="275319"/>
              </a:lnTo>
              <a:lnTo>
                <a:pt x="0" y="49778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3167CA-DF0C-4499-872B-C57DA2791828}">
      <dsp:nvSpPr>
        <dsp:cNvPr id="0" name=""/>
        <dsp:cNvSpPr/>
      </dsp:nvSpPr>
      <dsp:spPr>
        <a:xfrm>
          <a:off x="3171402" y="1423789"/>
          <a:ext cx="2122828" cy="501346"/>
        </a:xfrm>
        <a:custGeom>
          <a:avLst/>
          <a:gdLst/>
          <a:ahLst/>
          <a:cxnLst/>
          <a:rect l="0" t="0" r="0" b="0"/>
          <a:pathLst>
            <a:path>
              <a:moveTo>
                <a:pt x="0" y="0"/>
              </a:moveTo>
              <a:lnTo>
                <a:pt x="0" y="278879"/>
              </a:lnTo>
              <a:lnTo>
                <a:pt x="2122828" y="278879"/>
              </a:lnTo>
              <a:lnTo>
                <a:pt x="2122828" y="5013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027E1B-F1D4-4E7E-8579-7C1E0DD57CD1}">
      <dsp:nvSpPr>
        <dsp:cNvPr id="0" name=""/>
        <dsp:cNvSpPr/>
      </dsp:nvSpPr>
      <dsp:spPr>
        <a:xfrm>
          <a:off x="1075768" y="1423789"/>
          <a:ext cx="2095634" cy="501346"/>
        </a:xfrm>
        <a:custGeom>
          <a:avLst/>
          <a:gdLst/>
          <a:ahLst/>
          <a:cxnLst/>
          <a:rect l="0" t="0" r="0" b="0"/>
          <a:pathLst>
            <a:path>
              <a:moveTo>
                <a:pt x="2095634" y="0"/>
              </a:moveTo>
              <a:lnTo>
                <a:pt x="2095634" y="278879"/>
              </a:lnTo>
              <a:lnTo>
                <a:pt x="0" y="278879"/>
              </a:lnTo>
              <a:lnTo>
                <a:pt x="0" y="5013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1C7AFB-FAF6-4447-980E-9083ABBE337C}">
      <dsp:nvSpPr>
        <dsp:cNvPr id="0" name=""/>
        <dsp:cNvSpPr/>
      </dsp:nvSpPr>
      <dsp:spPr>
        <a:xfrm>
          <a:off x="2459508" y="0"/>
          <a:ext cx="1423789" cy="1423789"/>
        </a:xfrm>
        <a:prstGeom prst="ellipse">
          <a:avLst/>
        </a:prstGeom>
        <a:blipFill rotWithShape="1">
          <a:blip xmlns:r="http://schemas.openxmlformats.org/officeDocument/2006/relationships" r:embed="rId1"/>
          <a:srcRect/>
          <a:stretch>
            <a:fillRect l="-24000" r="-2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E69949-1794-4A58-8683-AF50B588417C}">
      <dsp:nvSpPr>
        <dsp:cNvPr id="0" name=""/>
        <dsp:cNvSpPr/>
      </dsp:nvSpPr>
      <dsp:spPr>
        <a:xfrm>
          <a:off x="3896894" y="49293"/>
          <a:ext cx="2135683" cy="1423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PA" sz="2100" b="1" kern="1200" dirty="0">
              <a:latin typeface="Neo Sans Pro" panose="020B0504030504040204" pitchFamily="34" charset="0"/>
            </a:rPr>
            <a:t>Contrato Social (</a:t>
          </a:r>
          <a:r>
            <a:rPr lang="es-PA" sz="2100" b="1" kern="1200" dirty="0" err="1">
              <a:latin typeface="Neo Sans Pro" panose="020B0504030504040204" pitchFamily="34" charset="0"/>
            </a:rPr>
            <a:t>SupraSistema</a:t>
          </a:r>
          <a:r>
            <a:rPr lang="es-PA" sz="2100" b="1" kern="1200" dirty="0">
              <a:latin typeface="Neo Sans Pro" panose="020B0504030504040204" pitchFamily="34" charset="0"/>
            </a:rPr>
            <a:t>)</a:t>
          </a:r>
        </a:p>
      </dsp:txBody>
      <dsp:txXfrm>
        <a:off x="3896894" y="49293"/>
        <a:ext cx="2135683" cy="1423789"/>
      </dsp:txXfrm>
    </dsp:sp>
    <dsp:sp modelId="{6F0A7C56-1FF6-45AB-BDE0-23F51A1E23CA}">
      <dsp:nvSpPr>
        <dsp:cNvPr id="0" name=""/>
        <dsp:cNvSpPr/>
      </dsp:nvSpPr>
      <dsp:spPr>
        <a:xfrm>
          <a:off x="363874" y="1925135"/>
          <a:ext cx="1423789" cy="1423789"/>
        </a:xfrm>
        <a:prstGeom prst="ellipse">
          <a:avLst/>
        </a:prstGeom>
        <a:blipFill rotWithShape="1">
          <a:blip xmlns:r="http://schemas.openxmlformats.org/officeDocument/2006/relationships" r:embed="rId2"/>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C0BBE3-5D15-4207-B1BC-0C3033EE213F}">
      <dsp:nvSpPr>
        <dsp:cNvPr id="0" name=""/>
        <dsp:cNvSpPr/>
      </dsp:nvSpPr>
      <dsp:spPr>
        <a:xfrm>
          <a:off x="1484620" y="1921575"/>
          <a:ext cx="2741769" cy="1423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PA" sz="2100" b="1" kern="1200" dirty="0">
              <a:latin typeface="Neo Sans Pro" panose="020B0504030504040204" pitchFamily="34" charset="0"/>
            </a:rPr>
            <a:t>Sistema Político (Sistema)</a:t>
          </a:r>
        </a:p>
      </dsp:txBody>
      <dsp:txXfrm>
        <a:off x="1484620" y="1921575"/>
        <a:ext cx="2741769" cy="1423789"/>
      </dsp:txXfrm>
    </dsp:sp>
    <dsp:sp modelId="{F574E287-DB5D-498A-8078-D8C86DA36085}">
      <dsp:nvSpPr>
        <dsp:cNvPr id="0" name=""/>
        <dsp:cNvSpPr/>
      </dsp:nvSpPr>
      <dsp:spPr>
        <a:xfrm>
          <a:off x="4582336" y="1925135"/>
          <a:ext cx="1423789" cy="1423789"/>
        </a:xfrm>
        <a:prstGeom prst="ellipse">
          <a:avLst/>
        </a:prstGeom>
        <a:blipFill rotWithShape="1">
          <a:blip xmlns:r="http://schemas.openxmlformats.org/officeDocument/2006/relationships" r:embed="rId3"/>
          <a:srcRect/>
          <a:stretch>
            <a:fillRect l="-51000" r="-5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51EEF9-4973-498C-8C23-2DAA25B006B3}">
      <dsp:nvSpPr>
        <dsp:cNvPr id="0" name=""/>
        <dsp:cNvSpPr/>
      </dsp:nvSpPr>
      <dsp:spPr>
        <a:xfrm>
          <a:off x="6006126" y="1921575"/>
          <a:ext cx="2135683" cy="1423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PA" sz="2100" b="1" kern="1200" dirty="0">
              <a:latin typeface="Neo Sans Pro" panose="020B0504030504040204" pitchFamily="34" charset="0"/>
            </a:rPr>
            <a:t>Sistema Social (Sistema)</a:t>
          </a:r>
        </a:p>
      </dsp:txBody>
      <dsp:txXfrm>
        <a:off x="6006126" y="1921575"/>
        <a:ext cx="2135683" cy="1423789"/>
      </dsp:txXfrm>
    </dsp:sp>
    <dsp:sp modelId="{85754240-8FE2-4794-82F4-4C22DDABFEC8}">
      <dsp:nvSpPr>
        <dsp:cNvPr id="0" name=""/>
        <dsp:cNvSpPr/>
      </dsp:nvSpPr>
      <dsp:spPr>
        <a:xfrm>
          <a:off x="1511035" y="3846710"/>
          <a:ext cx="1423789" cy="1423789"/>
        </a:xfrm>
        <a:prstGeom prst="ellipse">
          <a:avLst/>
        </a:prstGeom>
        <a:blipFill rotWithShape="1">
          <a:blip xmlns:r="http://schemas.openxmlformats.org/officeDocument/2006/relationships" r:embed="rId4"/>
          <a:srcRect/>
          <a:stretch>
            <a:fillRect l="-29000" r="-2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86EF97-7028-40A1-BB7D-30ECAEB9BF62}">
      <dsp:nvSpPr>
        <dsp:cNvPr id="0" name=""/>
        <dsp:cNvSpPr/>
      </dsp:nvSpPr>
      <dsp:spPr>
        <a:xfrm>
          <a:off x="3163007" y="3770892"/>
          <a:ext cx="4561948" cy="1423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PA" sz="2100" b="1" kern="1200" dirty="0">
              <a:latin typeface="Neo Sans Pro" panose="020B0504030504040204" pitchFamily="34" charset="0"/>
            </a:rPr>
            <a:t>Sistema Educativo (Sub-Sistema Derivado)</a:t>
          </a:r>
        </a:p>
      </dsp:txBody>
      <dsp:txXfrm>
        <a:off x="3163007" y="3770892"/>
        <a:ext cx="4561948" cy="14237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13B81-610D-E34A-B8BB-FDFB1C29A21C}">
      <dsp:nvSpPr>
        <dsp:cNvPr id="0" name=""/>
        <dsp:cNvSpPr/>
      </dsp:nvSpPr>
      <dsp:spPr>
        <a:xfrm>
          <a:off x="2152422" y="668894"/>
          <a:ext cx="4581368" cy="4581368"/>
        </a:xfrm>
        <a:prstGeom prst="blockArc">
          <a:avLst>
            <a:gd name="adj1" fmla="val 12600000"/>
            <a:gd name="adj2" fmla="val 16200000"/>
            <a:gd name="adj3" fmla="val 4525"/>
          </a:avLst>
        </a:prstGeom>
        <a:solidFill>
          <a:schemeClr val="accent5">
            <a:hueOff val="-38113"/>
            <a:satOff val="-811"/>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B91C09-8044-4942-9543-BD8A69EF18CF}">
      <dsp:nvSpPr>
        <dsp:cNvPr id="0" name=""/>
        <dsp:cNvSpPr/>
      </dsp:nvSpPr>
      <dsp:spPr>
        <a:xfrm>
          <a:off x="2152422" y="668894"/>
          <a:ext cx="4581368" cy="4581368"/>
        </a:xfrm>
        <a:prstGeom prst="blockArc">
          <a:avLst>
            <a:gd name="adj1" fmla="val 9000000"/>
            <a:gd name="adj2" fmla="val 12600000"/>
            <a:gd name="adj3" fmla="val 4525"/>
          </a:avLst>
        </a:prstGeom>
        <a:solidFill>
          <a:schemeClr val="accent5">
            <a:hueOff val="-30491"/>
            <a:satOff val="-64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CC9C7E1-C73A-8E43-AE37-32716A57A486}">
      <dsp:nvSpPr>
        <dsp:cNvPr id="0" name=""/>
        <dsp:cNvSpPr/>
      </dsp:nvSpPr>
      <dsp:spPr>
        <a:xfrm>
          <a:off x="2152422" y="668894"/>
          <a:ext cx="4581368" cy="4581368"/>
        </a:xfrm>
        <a:prstGeom prst="blockArc">
          <a:avLst>
            <a:gd name="adj1" fmla="val 5400000"/>
            <a:gd name="adj2" fmla="val 9000000"/>
            <a:gd name="adj3" fmla="val 4525"/>
          </a:avLst>
        </a:prstGeom>
        <a:solidFill>
          <a:schemeClr val="accent5">
            <a:hueOff val="-22868"/>
            <a:satOff val="-487"/>
            <a:lumOff val="882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044D009-3CAB-8740-B3B5-71DBFA73C27A}">
      <dsp:nvSpPr>
        <dsp:cNvPr id="0" name=""/>
        <dsp:cNvSpPr/>
      </dsp:nvSpPr>
      <dsp:spPr>
        <a:xfrm>
          <a:off x="2152422" y="668894"/>
          <a:ext cx="4581368" cy="4581368"/>
        </a:xfrm>
        <a:prstGeom prst="blockArc">
          <a:avLst>
            <a:gd name="adj1" fmla="val 1800000"/>
            <a:gd name="adj2" fmla="val 5400000"/>
            <a:gd name="adj3" fmla="val 4525"/>
          </a:avLst>
        </a:prstGeom>
        <a:solidFill>
          <a:schemeClr val="accent5">
            <a:hueOff val="-15245"/>
            <a:satOff val="-324"/>
            <a:lumOff val="588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DD206F7-A2F9-4242-90CD-7CD8FA5B8C1B}">
      <dsp:nvSpPr>
        <dsp:cNvPr id="0" name=""/>
        <dsp:cNvSpPr/>
      </dsp:nvSpPr>
      <dsp:spPr>
        <a:xfrm>
          <a:off x="2152422" y="668894"/>
          <a:ext cx="4581368" cy="4581368"/>
        </a:xfrm>
        <a:prstGeom prst="blockArc">
          <a:avLst>
            <a:gd name="adj1" fmla="val 19800000"/>
            <a:gd name="adj2" fmla="val 1800000"/>
            <a:gd name="adj3" fmla="val 4525"/>
          </a:avLst>
        </a:prstGeom>
        <a:solidFill>
          <a:schemeClr val="accent5">
            <a:hueOff val="-7623"/>
            <a:satOff val="-162"/>
            <a:lumOff val="294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711EF97-767B-E44E-AF2C-1DB8341D36DD}">
      <dsp:nvSpPr>
        <dsp:cNvPr id="0" name=""/>
        <dsp:cNvSpPr/>
      </dsp:nvSpPr>
      <dsp:spPr>
        <a:xfrm>
          <a:off x="2152422" y="668894"/>
          <a:ext cx="4581368" cy="4581368"/>
        </a:xfrm>
        <a:prstGeom prst="blockArc">
          <a:avLst>
            <a:gd name="adj1" fmla="val 16200000"/>
            <a:gd name="adj2" fmla="val 19800000"/>
            <a:gd name="adj3" fmla="val 4525"/>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717117-5E3E-A94E-A564-69B78E614476}">
      <dsp:nvSpPr>
        <dsp:cNvPr id="0" name=""/>
        <dsp:cNvSpPr/>
      </dsp:nvSpPr>
      <dsp:spPr>
        <a:xfrm>
          <a:off x="3414770" y="1931242"/>
          <a:ext cx="2056672" cy="2056672"/>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s-MX" sz="2200" b="1" kern="1200" dirty="0">
              <a:latin typeface="Neo Sans Pro" panose="020B0504030504040204" pitchFamily="34" charset="0"/>
            </a:rPr>
            <a:t>Tema de Ejemplo: Suma de Monomios</a:t>
          </a:r>
        </a:p>
      </dsp:txBody>
      <dsp:txXfrm>
        <a:off x="3715963" y="2232435"/>
        <a:ext cx="1454286" cy="1454286"/>
      </dsp:txXfrm>
    </dsp:sp>
    <dsp:sp modelId="{6F59124E-F56D-E34A-9AAE-9DB65EDF3F36}">
      <dsp:nvSpPr>
        <dsp:cNvPr id="0" name=""/>
        <dsp:cNvSpPr/>
      </dsp:nvSpPr>
      <dsp:spPr>
        <a:xfrm>
          <a:off x="3723271" y="886"/>
          <a:ext cx="1439670" cy="143967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MX" sz="1400" b="1" kern="1200" dirty="0">
              <a:latin typeface="Neo Sans Pro" panose="020B0504030504040204" pitchFamily="34" charset="0"/>
            </a:rPr>
            <a:t>Vídeo de Teoría</a:t>
          </a:r>
        </a:p>
      </dsp:txBody>
      <dsp:txXfrm>
        <a:off x="3934106" y="211721"/>
        <a:ext cx="1018000" cy="1018000"/>
      </dsp:txXfrm>
    </dsp:sp>
    <dsp:sp modelId="{A072076E-1D91-944F-AFF6-B21EB4098C7F}">
      <dsp:nvSpPr>
        <dsp:cNvPr id="0" name=""/>
        <dsp:cNvSpPr/>
      </dsp:nvSpPr>
      <dsp:spPr>
        <a:xfrm>
          <a:off x="5662177" y="1120314"/>
          <a:ext cx="1439670" cy="1439670"/>
        </a:xfrm>
        <a:prstGeom prst="ellipse">
          <a:avLst/>
        </a:prstGeom>
        <a:solidFill>
          <a:schemeClr val="accent5">
            <a:hueOff val="-7623"/>
            <a:satOff val="-162"/>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MX" sz="1400" b="1" kern="1200" dirty="0">
              <a:latin typeface="Neo Sans Pro" panose="020B0504030504040204" pitchFamily="34" charset="0"/>
            </a:rPr>
            <a:t>Vídeos de Ejemplos Prácticos</a:t>
          </a:r>
        </a:p>
      </dsp:txBody>
      <dsp:txXfrm>
        <a:off x="5873012" y="1331149"/>
        <a:ext cx="1018000" cy="1018000"/>
      </dsp:txXfrm>
    </dsp:sp>
    <dsp:sp modelId="{076ED33F-8CBC-654F-B1EE-43AD9D08DA71}">
      <dsp:nvSpPr>
        <dsp:cNvPr id="0" name=""/>
        <dsp:cNvSpPr/>
      </dsp:nvSpPr>
      <dsp:spPr>
        <a:xfrm>
          <a:off x="5662177" y="3359171"/>
          <a:ext cx="1439670" cy="1439670"/>
        </a:xfrm>
        <a:prstGeom prst="ellipse">
          <a:avLst/>
        </a:prstGeom>
        <a:solidFill>
          <a:schemeClr val="accent5">
            <a:hueOff val="-15245"/>
            <a:satOff val="-324"/>
            <a:lumOff val="588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MX" sz="1400" b="1" kern="1200" dirty="0">
              <a:latin typeface="Neo Sans Pro" panose="020B0504030504040204" pitchFamily="34" charset="0"/>
            </a:rPr>
            <a:t>Teoría adicional sobre el Tema</a:t>
          </a:r>
        </a:p>
      </dsp:txBody>
      <dsp:txXfrm>
        <a:off x="5873012" y="3570006"/>
        <a:ext cx="1018000" cy="1018000"/>
      </dsp:txXfrm>
    </dsp:sp>
    <dsp:sp modelId="{14B3A2B5-47A7-7F49-8FF7-D90CABB761BB}">
      <dsp:nvSpPr>
        <dsp:cNvPr id="0" name=""/>
        <dsp:cNvSpPr/>
      </dsp:nvSpPr>
      <dsp:spPr>
        <a:xfrm>
          <a:off x="3723271" y="4478599"/>
          <a:ext cx="1439670" cy="1439670"/>
        </a:xfrm>
        <a:prstGeom prst="ellipse">
          <a:avLst/>
        </a:prstGeom>
        <a:solidFill>
          <a:schemeClr val="accent5">
            <a:hueOff val="-22868"/>
            <a:satOff val="-487"/>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MX" sz="1400" b="1" kern="1200" dirty="0">
              <a:latin typeface="Neo Sans Pro" panose="020B0504030504040204" pitchFamily="34" charset="0"/>
            </a:rPr>
            <a:t>Problemas de Ejemplo Adicionales</a:t>
          </a:r>
        </a:p>
      </dsp:txBody>
      <dsp:txXfrm>
        <a:off x="3934106" y="4689434"/>
        <a:ext cx="1018000" cy="1018000"/>
      </dsp:txXfrm>
    </dsp:sp>
    <dsp:sp modelId="{B9AEABC6-6698-CB43-9EB1-2A6619A6A211}">
      <dsp:nvSpPr>
        <dsp:cNvPr id="0" name=""/>
        <dsp:cNvSpPr/>
      </dsp:nvSpPr>
      <dsp:spPr>
        <a:xfrm>
          <a:off x="1784365" y="3359171"/>
          <a:ext cx="1439670" cy="1439670"/>
        </a:xfrm>
        <a:prstGeom prst="ellipse">
          <a:avLst/>
        </a:prstGeom>
        <a:solidFill>
          <a:schemeClr val="accent5">
            <a:hueOff val="-30491"/>
            <a:satOff val="-64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MX" sz="1400" b="1" kern="1200" dirty="0">
              <a:latin typeface="Neo Sans Pro" panose="020B0504030504040204" pitchFamily="34" charset="0"/>
            </a:rPr>
            <a:t>Práctica sobre el Tema</a:t>
          </a:r>
        </a:p>
      </dsp:txBody>
      <dsp:txXfrm>
        <a:off x="1995200" y="3570006"/>
        <a:ext cx="1018000" cy="1018000"/>
      </dsp:txXfrm>
    </dsp:sp>
    <dsp:sp modelId="{CE542B6B-D889-E546-81AA-77D9D285D5F9}">
      <dsp:nvSpPr>
        <dsp:cNvPr id="0" name=""/>
        <dsp:cNvSpPr/>
      </dsp:nvSpPr>
      <dsp:spPr>
        <a:xfrm>
          <a:off x="1784365" y="1120314"/>
          <a:ext cx="1439670" cy="1439670"/>
        </a:xfrm>
        <a:prstGeom prst="ellipse">
          <a:avLst/>
        </a:prstGeom>
        <a:solidFill>
          <a:schemeClr val="accent5">
            <a:hueOff val="-38113"/>
            <a:satOff val="-811"/>
            <a:lumOff val="1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MX" sz="1400" b="1" kern="1200" dirty="0">
              <a:latin typeface="Neo Sans Pro" panose="020B0504030504040204" pitchFamily="34" charset="0"/>
            </a:rPr>
            <a:t>Evaluación del Tema</a:t>
          </a:r>
        </a:p>
      </dsp:txBody>
      <dsp:txXfrm>
        <a:off x="1995200" y="1331149"/>
        <a:ext cx="1018000" cy="1018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090C6-CA52-494F-8AEF-0EBF6546099D}">
      <dsp:nvSpPr>
        <dsp:cNvPr id="0" name=""/>
        <dsp:cNvSpPr/>
      </dsp:nvSpPr>
      <dsp:spPr>
        <a:xfrm>
          <a:off x="0" y="0"/>
          <a:ext cx="6921806" cy="90041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MX" sz="1800" b="1" kern="1200" dirty="0">
              <a:latin typeface="Neo Sans Pro" panose="020B0504030504040204" pitchFamily="34" charset="0"/>
            </a:rPr>
            <a:t>Vídeos Educativos: </a:t>
          </a:r>
          <a:r>
            <a:rPr lang="es-MX" sz="1800" b="0" kern="1200" dirty="0">
              <a:latin typeface="Neo Sans Pro" panose="020B0504030504040204" pitchFamily="34" charset="0"/>
            </a:rPr>
            <a:t>Duración estimada de 4-10 minutos/vídeo</a:t>
          </a:r>
        </a:p>
      </dsp:txBody>
      <dsp:txXfrm>
        <a:off x="26372" y="26372"/>
        <a:ext cx="5844840" cy="847671"/>
      </dsp:txXfrm>
    </dsp:sp>
    <dsp:sp modelId="{3B3EC7F4-BE87-A749-AAF9-5CE43D15998C}">
      <dsp:nvSpPr>
        <dsp:cNvPr id="0" name=""/>
        <dsp:cNvSpPr/>
      </dsp:nvSpPr>
      <dsp:spPr>
        <a:xfrm>
          <a:off x="516888" y="1025472"/>
          <a:ext cx="6921806" cy="900415"/>
        </a:xfrm>
        <a:prstGeom prst="roundRect">
          <a:avLst>
            <a:gd name="adj" fmla="val 10000"/>
          </a:avLst>
        </a:prstGeom>
        <a:solidFill>
          <a:schemeClr val="accent4">
            <a:hueOff val="-264821"/>
            <a:satOff val="-20211"/>
            <a:lumOff val="-15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MX" sz="1800" b="1" kern="1200" dirty="0">
              <a:latin typeface="Neo Sans Pro" panose="020B0504030504040204" pitchFamily="34" charset="0"/>
            </a:rPr>
            <a:t>Material Escrito y Problemas Adicionales: </a:t>
          </a:r>
          <a:r>
            <a:rPr lang="es-MX" sz="1800" b="0" kern="1200" dirty="0">
              <a:latin typeface="Neo Sans Pro" panose="020B0504030504040204" pitchFamily="34" charset="0"/>
            </a:rPr>
            <a:t>Contenido Adicional, disponible para Descarga Gratuita por parte del Estudiante</a:t>
          </a:r>
        </a:p>
      </dsp:txBody>
      <dsp:txXfrm>
        <a:off x="543260" y="1051844"/>
        <a:ext cx="5766904" cy="847671"/>
      </dsp:txXfrm>
    </dsp:sp>
    <dsp:sp modelId="{B30283A3-736B-0149-AD86-95812D9B1655}">
      <dsp:nvSpPr>
        <dsp:cNvPr id="0" name=""/>
        <dsp:cNvSpPr/>
      </dsp:nvSpPr>
      <dsp:spPr>
        <a:xfrm>
          <a:off x="1033776" y="2050945"/>
          <a:ext cx="6921806" cy="900415"/>
        </a:xfrm>
        <a:prstGeom prst="roundRect">
          <a:avLst>
            <a:gd name="adj" fmla="val 10000"/>
          </a:avLst>
        </a:prstGeom>
        <a:solidFill>
          <a:schemeClr val="accent4">
            <a:hueOff val="-529641"/>
            <a:satOff val="-40422"/>
            <a:lumOff val="-30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MX" sz="1800" b="1" kern="1200" dirty="0">
              <a:latin typeface="Neo Sans Pro" panose="020B0504030504040204" pitchFamily="34" charset="0"/>
            </a:rPr>
            <a:t>Aplicación de Quices</a:t>
          </a:r>
          <a:r>
            <a:rPr lang="es-MX" sz="1800" kern="1200" dirty="0">
              <a:latin typeface="Neo Sans Pro" panose="020B0504030504040204" pitchFamily="34" charset="0"/>
            </a:rPr>
            <a:t>: </a:t>
          </a:r>
          <a:r>
            <a:rPr lang="es-MX" sz="1800" b="0" kern="1200" dirty="0">
              <a:latin typeface="Neo Sans Pro" panose="020B0504030504040204" pitchFamily="34" charset="0"/>
            </a:rPr>
            <a:t>Luego de cada Tema o Módulo para medir y darle Seguimiento a los Aprendizaje de los Estudiantes</a:t>
          </a:r>
        </a:p>
      </dsp:txBody>
      <dsp:txXfrm>
        <a:off x="1060148" y="2077317"/>
        <a:ext cx="5766904" cy="847671"/>
      </dsp:txXfrm>
    </dsp:sp>
    <dsp:sp modelId="{B9FC184E-4012-D346-98B3-E50E8AEB40A4}">
      <dsp:nvSpPr>
        <dsp:cNvPr id="0" name=""/>
        <dsp:cNvSpPr/>
      </dsp:nvSpPr>
      <dsp:spPr>
        <a:xfrm>
          <a:off x="1550664" y="3076418"/>
          <a:ext cx="6921806" cy="900415"/>
        </a:xfrm>
        <a:prstGeom prst="roundRect">
          <a:avLst>
            <a:gd name="adj" fmla="val 10000"/>
          </a:avLst>
        </a:prstGeom>
        <a:solidFill>
          <a:schemeClr val="accent4">
            <a:hueOff val="-794462"/>
            <a:satOff val="-60634"/>
            <a:lumOff val="-461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MX" sz="1800" b="1" kern="1200" dirty="0">
              <a:latin typeface="Neo Sans Pro" panose="020B0504030504040204" pitchFamily="34" charset="0"/>
            </a:rPr>
            <a:t>Exámenes: </a:t>
          </a:r>
          <a:r>
            <a:rPr lang="es-MX" sz="1800" b="0" kern="1200" dirty="0">
              <a:latin typeface="Neo Sans Pro" panose="020B0504030504040204" pitchFamily="34" charset="0"/>
            </a:rPr>
            <a:t>Evaluación de las Trayectorias Educativas En Línea de los Estudiantes y recomendar contenido de reforzamiento</a:t>
          </a:r>
        </a:p>
      </dsp:txBody>
      <dsp:txXfrm>
        <a:off x="1577036" y="3102790"/>
        <a:ext cx="5766904" cy="847671"/>
      </dsp:txXfrm>
    </dsp:sp>
    <dsp:sp modelId="{50DA8993-CA1E-2A49-9A8D-CC9CCE00AF6B}">
      <dsp:nvSpPr>
        <dsp:cNvPr id="0" name=""/>
        <dsp:cNvSpPr/>
      </dsp:nvSpPr>
      <dsp:spPr>
        <a:xfrm>
          <a:off x="2067552" y="4101890"/>
          <a:ext cx="6921806" cy="900415"/>
        </a:xfrm>
        <a:prstGeom prst="roundRect">
          <a:avLst>
            <a:gd name="adj" fmla="val 10000"/>
          </a:avLst>
        </a:prstGeom>
        <a:solidFill>
          <a:schemeClr val="accent4">
            <a:hueOff val="-1059283"/>
            <a:satOff val="-80845"/>
            <a:lumOff val="-6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MX" sz="1800" b="1" kern="1200" dirty="0">
              <a:latin typeface="Neo Sans Pro" panose="020B0504030504040204" pitchFamily="34" charset="0"/>
            </a:rPr>
            <a:t>Certificados de Completación de Curso: S</a:t>
          </a:r>
          <a:r>
            <a:rPr lang="es-MX" sz="1800" b="0" kern="1200" dirty="0">
              <a:latin typeface="Neo Sans Pro" panose="020B0504030504040204" pitchFamily="34" charset="0"/>
            </a:rPr>
            <a:t>e otorgan si el Estudiante Cumple con todos los objetivos de Aprendizaje en el </a:t>
          </a:r>
          <a:r>
            <a:rPr lang="es-MX" sz="1800" b="0" kern="1200" dirty="0" err="1">
              <a:latin typeface="Neo Sans Pro" panose="020B0504030504040204" pitchFamily="34" charset="0"/>
            </a:rPr>
            <a:t>MOOC’s</a:t>
          </a:r>
          <a:endParaRPr lang="es-MX" sz="1800" b="0" kern="1200" dirty="0">
            <a:latin typeface="Neo Sans Pro" panose="020B0504030504040204" pitchFamily="34" charset="0"/>
          </a:endParaRPr>
        </a:p>
      </dsp:txBody>
      <dsp:txXfrm>
        <a:off x="2093924" y="4128262"/>
        <a:ext cx="5766904" cy="847671"/>
      </dsp:txXfrm>
    </dsp:sp>
    <dsp:sp modelId="{EA87CB68-7549-114E-878F-13E6D3012F09}">
      <dsp:nvSpPr>
        <dsp:cNvPr id="0" name=""/>
        <dsp:cNvSpPr/>
      </dsp:nvSpPr>
      <dsp:spPr>
        <a:xfrm>
          <a:off x="6336536" y="657803"/>
          <a:ext cx="585269" cy="585269"/>
        </a:xfrm>
        <a:prstGeom prst="downArrow">
          <a:avLst>
            <a:gd name="adj1" fmla="val 55000"/>
            <a:gd name="adj2" fmla="val 45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s-MX" sz="2800" kern="1200"/>
        </a:p>
      </dsp:txBody>
      <dsp:txXfrm>
        <a:off x="6468222" y="657803"/>
        <a:ext cx="321897" cy="440415"/>
      </dsp:txXfrm>
    </dsp:sp>
    <dsp:sp modelId="{04AC7DD0-DC2D-8F48-8C50-77464A0B3314}">
      <dsp:nvSpPr>
        <dsp:cNvPr id="0" name=""/>
        <dsp:cNvSpPr/>
      </dsp:nvSpPr>
      <dsp:spPr>
        <a:xfrm>
          <a:off x="6853424" y="1683275"/>
          <a:ext cx="585269" cy="585269"/>
        </a:xfrm>
        <a:prstGeom prst="downArrow">
          <a:avLst>
            <a:gd name="adj1" fmla="val 55000"/>
            <a:gd name="adj2" fmla="val 45000"/>
          </a:avLst>
        </a:prstGeom>
        <a:solidFill>
          <a:schemeClr val="accent4">
            <a:tint val="40000"/>
            <a:alpha val="90000"/>
            <a:hueOff val="-365571"/>
            <a:satOff val="-32930"/>
            <a:lumOff val="-4327"/>
            <a:alphaOff val="0"/>
          </a:schemeClr>
        </a:solidFill>
        <a:ln w="25400" cap="flat" cmpd="sng" algn="ctr">
          <a:solidFill>
            <a:schemeClr val="accent4">
              <a:tint val="40000"/>
              <a:alpha val="90000"/>
              <a:hueOff val="-365571"/>
              <a:satOff val="-32930"/>
              <a:lumOff val="-432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s-MX" sz="2800" kern="1200"/>
        </a:p>
      </dsp:txBody>
      <dsp:txXfrm>
        <a:off x="6985110" y="1683275"/>
        <a:ext cx="321897" cy="440415"/>
      </dsp:txXfrm>
    </dsp:sp>
    <dsp:sp modelId="{0BEB5CD3-0BAF-E047-81FD-5186D74B3C01}">
      <dsp:nvSpPr>
        <dsp:cNvPr id="0" name=""/>
        <dsp:cNvSpPr/>
      </dsp:nvSpPr>
      <dsp:spPr>
        <a:xfrm>
          <a:off x="7370312" y="2693741"/>
          <a:ext cx="585269" cy="585269"/>
        </a:xfrm>
        <a:prstGeom prst="downArrow">
          <a:avLst>
            <a:gd name="adj1" fmla="val 55000"/>
            <a:gd name="adj2" fmla="val 45000"/>
          </a:avLst>
        </a:prstGeom>
        <a:solidFill>
          <a:schemeClr val="accent4">
            <a:tint val="40000"/>
            <a:alpha val="90000"/>
            <a:hueOff val="-731142"/>
            <a:satOff val="-65860"/>
            <a:lumOff val="-8655"/>
            <a:alphaOff val="0"/>
          </a:schemeClr>
        </a:solidFill>
        <a:ln w="25400" cap="flat" cmpd="sng" algn="ctr">
          <a:solidFill>
            <a:schemeClr val="accent4">
              <a:tint val="40000"/>
              <a:alpha val="90000"/>
              <a:hueOff val="-731142"/>
              <a:satOff val="-65860"/>
              <a:lumOff val="-865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s-MX" sz="2800" kern="1200"/>
        </a:p>
      </dsp:txBody>
      <dsp:txXfrm>
        <a:off x="7501998" y="2693741"/>
        <a:ext cx="321897" cy="440415"/>
      </dsp:txXfrm>
    </dsp:sp>
    <dsp:sp modelId="{0EA7DA2D-7A07-704D-9503-54D714A0BD23}">
      <dsp:nvSpPr>
        <dsp:cNvPr id="0" name=""/>
        <dsp:cNvSpPr/>
      </dsp:nvSpPr>
      <dsp:spPr>
        <a:xfrm>
          <a:off x="7887201" y="3729219"/>
          <a:ext cx="585269" cy="585269"/>
        </a:xfrm>
        <a:prstGeom prst="downArrow">
          <a:avLst>
            <a:gd name="adj1" fmla="val 55000"/>
            <a:gd name="adj2" fmla="val 45000"/>
          </a:avLst>
        </a:prstGeom>
        <a:solidFill>
          <a:schemeClr val="accent4">
            <a:tint val="40000"/>
            <a:alpha val="90000"/>
            <a:hueOff val="-1096713"/>
            <a:satOff val="-98790"/>
            <a:lumOff val="-12982"/>
            <a:alphaOff val="0"/>
          </a:schemeClr>
        </a:solidFill>
        <a:ln w="25400" cap="flat" cmpd="sng" algn="ctr">
          <a:solidFill>
            <a:schemeClr val="accent4">
              <a:tint val="40000"/>
              <a:alpha val="90000"/>
              <a:hueOff val="-1096713"/>
              <a:satOff val="-98790"/>
              <a:lumOff val="-129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s-MX" sz="2800" kern="1200"/>
        </a:p>
      </dsp:txBody>
      <dsp:txXfrm>
        <a:off x="8018887" y="3729219"/>
        <a:ext cx="321897" cy="440415"/>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8047e198bf_0_1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8047e198bf_0_1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8047e198bf_0_1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8047e198bf_0_1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194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8047e198bf_0_1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8047e198bf_0_1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023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Google Shape;2503;g8047e198bf_0_2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4" name="Google Shape;2504;g8047e198bf_0_2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Google Shape;2503;g8047e198bf_0_2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4" name="Google Shape;2504;g8047e198bf_0_2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395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8"/>
        <p:cNvGrpSpPr/>
        <p:nvPr/>
      </p:nvGrpSpPr>
      <p:grpSpPr>
        <a:xfrm>
          <a:off x="0" y="0"/>
          <a:ext cx="0" cy="0"/>
          <a:chOff x="0" y="0"/>
          <a:chExt cx="0" cy="0"/>
        </a:xfrm>
      </p:grpSpPr>
      <p:sp>
        <p:nvSpPr>
          <p:cNvPr id="4239" name="Google Shape;4239;g783dedcdbf_3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0" name="Google Shape;4240;g783dedcdbf_3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360867" y="313050"/>
            <a:ext cx="5408400" cy="623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 name="Google Shape;10;p2"/>
          <p:cNvSpPr txBox="1">
            <a:spLocks noGrp="1"/>
          </p:cNvSpPr>
          <p:nvPr>
            <p:ph type="ctrTitle"/>
          </p:nvPr>
        </p:nvSpPr>
        <p:spPr>
          <a:xfrm>
            <a:off x="6732267" y="905163"/>
            <a:ext cx="4273200" cy="22464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Clr>
                <a:schemeClr val="lt1"/>
              </a:buClr>
              <a:buSzPts val="7500"/>
              <a:buNone/>
              <a:defRPr sz="7500">
                <a:solidFill>
                  <a:schemeClr val="lt1"/>
                </a:solidFill>
              </a:defRPr>
            </a:lvl1pPr>
            <a:lvl2pPr lvl="1" algn="r" rtl="0">
              <a:spcBef>
                <a:spcPts val="0"/>
              </a:spcBef>
              <a:spcAft>
                <a:spcPts val="0"/>
              </a:spcAft>
              <a:buClr>
                <a:schemeClr val="lt1"/>
              </a:buClr>
              <a:buSzPts val="7500"/>
              <a:buNone/>
              <a:defRPr sz="7500">
                <a:solidFill>
                  <a:schemeClr val="lt1"/>
                </a:solidFill>
              </a:defRPr>
            </a:lvl2pPr>
            <a:lvl3pPr lvl="2" algn="r" rtl="0">
              <a:spcBef>
                <a:spcPts val="0"/>
              </a:spcBef>
              <a:spcAft>
                <a:spcPts val="0"/>
              </a:spcAft>
              <a:buClr>
                <a:schemeClr val="lt1"/>
              </a:buClr>
              <a:buSzPts val="7500"/>
              <a:buNone/>
              <a:defRPr sz="7500">
                <a:solidFill>
                  <a:schemeClr val="lt1"/>
                </a:solidFill>
              </a:defRPr>
            </a:lvl3pPr>
            <a:lvl4pPr lvl="3" algn="r" rtl="0">
              <a:spcBef>
                <a:spcPts val="0"/>
              </a:spcBef>
              <a:spcAft>
                <a:spcPts val="0"/>
              </a:spcAft>
              <a:buClr>
                <a:schemeClr val="lt1"/>
              </a:buClr>
              <a:buSzPts val="7500"/>
              <a:buNone/>
              <a:defRPr sz="7500">
                <a:solidFill>
                  <a:schemeClr val="lt1"/>
                </a:solidFill>
              </a:defRPr>
            </a:lvl4pPr>
            <a:lvl5pPr lvl="4" algn="r" rtl="0">
              <a:spcBef>
                <a:spcPts val="0"/>
              </a:spcBef>
              <a:spcAft>
                <a:spcPts val="0"/>
              </a:spcAft>
              <a:buClr>
                <a:schemeClr val="lt1"/>
              </a:buClr>
              <a:buSzPts val="7500"/>
              <a:buNone/>
              <a:defRPr sz="7500">
                <a:solidFill>
                  <a:schemeClr val="lt1"/>
                </a:solidFill>
              </a:defRPr>
            </a:lvl5pPr>
            <a:lvl6pPr lvl="5" algn="r" rtl="0">
              <a:spcBef>
                <a:spcPts val="0"/>
              </a:spcBef>
              <a:spcAft>
                <a:spcPts val="0"/>
              </a:spcAft>
              <a:buClr>
                <a:schemeClr val="lt1"/>
              </a:buClr>
              <a:buSzPts val="7500"/>
              <a:buNone/>
              <a:defRPr sz="7500">
                <a:solidFill>
                  <a:schemeClr val="lt1"/>
                </a:solidFill>
              </a:defRPr>
            </a:lvl6pPr>
            <a:lvl7pPr lvl="6" algn="r" rtl="0">
              <a:spcBef>
                <a:spcPts val="0"/>
              </a:spcBef>
              <a:spcAft>
                <a:spcPts val="0"/>
              </a:spcAft>
              <a:buClr>
                <a:schemeClr val="lt1"/>
              </a:buClr>
              <a:buSzPts val="7500"/>
              <a:buNone/>
              <a:defRPr sz="7500">
                <a:solidFill>
                  <a:schemeClr val="lt1"/>
                </a:solidFill>
              </a:defRPr>
            </a:lvl7pPr>
            <a:lvl8pPr lvl="7" algn="r" rtl="0">
              <a:spcBef>
                <a:spcPts val="0"/>
              </a:spcBef>
              <a:spcAft>
                <a:spcPts val="0"/>
              </a:spcAft>
              <a:buClr>
                <a:schemeClr val="lt1"/>
              </a:buClr>
              <a:buSzPts val="7500"/>
              <a:buNone/>
              <a:defRPr sz="7500">
                <a:solidFill>
                  <a:schemeClr val="lt1"/>
                </a:solidFill>
              </a:defRPr>
            </a:lvl8pPr>
            <a:lvl9pPr lvl="8" algn="r" rtl="0">
              <a:spcBef>
                <a:spcPts val="0"/>
              </a:spcBef>
              <a:spcAft>
                <a:spcPts val="0"/>
              </a:spcAft>
              <a:buClr>
                <a:schemeClr val="lt1"/>
              </a:buClr>
              <a:buSzPts val="7500"/>
              <a:buNone/>
              <a:defRPr sz="7500">
                <a:solidFill>
                  <a:schemeClr val="lt1"/>
                </a:solidFill>
              </a:defRPr>
            </a:lvl9pPr>
          </a:lstStyle>
          <a:p>
            <a:endParaRPr/>
          </a:p>
        </p:txBody>
      </p:sp>
      <p:sp>
        <p:nvSpPr>
          <p:cNvPr id="11" name="Google Shape;11;p2"/>
          <p:cNvSpPr txBox="1">
            <a:spLocks noGrp="1"/>
          </p:cNvSpPr>
          <p:nvPr>
            <p:ph type="subTitle" idx="1"/>
          </p:nvPr>
        </p:nvSpPr>
        <p:spPr>
          <a:xfrm>
            <a:off x="7572667" y="3069800"/>
            <a:ext cx="3432800" cy="142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2900"/>
              <a:buFont typeface="Amatic SC"/>
              <a:buNone/>
              <a:defRPr sz="2900">
                <a:solidFill>
                  <a:schemeClr val="lt1"/>
                </a:solidFill>
                <a:latin typeface="Amatic SC"/>
                <a:ea typeface="Amatic SC"/>
                <a:cs typeface="Amatic SC"/>
                <a:sym typeface="Amatic SC"/>
              </a:defRPr>
            </a:lvl1pPr>
            <a:lvl2pPr lvl="1"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2pPr>
            <a:lvl3pPr lvl="2"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3pPr>
            <a:lvl4pPr lvl="3"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4pPr>
            <a:lvl5pPr lvl="4"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5pPr>
            <a:lvl6pPr lvl="5"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6pPr>
            <a:lvl7pPr lvl="6"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7pPr>
            <a:lvl8pPr lvl="7"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8pPr>
            <a:lvl9pPr lvl="8"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9pPr>
          </a:lstStyle>
          <a:p>
            <a:endParaRPr/>
          </a:p>
        </p:txBody>
      </p:sp>
      <p:sp>
        <p:nvSpPr>
          <p:cNvPr id="12" name="Google Shape;12;p2"/>
          <p:cNvSpPr/>
          <p:nvPr/>
        </p:nvSpPr>
        <p:spPr>
          <a:xfrm>
            <a:off x="413033" y="313050"/>
            <a:ext cx="318800" cy="623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 name="Google Shape;13;p2"/>
          <p:cNvSpPr txBox="1">
            <a:spLocks noGrp="1"/>
          </p:cNvSpPr>
          <p:nvPr>
            <p:ph type="subTitle" idx="2"/>
          </p:nvPr>
        </p:nvSpPr>
        <p:spPr>
          <a:xfrm>
            <a:off x="7453867" y="4826925"/>
            <a:ext cx="3551600" cy="1125900"/>
          </a:xfrm>
          <a:prstGeom prst="rect">
            <a:avLst/>
          </a:prstGeom>
        </p:spPr>
        <p:txBody>
          <a:bodyPr spcFirstLastPara="1" wrap="square" lIns="91425" tIns="91425" rIns="91425" bIns="91425" anchor="t" anchorCtr="0">
            <a:noAutofit/>
          </a:bodyPr>
          <a:lstStyle>
            <a:lvl1pPr lvl="0" algn="r" rtl="0">
              <a:lnSpc>
                <a:spcPct val="110000"/>
              </a:lnSpc>
              <a:spcBef>
                <a:spcPts val="0"/>
              </a:spcBef>
              <a:spcAft>
                <a:spcPts val="0"/>
              </a:spcAft>
              <a:buClr>
                <a:schemeClr val="lt1"/>
              </a:buClr>
              <a:buSzPts val="1400"/>
              <a:buNone/>
              <a:defRPr>
                <a:solidFill>
                  <a:schemeClr val="lt1"/>
                </a:solidFill>
              </a:defRPr>
            </a:lvl1pPr>
            <a:lvl2pPr lvl="1" algn="r" rtl="0">
              <a:lnSpc>
                <a:spcPct val="100000"/>
              </a:lnSpc>
              <a:spcBef>
                <a:spcPts val="0"/>
              </a:spcBef>
              <a:spcAft>
                <a:spcPts val="0"/>
              </a:spcAft>
              <a:buClr>
                <a:schemeClr val="lt1"/>
              </a:buClr>
              <a:buSzPts val="1400"/>
              <a:buNone/>
              <a:defRPr>
                <a:solidFill>
                  <a:schemeClr val="lt1"/>
                </a:solidFill>
              </a:defRPr>
            </a:lvl2pPr>
            <a:lvl3pPr lvl="2" algn="r" rtl="0">
              <a:lnSpc>
                <a:spcPct val="100000"/>
              </a:lnSpc>
              <a:spcBef>
                <a:spcPts val="0"/>
              </a:spcBef>
              <a:spcAft>
                <a:spcPts val="0"/>
              </a:spcAft>
              <a:buClr>
                <a:schemeClr val="lt1"/>
              </a:buClr>
              <a:buSzPts val="1400"/>
              <a:buNone/>
              <a:defRPr>
                <a:solidFill>
                  <a:schemeClr val="lt1"/>
                </a:solidFill>
              </a:defRPr>
            </a:lvl3pPr>
            <a:lvl4pPr lvl="3" algn="r" rtl="0">
              <a:lnSpc>
                <a:spcPct val="100000"/>
              </a:lnSpc>
              <a:spcBef>
                <a:spcPts val="0"/>
              </a:spcBef>
              <a:spcAft>
                <a:spcPts val="0"/>
              </a:spcAft>
              <a:buClr>
                <a:schemeClr val="lt1"/>
              </a:buClr>
              <a:buSzPts val="1400"/>
              <a:buNone/>
              <a:defRPr>
                <a:solidFill>
                  <a:schemeClr val="lt1"/>
                </a:solidFill>
              </a:defRPr>
            </a:lvl4pPr>
            <a:lvl5pPr lvl="4" algn="r" rtl="0">
              <a:lnSpc>
                <a:spcPct val="100000"/>
              </a:lnSpc>
              <a:spcBef>
                <a:spcPts val="0"/>
              </a:spcBef>
              <a:spcAft>
                <a:spcPts val="0"/>
              </a:spcAft>
              <a:buClr>
                <a:schemeClr val="lt1"/>
              </a:buClr>
              <a:buSzPts val="1400"/>
              <a:buNone/>
              <a:defRPr>
                <a:solidFill>
                  <a:schemeClr val="lt1"/>
                </a:solidFill>
              </a:defRPr>
            </a:lvl5pPr>
            <a:lvl6pPr lvl="5" algn="r" rtl="0">
              <a:lnSpc>
                <a:spcPct val="100000"/>
              </a:lnSpc>
              <a:spcBef>
                <a:spcPts val="0"/>
              </a:spcBef>
              <a:spcAft>
                <a:spcPts val="0"/>
              </a:spcAft>
              <a:buClr>
                <a:schemeClr val="lt1"/>
              </a:buClr>
              <a:buSzPts val="1400"/>
              <a:buNone/>
              <a:defRPr>
                <a:solidFill>
                  <a:schemeClr val="lt1"/>
                </a:solidFill>
              </a:defRPr>
            </a:lvl6pPr>
            <a:lvl7pPr lvl="6" algn="r" rtl="0">
              <a:lnSpc>
                <a:spcPct val="100000"/>
              </a:lnSpc>
              <a:spcBef>
                <a:spcPts val="0"/>
              </a:spcBef>
              <a:spcAft>
                <a:spcPts val="0"/>
              </a:spcAft>
              <a:buClr>
                <a:schemeClr val="lt1"/>
              </a:buClr>
              <a:buSzPts val="1400"/>
              <a:buNone/>
              <a:defRPr>
                <a:solidFill>
                  <a:schemeClr val="lt1"/>
                </a:solidFill>
              </a:defRPr>
            </a:lvl7pPr>
            <a:lvl8pPr lvl="7" algn="r" rtl="0">
              <a:lnSpc>
                <a:spcPct val="100000"/>
              </a:lnSpc>
              <a:spcBef>
                <a:spcPts val="0"/>
              </a:spcBef>
              <a:spcAft>
                <a:spcPts val="0"/>
              </a:spcAft>
              <a:buClr>
                <a:schemeClr val="lt1"/>
              </a:buClr>
              <a:buSzPts val="1400"/>
              <a:buNone/>
              <a:defRPr>
                <a:solidFill>
                  <a:schemeClr val="lt1"/>
                </a:solidFill>
              </a:defRPr>
            </a:lvl8pPr>
            <a:lvl9pPr lvl="8" algn="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415600" y="442567"/>
            <a:ext cx="113608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 name="Google Shape;30;p6"/>
          <p:cNvSpPr/>
          <p:nvPr/>
        </p:nvSpPr>
        <p:spPr>
          <a:xfrm rot="5400000">
            <a:off x="5976450" y="751325"/>
            <a:ext cx="239100" cy="11350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txBox="1">
            <a:spLocks noGrp="1"/>
          </p:cNvSpPr>
          <p:nvPr>
            <p:ph type="subTitle" idx="1"/>
          </p:nvPr>
        </p:nvSpPr>
        <p:spPr>
          <a:xfrm>
            <a:off x="3049800" y="1309625"/>
            <a:ext cx="6092400" cy="672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6460300" y="2552300"/>
            <a:ext cx="4579200" cy="33399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42" name="Google Shape;42;p9"/>
          <p:cNvSpPr txBox="1">
            <a:spLocks noGrp="1"/>
          </p:cNvSpPr>
          <p:nvPr>
            <p:ph type="title"/>
          </p:nvPr>
        </p:nvSpPr>
        <p:spPr>
          <a:xfrm>
            <a:off x="415600" y="442567"/>
            <a:ext cx="113608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9"/>
          <p:cNvSpPr/>
          <p:nvPr/>
        </p:nvSpPr>
        <p:spPr>
          <a:xfrm rot="5400000">
            <a:off x="5976450" y="751325"/>
            <a:ext cx="239100" cy="1135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415600" y="1474833"/>
            <a:ext cx="113608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415600" y="4202967"/>
            <a:ext cx="11360800" cy="173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225"/>
        <p:cNvGrpSpPr/>
        <p:nvPr/>
      </p:nvGrpSpPr>
      <p:grpSpPr>
        <a:xfrm>
          <a:off x="0" y="0"/>
          <a:ext cx="0" cy="0"/>
          <a:chOff x="0" y="0"/>
          <a:chExt cx="0" cy="0"/>
        </a:xfrm>
      </p:grpSpPr>
      <p:sp>
        <p:nvSpPr>
          <p:cNvPr id="226" name="Google Shape;226;p36"/>
          <p:cNvSpPr/>
          <p:nvPr/>
        </p:nvSpPr>
        <p:spPr>
          <a:xfrm>
            <a:off x="5830433" y="313050"/>
            <a:ext cx="5938800" cy="623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7" name="Google Shape;227;p36"/>
          <p:cNvSpPr txBox="1">
            <a:spLocks noGrp="1"/>
          </p:cNvSpPr>
          <p:nvPr>
            <p:ph type="ctrTitle"/>
          </p:nvPr>
        </p:nvSpPr>
        <p:spPr>
          <a:xfrm>
            <a:off x="6663233" y="1075044"/>
            <a:ext cx="4273200" cy="11259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chemeClr val="lt1"/>
              </a:buClr>
              <a:buSzPts val="7500"/>
              <a:buNone/>
              <a:defRPr sz="7500">
                <a:solidFill>
                  <a:schemeClr val="lt1"/>
                </a:solidFill>
              </a:defRPr>
            </a:lvl1pPr>
            <a:lvl2pPr lvl="1" algn="ctr" rtl="0">
              <a:spcBef>
                <a:spcPts val="0"/>
              </a:spcBef>
              <a:spcAft>
                <a:spcPts val="0"/>
              </a:spcAft>
              <a:buClr>
                <a:schemeClr val="lt1"/>
              </a:buClr>
              <a:buSzPts val="7500"/>
              <a:buNone/>
              <a:defRPr sz="7500">
                <a:solidFill>
                  <a:schemeClr val="lt1"/>
                </a:solidFill>
              </a:defRPr>
            </a:lvl2pPr>
            <a:lvl3pPr lvl="2" algn="ctr" rtl="0">
              <a:spcBef>
                <a:spcPts val="0"/>
              </a:spcBef>
              <a:spcAft>
                <a:spcPts val="0"/>
              </a:spcAft>
              <a:buClr>
                <a:schemeClr val="lt1"/>
              </a:buClr>
              <a:buSzPts val="7500"/>
              <a:buNone/>
              <a:defRPr sz="7500">
                <a:solidFill>
                  <a:schemeClr val="lt1"/>
                </a:solidFill>
              </a:defRPr>
            </a:lvl3pPr>
            <a:lvl4pPr lvl="3" algn="ctr" rtl="0">
              <a:spcBef>
                <a:spcPts val="0"/>
              </a:spcBef>
              <a:spcAft>
                <a:spcPts val="0"/>
              </a:spcAft>
              <a:buClr>
                <a:schemeClr val="lt1"/>
              </a:buClr>
              <a:buSzPts val="7500"/>
              <a:buNone/>
              <a:defRPr sz="7500">
                <a:solidFill>
                  <a:schemeClr val="lt1"/>
                </a:solidFill>
              </a:defRPr>
            </a:lvl4pPr>
            <a:lvl5pPr lvl="4" algn="ctr" rtl="0">
              <a:spcBef>
                <a:spcPts val="0"/>
              </a:spcBef>
              <a:spcAft>
                <a:spcPts val="0"/>
              </a:spcAft>
              <a:buClr>
                <a:schemeClr val="lt1"/>
              </a:buClr>
              <a:buSzPts val="7500"/>
              <a:buNone/>
              <a:defRPr sz="7500">
                <a:solidFill>
                  <a:schemeClr val="lt1"/>
                </a:solidFill>
              </a:defRPr>
            </a:lvl5pPr>
            <a:lvl6pPr lvl="5" algn="ctr" rtl="0">
              <a:spcBef>
                <a:spcPts val="0"/>
              </a:spcBef>
              <a:spcAft>
                <a:spcPts val="0"/>
              </a:spcAft>
              <a:buClr>
                <a:schemeClr val="lt1"/>
              </a:buClr>
              <a:buSzPts val="7500"/>
              <a:buNone/>
              <a:defRPr sz="7500">
                <a:solidFill>
                  <a:schemeClr val="lt1"/>
                </a:solidFill>
              </a:defRPr>
            </a:lvl6pPr>
            <a:lvl7pPr lvl="6" algn="ctr" rtl="0">
              <a:spcBef>
                <a:spcPts val="0"/>
              </a:spcBef>
              <a:spcAft>
                <a:spcPts val="0"/>
              </a:spcAft>
              <a:buClr>
                <a:schemeClr val="lt1"/>
              </a:buClr>
              <a:buSzPts val="7500"/>
              <a:buNone/>
              <a:defRPr sz="7500">
                <a:solidFill>
                  <a:schemeClr val="lt1"/>
                </a:solidFill>
              </a:defRPr>
            </a:lvl7pPr>
            <a:lvl8pPr lvl="7" algn="ctr" rtl="0">
              <a:spcBef>
                <a:spcPts val="0"/>
              </a:spcBef>
              <a:spcAft>
                <a:spcPts val="0"/>
              </a:spcAft>
              <a:buClr>
                <a:schemeClr val="lt1"/>
              </a:buClr>
              <a:buSzPts val="7500"/>
              <a:buNone/>
              <a:defRPr sz="7500">
                <a:solidFill>
                  <a:schemeClr val="lt1"/>
                </a:solidFill>
              </a:defRPr>
            </a:lvl8pPr>
            <a:lvl9pPr lvl="8" algn="ctr" rtl="0">
              <a:spcBef>
                <a:spcPts val="0"/>
              </a:spcBef>
              <a:spcAft>
                <a:spcPts val="0"/>
              </a:spcAft>
              <a:buClr>
                <a:schemeClr val="lt1"/>
              </a:buClr>
              <a:buSzPts val="7500"/>
              <a:buNone/>
              <a:defRPr sz="7500">
                <a:solidFill>
                  <a:schemeClr val="lt1"/>
                </a:solidFill>
              </a:defRPr>
            </a:lvl9pPr>
          </a:lstStyle>
          <a:p>
            <a:endParaRPr/>
          </a:p>
        </p:txBody>
      </p:sp>
      <p:sp>
        <p:nvSpPr>
          <p:cNvPr id="228" name="Google Shape;228;p36"/>
          <p:cNvSpPr/>
          <p:nvPr/>
        </p:nvSpPr>
        <p:spPr>
          <a:xfrm>
            <a:off x="413033" y="313050"/>
            <a:ext cx="318800" cy="623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9" name="Google Shape;229;p36"/>
          <p:cNvSpPr txBox="1">
            <a:spLocks noGrp="1"/>
          </p:cNvSpPr>
          <p:nvPr>
            <p:ph type="subTitle" idx="1"/>
          </p:nvPr>
        </p:nvSpPr>
        <p:spPr>
          <a:xfrm>
            <a:off x="6663233" y="2287425"/>
            <a:ext cx="4273200" cy="1125900"/>
          </a:xfrm>
          <a:prstGeom prst="rect">
            <a:avLst/>
          </a:prstGeom>
        </p:spPr>
        <p:txBody>
          <a:bodyPr spcFirstLastPara="1" wrap="square" lIns="91425" tIns="91425" rIns="91425" bIns="91425" anchor="t" anchorCtr="0">
            <a:noAutofit/>
          </a:bodyPr>
          <a:lstStyle>
            <a:lvl1pPr lvl="0" algn="ctr" rtl="0">
              <a:lnSpc>
                <a:spcPct val="11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1pPr>
            <a:lvl2pPr lvl="1">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2pPr>
            <a:lvl3pPr lvl="2">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3pPr>
            <a:lvl4pPr lvl="3">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4pPr>
            <a:lvl5pPr lvl="4">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5pPr>
            <a:lvl6pPr lvl="5">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6pPr>
            <a:lvl7pPr lvl="6">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7pPr>
            <a:lvl8pPr lvl="7">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8pPr>
            <a:lvl9pPr lvl="8">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1pPr>
            <a:lvl2pPr marL="914400" lvl="1" indent="-3175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2pPr>
            <a:lvl3pPr marL="1371600" lvl="2" indent="-3175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3pPr>
            <a:lvl4pPr marL="1828800" lvl="3" indent="-3175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4pPr>
            <a:lvl5pPr marL="2286000" lvl="4" indent="-3175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5pPr>
            <a:lvl6pPr marL="2743200" lvl="5" indent="-3175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6pPr>
            <a:lvl7pPr marL="3200400" lvl="6" indent="-3175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7pPr>
            <a:lvl8pPr marL="3657600" lvl="7" indent="-3175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8pPr>
            <a:lvl9pPr marL="4114800" lvl="8" indent="-317500">
              <a:lnSpc>
                <a:spcPct val="115000"/>
              </a:lnSpc>
              <a:spcBef>
                <a:spcPts val="1600"/>
              </a:spcBef>
              <a:spcAft>
                <a:spcPts val="1600"/>
              </a:spcAft>
              <a:buClr>
                <a:schemeClr val="dk1"/>
              </a:buClr>
              <a:buSzPts val="1400"/>
              <a:buFont typeface="Roboto Light"/>
              <a:buChar char="■"/>
              <a:defRPr>
                <a:solidFill>
                  <a:schemeClr val="dk1"/>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7" r:id="rId4"/>
    <p:sldLayoutId id="2147483658" r:id="rId5"/>
    <p:sldLayoutId id="2147483682"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4.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5.pn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7.gi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3" name="Imagen 2" descr="Rectángulo&#10;&#10;Descripción generada automáticamente con confianza baja">
            <a:extLst>
              <a:ext uri="{FF2B5EF4-FFF2-40B4-BE49-F238E27FC236}">
                <a16:creationId xmlns:a16="http://schemas.microsoft.com/office/drawing/2014/main" id="{4497D56C-FC51-8F01-3FC7-A89BDD8F8DEF}"/>
              </a:ext>
            </a:extLst>
          </p:cNvPr>
          <p:cNvPicPr>
            <a:picLocks noChangeAspect="1"/>
          </p:cNvPicPr>
          <p:nvPr/>
        </p:nvPicPr>
        <p:blipFill>
          <a:blip r:embed="rId3"/>
          <a:stretch>
            <a:fillRect/>
          </a:stretch>
        </p:blipFill>
        <p:spPr>
          <a:xfrm>
            <a:off x="0" y="0"/>
            <a:ext cx="12191999" cy="6858000"/>
          </a:xfrm>
          <a:prstGeom prst="rect">
            <a:avLst/>
          </a:prstGeom>
        </p:spPr>
      </p:pic>
      <p:sp>
        <p:nvSpPr>
          <p:cNvPr id="244" name="Google Shape;244;p40"/>
          <p:cNvSpPr txBox="1">
            <a:spLocks noGrp="1"/>
          </p:cNvSpPr>
          <p:nvPr>
            <p:ph type="ctrTitle"/>
          </p:nvPr>
        </p:nvSpPr>
        <p:spPr>
          <a:xfrm>
            <a:off x="5013009" y="2540694"/>
            <a:ext cx="6975074" cy="2246400"/>
          </a:xfrm>
          <a:prstGeom prst="rect">
            <a:avLst/>
          </a:prstGeom>
        </p:spPr>
        <p:txBody>
          <a:bodyPr spcFirstLastPara="1" wrap="square" lIns="91425" tIns="91425" rIns="91425" bIns="91425" anchor="b" anchorCtr="0">
            <a:noAutofit/>
          </a:bodyPr>
          <a:lstStyle/>
          <a:p>
            <a:pPr algn="ctr">
              <a:lnSpc>
                <a:spcPct val="150000"/>
              </a:lnSpc>
            </a:pPr>
            <a:r>
              <a:rPr lang="es-ES" sz="4000" b="1" dirty="0" err="1">
                <a:solidFill>
                  <a:srgbClr val="2E2B70"/>
                </a:solidFill>
                <a:latin typeface="Neo Sans Pro" panose="020B0504030504040204" pitchFamily="34" charset="0"/>
              </a:rPr>
              <a:t>Model</a:t>
            </a:r>
            <a:r>
              <a:rPr lang="es-ES" sz="4000" b="1" dirty="0">
                <a:solidFill>
                  <a:srgbClr val="2E2B70"/>
                </a:solidFill>
                <a:latin typeface="Neo Sans Pro" panose="020B0504030504040204" pitchFamily="34" charset="0"/>
              </a:rPr>
              <a:t> </a:t>
            </a:r>
            <a:r>
              <a:rPr lang="es-ES" sz="4000" b="1" dirty="0" err="1">
                <a:solidFill>
                  <a:srgbClr val="2E2B70"/>
                </a:solidFill>
                <a:latin typeface="Neo Sans Pro" panose="020B0504030504040204" pitchFamily="34" charset="0"/>
              </a:rPr>
              <a:t>Based</a:t>
            </a:r>
            <a:r>
              <a:rPr lang="es-ES" sz="4000" b="1" dirty="0">
                <a:solidFill>
                  <a:srgbClr val="2E2B70"/>
                </a:solidFill>
                <a:latin typeface="Neo Sans Pro" panose="020B0504030504040204" pitchFamily="34" charset="0"/>
              </a:rPr>
              <a:t> </a:t>
            </a:r>
            <a:r>
              <a:rPr lang="es-ES" sz="4000" b="1" dirty="0" err="1">
                <a:solidFill>
                  <a:srgbClr val="2E2B70"/>
                </a:solidFill>
                <a:latin typeface="Neo Sans Pro" panose="020B0504030504040204" pitchFamily="34" charset="0"/>
              </a:rPr>
              <a:t>System</a:t>
            </a:r>
            <a:r>
              <a:rPr lang="es-ES" sz="4000" b="1" dirty="0">
                <a:solidFill>
                  <a:srgbClr val="2E2B70"/>
                </a:solidFill>
                <a:latin typeface="Neo Sans Pro" panose="020B0504030504040204" pitchFamily="34" charset="0"/>
              </a:rPr>
              <a:t> </a:t>
            </a:r>
            <a:r>
              <a:rPr lang="es-ES" sz="4000" b="1" dirty="0" err="1">
                <a:solidFill>
                  <a:srgbClr val="2E2B70"/>
                </a:solidFill>
                <a:latin typeface="Neo Sans Pro" panose="020B0504030504040204" pitchFamily="34" charset="0"/>
              </a:rPr>
              <a:t>Engineering</a:t>
            </a:r>
            <a:r>
              <a:rPr lang="es-ES" sz="4000" b="1" dirty="0">
                <a:solidFill>
                  <a:srgbClr val="2E2B70"/>
                </a:solidFill>
                <a:latin typeface="Neo Sans Pro" panose="020B0504030504040204" pitchFamily="34" charset="0"/>
              </a:rPr>
              <a:t> (MBSE) – Caso de Estudio</a:t>
            </a:r>
            <a:endParaRPr sz="4000" b="1" dirty="0">
              <a:solidFill>
                <a:srgbClr val="2E2B70"/>
              </a:solidFill>
              <a:latin typeface="Neo Sans Pro" panose="020B0504030504040204" pitchFamily="34" charset="0"/>
            </a:endParaRPr>
          </a:p>
        </p:txBody>
      </p:sp>
      <p:sp>
        <p:nvSpPr>
          <p:cNvPr id="246" name="Google Shape;246;p40"/>
          <p:cNvSpPr txBox="1">
            <a:spLocks noGrp="1"/>
          </p:cNvSpPr>
          <p:nvPr>
            <p:ph type="subTitle" idx="2"/>
          </p:nvPr>
        </p:nvSpPr>
        <p:spPr>
          <a:xfrm>
            <a:off x="919148" y="440945"/>
            <a:ext cx="5488253" cy="1125900"/>
          </a:xfrm>
          <a:prstGeom prst="rect">
            <a:avLst/>
          </a:prstGeom>
        </p:spPr>
        <p:txBody>
          <a:bodyPr spcFirstLastPara="1" wrap="square" lIns="91425" tIns="91425" rIns="91425" bIns="91425" anchor="t" anchorCtr="0">
            <a:noAutofit/>
          </a:bodyPr>
          <a:lstStyle/>
          <a:p>
            <a:pPr marL="0" indent="0" algn="ctr"/>
            <a:r>
              <a:rPr lang="es-ES" sz="2400" b="1" dirty="0" err="1">
                <a:latin typeface="Neo Sans Pro" panose="020B0504030504040204" pitchFamily="34" charset="0"/>
                <a:ea typeface="Roboto"/>
                <a:cs typeface="Roboto"/>
                <a:sym typeface="Roboto"/>
              </a:rPr>
              <a:t>Est</a:t>
            </a:r>
            <a:r>
              <a:rPr lang="es-ES" sz="2400" b="1" dirty="0">
                <a:latin typeface="Neo Sans Pro" panose="020B0504030504040204" pitchFamily="34" charset="0"/>
                <a:ea typeface="Roboto"/>
                <a:cs typeface="Roboto"/>
                <a:sym typeface="Roboto"/>
              </a:rPr>
              <a:t>. </a:t>
            </a:r>
            <a:r>
              <a:rPr lang="es-ES" sz="2400" b="1" dirty="0" err="1">
                <a:latin typeface="Neo Sans Pro" panose="020B0504030504040204" pitchFamily="34" charset="0"/>
                <a:ea typeface="Roboto"/>
                <a:cs typeface="Roboto"/>
                <a:sym typeface="Roboto"/>
              </a:rPr>
              <a:t>Johel</a:t>
            </a:r>
            <a:r>
              <a:rPr lang="es-ES" sz="2400" b="1" dirty="0">
                <a:latin typeface="Neo Sans Pro" panose="020B0504030504040204" pitchFamily="34" charset="0"/>
                <a:ea typeface="Roboto"/>
                <a:cs typeface="Roboto"/>
                <a:sym typeface="Roboto"/>
              </a:rPr>
              <a:t> Heraclio Batista Cárdenas</a:t>
            </a:r>
          </a:p>
          <a:p>
            <a:pPr marL="0" indent="0" algn="ctr"/>
            <a:r>
              <a:rPr lang="es-ES" sz="2400" b="1" dirty="0">
                <a:latin typeface="Neo Sans Pro" panose="020B0504030504040204" pitchFamily="34" charset="0"/>
                <a:ea typeface="Roboto"/>
                <a:sym typeface="Roboto"/>
              </a:rPr>
              <a:t>Cédula: 8-914-587</a:t>
            </a:r>
          </a:p>
          <a:p>
            <a:pPr marL="0" indent="0" algn="ctr"/>
            <a:r>
              <a:rPr lang="es-ES" sz="2400" b="1" dirty="0">
                <a:latin typeface="Neo Sans Pro" panose="020B0504030504040204" pitchFamily="34" charset="0"/>
                <a:ea typeface="Roboto"/>
                <a:sym typeface="Roboto"/>
              </a:rPr>
              <a:t>Facilitador: </a:t>
            </a:r>
            <a:r>
              <a:rPr lang="es-ES" sz="2400" b="1" dirty="0" err="1">
                <a:latin typeface="Neo Sans Pro" panose="020B0504030504040204" pitchFamily="34" charset="0"/>
                <a:ea typeface="Roboto"/>
                <a:sym typeface="Roboto"/>
              </a:rPr>
              <a:t>Modaldo</a:t>
            </a:r>
            <a:r>
              <a:rPr lang="es-ES" sz="2400" b="1" dirty="0">
                <a:latin typeface="Neo Sans Pro" panose="020B0504030504040204" pitchFamily="34" charset="0"/>
                <a:ea typeface="Roboto"/>
                <a:sym typeface="Roboto"/>
              </a:rPr>
              <a:t> </a:t>
            </a:r>
            <a:r>
              <a:rPr lang="es-ES" sz="2400" b="1" dirty="0" err="1">
                <a:latin typeface="Neo Sans Pro" panose="020B0504030504040204" pitchFamily="34" charset="0"/>
                <a:ea typeface="Roboto"/>
                <a:sym typeface="Roboto"/>
              </a:rPr>
              <a:t>Tuñon</a:t>
            </a:r>
            <a:r>
              <a:rPr lang="es-ES" sz="2400" b="1" dirty="0">
                <a:latin typeface="Neo Sans Pro" panose="020B0504030504040204" pitchFamily="34" charset="0"/>
                <a:ea typeface="Roboto"/>
                <a:sym typeface="Roboto"/>
              </a:rPr>
              <a:t>, PhD.</a:t>
            </a:r>
            <a:endParaRPr sz="2400" dirty="0">
              <a:latin typeface="Neo Sans Pro" panose="020B0504030504040204" pitchFamily="34" charset="0"/>
            </a:endParaRPr>
          </a:p>
        </p:txBody>
      </p:sp>
      <p:grpSp>
        <p:nvGrpSpPr>
          <p:cNvPr id="6" name="Google Shape;1459;p54">
            <a:extLst>
              <a:ext uri="{FF2B5EF4-FFF2-40B4-BE49-F238E27FC236}">
                <a16:creationId xmlns:a16="http://schemas.microsoft.com/office/drawing/2014/main" id="{16EC0B62-F3AA-374F-958D-1A6A4ED3420C}"/>
              </a:ext>
            </a:extLst>
          </p:cNvPr>
          <p:cNvGrpSpPr/>
          <p:nvPr/>
        </p:nvGrpSpPr>
        <p:grpSpPr>
          <a:xfrm flipH="1">
            <a:off x="352400" y="2051055"/>
            <a:ext cx="2444545" cy="2447738"/>
            <a:chOff x="3743300" y="1036200"/>
            <a:chExt cx="3637175" cy="3641925"/>
          </a:xfrm>
        </p:grpSpPr>
        <p:sp>
          <p:nvSpPr>
            <p:cNvPr id="7" name="Google Shape;1460;p54">
              <a:extLst>
                <a:ext uri="{FF2B5EF4-FFF2-40B4-BE49-F238E27FC236}">
                  <a16:creationId xmlns:a16="http://schemas.microsoft.com/office/drawing/2014/main" id="{6FAEB9EF-1424-D546-B5CC-BE7013B12E4A}"/>
                </a:ext>
              </a:extLst>
            </p:cNvPr>
            <p:cNvSpPr/>
            <p:nvPr/>
          </p:nvSpPr>
          <p:spPr>
            <a:xfrm>
              <a:off x="4082600" y="2178800"/>
              <a:ext cx="2869000" cy="2499325"/>
            </a:xfrm>
            <a:custGeom>
              <a:avLst/>
              <a:gdLst/>
              <a:ahLst/>
              <a:cxnLst/>
              <a:rect l="l" t="t" r="r" b="b"/>
              <a:pathLst>
                <a:path w="114760" h="99973" extrusionOk="0">
                  <a:moveTo>
                    <a:pt x="17653" y="0"/>
                  </a:moveTo>
                  <a:cubicBezTo>
                    <a:pt x="7872" y="0"/>
                    <a:pt x="0" y="7874"/>
                    <a:pt x="0" y="17653"/>
                  </a:cubicBezTo>
                  <a:lnTo>
                    <a:pt x="0" y="82320"/>
                  </a:lnTo>
                  <a:cubicBezTo>
                    <a:pt x="0" y="92100"/>
                    <a:pt x="7872" y="99973"/>
                    <a:pt x="17653" y="99973"/>
                  </a:cubicBezTo>
                  <a:lnTo>
                    <a:pt x="97105" y="99973"/>
                  </a:lnTo>
                  <a:cubicBezTo>
                    <a:pt x="106886" y="99973"/>
                    <a:pt x="114759" y="92100"/>
                    <a:pt x="114759" y="82320"/>
                  </a:cubicBezTo>
                  <a:lnTo>
                    <a:pt x="114759" y="17653"/>
                  </a:lnTo>
                  <a:cubicBezTo>
                    <a:pt x="114759" y="7874"/>
                    <a:pt x="106886" y="0"/>
                    <a:pt x="97105"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 name="Google Shape;1461;p54">
              <a:extLst>
                <a:ext uri="{FF2B5EF4-FFF2-40B4-BE49-F238E27FC236}">
                  <a16:creationId xmlns:a16="http://schemas.microsoft.com/office/drawing/2014/main" id="{91C63C6A-CBDA-6F4C-B4B3-71415E79D7AB}"/>
                </a:ext>
              </a:extLst>
            </p:cNvPr>
            <p:cNvSpPr/>
            <p:nvPr/>
          </p:nvSpPr>
          <p:spPr>
            <a:xfrm>
              <a:off x="6941100" y="3050050"/>
              <a:ext cx="439375" cy="439550"/>
            </a:xfrm>
            <a:custGeom>
              <a:avLst/>
              <a:gdLst/>
              <a:ahLst/>
              <a:cxnLst/>
              <a:rect l="l" t="t" r="r" b="b"/>
              <a:pathLst>
                <a:path w="17575" h="17582" extrusionOk="0">
                  <a:moveTo>
                    <a:pt x="387" y="0"/>
                  </a:moveTo>
                  <a:lnTo>
                    <a:pt x="0" y="17581"/>
                  </a:lnTo>
                  <a:lnTo>
                    <a:pt x="1757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 name="Google Shape;1462;p54">
              <a:extLst>
                <a:ext uri="{FF2B5EF4-FFF2-40B4-BE49-F238E27FC236}">
                  <a16:creationId xmlns:a16="http://schemas.microsoft.com/office/drawing/2014/main" id="{05CA8D0D-74DA-AD48-8067-97F7F079790D}"/>
                </a:ext>
              </a:extLst>
            </p:cNvPr>
            <p:cNvSpPr/>
            <p:nvPr/>
          </p:nvSpPr>
          <p:spPr>
            <a:xfrm>
              <a:off x="6941100" y="3050050"/>
              <a:ext cx="439375" cy="439550"/>
            </a:xfrm>
            <a:custGeom>
              <a:avLst/>
              <a:gdLst/>
              <a:ahLst/>
              <a:cxnLst/>
              <a:rect l="l" t="t" r="r" b="b"/>
              <a:pathLst>
                <a:path w="17575" h="17582" extrusionOk="0">
                  <a:moveTo>
                    <a:pt x="387" y="0"/>
                  </a:moveTo>
                  <a:lnTo>
                    <a:pt x="0" y="17581"/>
                  </a:lnTo>
                  <a:lnTo>
                    <a:pt x="17575"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0" name="Google Shape;1463;p54">
              <a:extLst>
                <a:ext uri="{FF2B5EF4-FFF2-40B4-BE49-F238E27FC236}">
                  <a16:creationId xmlns:a16="http://schemas.microsoft.com/office/drawing/2014/main" id="{9F788C89-8FE2-C54D-B360-A1665E5A96FA}"/>
                </a:ext>
              </a:extLst>
            </p:cNvPr>
            <p:cNvSpPr/>
            <p:nvPr/>
          </p:nvSpPr>
          <p:spPr>
            <a:xfrm>
              <a:off x="3743300" y="2910000"/>
              <a:ext cx="652525" cy="608600"/>
            </a:xfrm>
            <a:custGeom>
              <a:avLst/>
              <a:gdLst/>
              <a:ahLst/>
              <a:cxnLst/>
              <a:rect l="l" t="t" r="r" b="b"/>
              <a:pathLst>
                <a:path w="26101" h="24344" extrusionOk="0">
                  <a:moveTo>
                    <a:pt x="20380" y="0"/>
                  </a:moveTo>
                  <a:cubicBezTo>
                    <a:pt x="20304" y="0"/>
                    <a:pt x="20225" y="12"/>
                    <a:pt x="20144" y="37"/>
                  </a:cubicBezTo>
                  <a:cubicBezTo>
                    <a:pt x="19360" y="278"/>
                    <a:pt x="17307" y="2130"/>
                    <a:pt x="16630" y="4979"/>
                  </a:cubicBezTo>
                  <a:cubicBezTo>
                    <a:pt x="16442" y="5449"/>
                    <a:pt x="15993" y="5725"/>
                    <a:pt x="15526" y="5725"/>
                  </a:cubicBezTo>
                  <a:cubicBezTo>
                    <a:pt x="15320" y="5725"/>
                    <a:pt x="15110" y="5672"/>
                    <a:pt x="14918" y="5557"/>
                  </a:cubicBezTo>
                  <a:cubicBezTo>
                    <a:pt x="13080" y="4738"/>
                    <a:pt x="6868" y="1567"/>
                    <a:pt x="5744" y="1183"/>
                  </a:cubicBezTo>
                  <a:cubicBezTo>
                    <a:pt x="5319" y="1039"/>
                    <a:pt x="4854" y="943"/>
                    <a:pt x="4505" y="943"/>
                  </a:cubicBezTo>
                  <a:cubicBezTo>
                    <a:pt x="4029" y="943"/>
                    <a:pt x="3768" y="1121"/>
                    <a:pt x="4119" y="1593"/>
                  </a:cubicBezTo>
                  <a:cubicBezTo>
                    <a:pt x="4561" y="2193"/>
                    <a:pt x="7077" y="4099"/>
                    <a:pt x="8398" y="5084"/>
                  </a:cubicBezTo>
                  <a:cubicBezTo>
                    <a:pt x="6972" y="4052"/>
                    <a:pt x="4072" y="2037"/>
                    <a:pt x="3095" y="2037"/>
                  </a:cubicBezTo>
                  <a:cubicBezTo>
                    <a:pt x="2964" y="2037"/>
                    <a:pt x="2867" y="2073"/>
                    <a:pt x="2814" y="2152"/>
                  </a:cubicBezTo>
                  <a:cubicBezTo>
                    <a:pt x="2536" y="2539"/>
                    <a:pt x="2937" y="3353"/>
                    <a:pt x="4356" y="4560"/>
                  </a:cubicBezTo>
                  <a:cubicBezTo>
                    <a:pt x="3314" y="3878"/>
                    <a:pt x="2340" y="3314"/>
                    <a:pt x="1990" y="3314"/>
                  </a:cubicBezTo>
                  <a:cubicBezTo>
                    <a:pt x="1" y="3341"/>
                    <a:pt x="5736" y="7724"/>
                    <a:pt x="5736" y="7724"/>
                  </a:cubicBezTo>
                  <a:cubicBezTo>
                    <a:pt x="2718" y="5460"/>
                    <a:pt x="2075" y="4800"/>
                    <a:pt x="1727" y="4800"/>
                  </a:cubicBezTo>
                  <a:cubicBezTo>
                    <a:pt x="1609" y="4800"/>
                    <a:pt x="1525" y="4877"/>
                    <a:pt x="1393" y="4993"/>
                  </a:cubicBezTo>
                  <a:cubicBezTo>
                    <a:pt x="1002" y="5334"/>
                    <a:pt x="1672" y="6272"/>
                    <a:pt x="3619" y="8219"/>
                  </a:cubicBezTo>
                  <a:lnTo>
                    <a:pt x="10823" y="16411"/>
                  </a:lnTo>
                  <a:lnTo>
                    <a:pt x="15088" y="24344"/>
                  </a:lnTo>
                  <a:lnTo>
                    <a:pt x="26100" y="17973"/>
                  </a:lnTo>
                  <a:lnTo>
                    <a:pt x="19514" y="8939"/>
                  </a:lnTo>
                  <a:cubicBezTo>
                    <a:pt x="19455" y="8278"/>
                    <a:pt x="19391" y="7492"/>
                    <a:pt x="19391" y="6581"/>
                  </a:cubicBezTo>
                  <a:cubicBezTo>
                    <a:pt x="19382" y="5788"/>
                    <a:pt x="19507" y="4998"/>
                    <a:pt x="19761" y="4246"/>
                  </a:cubicBezTo>
                  <a:cubicBezTo>
                    <a:pt x="20038" y="3288"/>
                    <a:pt x="20444" y="2372"/>
                    <a:pt x="20971" y="1525"/>
                  </a:cubicBezTo>
                  <a:cubicBezTo>
                    <a:pt x="21473" y="871"/>
                    <a:pt x="21039" y="0"/>
                    <a:pt x="20380" y="0"/>
                  </a:cubicBez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11" name="Google Shape;1464;p54">
              <a:extLst>
                <a:ext uri="{FF2B5EF4-FFF2-40B4-BE49-F238E27FC236}">
                  <a16:creationId xmlns:a16="http://schemas.microsoft.com/office/drawing/2014/main" id="{A9C69B86-D4F5-2E4F-A2C5-79DE55D2D975}"/>
                </a:ext>
              </a:extLst>
            </p:cNvPr>
            <p:cNvSpPr/>
            <p:nvPr/>
          </p:nvSpPr>
          <p:spPr>
            <a:xfrm>
              <a:off x="3811575" y="3027350"/>
              <a:ext cx="139500" cy="107800"/>
            </a:xfrm>
            <a:custGeom>
              <a:avLst/>
              <a:gdLst/>
              <a:ahLst/>
              <a:cxnLst/>
              <a:rect l="l" t="t" r="r" b="b"/>
              <a:pathLst>
                <a:path w="5580" h="4312" extrusionOk="0">
                  <a:moveTo>
                    <a:pt x="109" y="1"/>
                  </a:moveTo>
                  <a:cubicBezTo>
                    <a:pt x="99" y="1"/>
                    <a:pt x="92" y="3"/>
                    <a:pt x="87" y="8"/>
                  </a:cubicBezTo>
                  <a:cubicBezTo>
                    <a:pt x="0" y="103"/>
                    <a:pt x="1165" y="1150"/>
                    <a:pt x="2657" y="2337"/>
                  </a:cubicBezTo>
                  <a:cubicBezTo>
                    <a:pt x="4074" y="3464"/>
                    <a:pt x="5308" y="4312"/>
                    <a:pt x="5495" y="4312"/>
                  </a:cubicBezTo>
                  <a:cubicBezTo>
                    <a:pt x="5505" y="4312"/>
                    <a:pt x="5512" y="4309"/>
                    <a:pt x="5516" y="4304"/>
                  </a:cubicBezTo>
                  <a:cubicBezTo>
                    <a:pt x="5579" y="4200"/>
                    <a:pt x="4438" y="3153"/>
                    <a:pt x="2944" y="1974"/>
                  </a:cubicBezTo>
                  <a:cubicBezTo>
                    <a:pt x="1527" y="854"/>
                    <a:pt x="302" y="1"/>
                    <a:pt x="109" y="1"/>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12" name="Google Shape;1465;p54">
              <a:extLst>
                <a:ext uri="{FF2B5EF4-FFF2-40B4-BE49-F238E27FC236}">
                  <a16:creationId xmlns:a16="http://schemas.microsoft.com/office/drawing/2014/main" id="{29CF1925-4514-044B-A4D1-A4DE0C4A6A20}"/>
                </a:ext>
              </a:extLst>
            </p:cNvPr>
            <p:cNvSpPr/>
            <p:nvPr/>
          </p:nvSpPr>
          <p:spPr>
            <a:xfrm>
              <a:off x="3830800" y="2993225"/>
              <a:ext cx="155325" cy="105975"/>
            </a:xfrm>
            <a:custGeom>
              <a:avLst/>
              <a:gdLst/>
              <a:ahLst/>
              <a:cxnLst/>
              <a:rect l="l" t="t" r="r" b="b"/>
              <a:pathLst>
                <a:path w="6213" h="4239" extrusionOk="0">
                  <a:moveTo>
                    <a:pt x="96" y="1"/>
                  </a:moveTo>
                  <a:cubicBezTo>
                    <a:pt x="85" y="1"/>
                    <a:pt x="78" y="3"/>
                    <a:pt x="74" y="9"/>
                  </a:cubicBezTo>
                  <a:cubicBezTo>
                    <a:pt x="1" y="107"/>
                    <a:pt x="1301" y="1139"/>
                    <a:pt x="2977" y="2306"/>
                  </a:cubicBezTo>
                  <a:cubicBezTo>
                    <a:pt x="4558" y="3406"/>
                    <a:pt x="5908" y="4239"/>
                    <a:pt x="6115" y="4239"/>
                  </a:cubicBezTo>
                  <a:cubicBezTo>
                    <a:pt x="6127" y="4239"/>
                    <a:pt x="6135" y="4236"/>
                    <a:pt x="6139" y="4230"/>
                  </a:cubicBezTo>
                  <a:cubicBezTo>
                    <a:pt x="6212" y="4125"/>
                    <a:pt x="4910" y="3093"/>
                    <a:pt x="3236" y="1928"/>
                  </a:cubicBezTo>
                  <a:cubicBezTo>
                    <a:pt x="1650" y="826"/>
                    <a:pt x="297" y="1"/>
                    <a:pt x="96" y="1"/>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13" name="Google Shape;1466;p54">
              <a:extLst>
                <a:ext uri="{FF2B5EF4-FFF2-40B4-BE49-F238E27FC236}">
                  <a16:creationId xmlns:a16="http://schemas.microsoft.com/office/drawing/2014/main" id="{312E5FA1-5514-0E4B-A8E8-DA827DBB863E}"/>
                </a:ext>
              </a:extLst>
            </p:cNvPr>
            <p:cNvSpPr/>
            <p:nvPr/>
          </p:nvSpPr>
          <p:spPr>
            <a:xfrm>
              <a:off x="3863250" y="2962425"/>
              <a:ext cx="148225" cy="98575"/>
            </a:xfrm>
            <a:custGeom>
              <a:avLst/>
              <a:gdLst/>
              <a:ahLst/>
              <a:cxnLst/>
              <a:rect l="l" t="t" r="r" b="b"/>
              <a:pathLst>
                <a:path w="5929" h="3943" extrusionOk="0">
                  <a:moveTo>
                    <a:pt x="96" y="0"/>
                  </a:moveTo>
                  <a:cubicBezTo>
                    <a:pt x="82" y="0"/>
                    <a:pt x="73" y="3"/>
                    <a:pt x="69" y="10"/>
                  </a:cubicBezTo>
                  <a:cubicBezTo>
                    <a:pt x="0" y="119"/>
                    <a:pt x="1237" y="1080"/>
                    <a:pt x="2835" y="2163"/>
                  </a:cubicBezTo>
                  <a:cubicBezTo>
                    <a:pt x="4337" y="3182"/>
                    <a:pt x="5626" y="3943"/>
                    <a:pt x="5835" y="3943"/>
                  </a:cubicBezTo>
                  <a:cubicBezTo>
                    <a:pt x="5848" y="3943"/>
                    <a:pt x="5857" y="3940"/>
                    <a:pt x="5861" y="3934"/>
                  </a:cubicBezTo>
                  <a:cubicBezTo>
                    <a:pt x="5928" y="3829"/>
                    <a:pt x="4696" y="2864"/>
                    <a:pt x="3093" y="1781"/>
                  </a:cubicBezTo>
                  <a:cubicBezTo>
                    <a:pt x="1591" y="764"/>
                    <a:pt x="305" y="0"/>
                    <a:pt x="96" y="0"/>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14" name="Google Shape;1467;p54">
              <a:extLst>
                <a:ext uri="{FF2B5EF4-FFF2-40B4-BE49-F238E27FC236}">
                  <a16:creationId xmlns:a16="http://schemas.microsoft.com/office/drawing/2014/main" id="{4BF42418-4D09-B844-B905-5AA7CF931408}"/>
                </a:ext>
              </a:extLst>
            </p:cNvPr>
            <p:cNvSpPr/>
            <p:nvPr/>
          </p:nvSpPr>
          <p:spPr>
            <a:xfrm>
              <a:off x="4013850" y="3164075"/>
              <a:ext cx="888925" cy="1181975"/>
            </a:xfrm>
            <a:custGeom>
              <a:avLst/>
              <a:gdLst/>
              <a:ahLst/>
              <a:cxnLst/>
              <a:rect l="l" t="t" r="r" b="b"/>
              <a:pathLst>
                <a:path w="35557" h="47279" extrusionOk="0">
                  <a:moveTo>
                    <a:pt x="9308" y="0"/>
                  </a:moveTo>
                  <a:lnTo>
                    <a:pt x="1" y="6248"/>
                  </a:lnTo>
                  <a:cubicBezTo>
                    <a:pt x="1" y="6248"/>
                    <a:pt x="17974" y="39623"/>
                    <a:pt x="20160" y="42654"/>
                  </a:cubicBezTo>
                  <a:cubicBezTo>
                    <a:pt x="22345" y="45685"/>
                    <a:pt x="29544" y="47278"/>
                    <a:pt x="29544" y="47278"/>
                  </a:cubicBezTo>
                  <a:lnTo>
                    <a:pt x="35557" y="33285"/>
                  </a:lnTo>
                  <a:lnTo>
                    <a:pt x="9308" y="0"/>
                  </a:ln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15" name="Google Shape;1468;p54">
              <a:extLst>
                <a:ext uri="{FF2B5EF4-FFF2-40B4-BE49-F238E27FC236}">
                  <a16:creationId xmlns:a16="http://schemas.microsoft.com/office/drawing/2014/main" id="{37A6B485-A6E0-0346-A1A2-6919048BCEC7}"/>
                </a:ext>
              </a:extLst>
            </p:cNvPr>
            <p:cNvSpPr/>
            <p:nvPr/>
          </p:nvSpPr>
          <p:spPr>
            <a:xfrm>
              <a:off x="5763300" y="1999950"/>
              <a:ext cx="336475" cy="658650"/>
            </a:xfrm>
            <a:custGeom>
              <a:avLst/>
              <a:gdLst/>
              <a:ahLst/>
              <a:cxnLst/>
              <a:rect l="l" t="t" r="r" b="b"/>
              <a:pathLst>
                <a:path w="13459" h="26346" extrusionOk="0">
                  <a:moveTo>
                    <a:pt x="5963" y="0"/>
                  </a:moveTo>
                  <a:lnTo>
                    <a:pt x="1" y="24506"/>
                  </a:lnTo>
                  <a:cubicBezTo>
                    <a:pt x="116" y="25569"/>
                    <a:pt x="1016" y="26345"/>
                    <a:pt x="2046" y="26345"/>
                  </a:cubicBezTo>
                  <a:cubicBezTo>
                    <a:pt x="2169" y="26345"/>
                    <a:pt x="2294" y="26334"/>
                    <a:pt x="2420" y="26311"/>
                  </a:cubicBezTo>
                  <a:cubicBezTo>
                    <a:pt x="3597" y="26097"/>
                    <a:pt x="4345" y="24928"/>
                    <a:pt x="4047" y="23769"/>
                  </a:cubicBezTo>
                  <a:lnTo>
                    <a:pt x="4047" y="23769"/>
                  </a:lnTo>
                  <a:cubicBezTo>
                    <a:pt x="4337" y="24875"/>
                    <a:pt x="5489" y="25508"/>
                    <a:pt x="6635" y="25508"/>
                  </a:cubicBezTo>
                  <a:cubicBezTo>
                    <a:pt x="7193" y="25508"/>
                    <a:pt x="7750" y="25358"/>
                    <a:pt x="8206" y="25039"/>
                  </a:cubicBezTo>
                  <a:cubicBezTo>
                    <a:pt x="9599" y="24065"/>
                    <a:pt x="9982" y="22058"/>
                    <a:pt x="9426" y="20452"/>
                  </a:cubicBezTo>
                  <a:lnTo>
                    <a:pt x="9426" y="20452"/>
                  </a:lnTo>
                  <a:cubicBezTo>
                    <a:pt x="9866" y="20844"/>
                    <a:pt x="10424" y="21046"/>
                    <a:pt x="10986" y="21046"/>
                  </a:cubicBezTo>
                  <a:cubicBezTo>
                    <a:pt x="11372" y="21046"/>
                    <a:pt x="11759" y="20951"/>
                    <a:pt x="12113" y="20757"/>
                  </a:cubicBezTo>
                  <a:cubicBezTo>
                    <a:pt x="12983" y="20279"/>
                    <a:pt x="13458" y="19305"/>
                    <a:pt x="13300" y="18327"/>
                  </a:cubicBezTo>
                  <a:cubicBezTo>
                    <a:pt x="12971" y="16293"/>
                    <a:pt x="10391" y="15642"/>
                    <a:pt x="8966" y="14150"/>
                  </a:cubicBezTo>
                  <a:cubicBezTo>
                    <a:pt x="7242" y="12338"/>
                    <a:pt x="7410" y="9502"/>
                    <a:pt x="7628" y="7013"/>
                  </a:cubicBezTo>
                  <a:cubicBezTo>
                    <a:pt x="7846" y="4524"/>
                    <a:pt x="7851" y="1639"/>
                    <a:pt x="5963"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 name="Google Shape;1469;p54">
              <a:extLst>
                <a:ext uri="{FF2B5EF4-FFF2-40B4-BE49-F238E27FC236}">
                  <a16:creationId xmlns:a16="http://schemas.microsoft.com/office/drawing/2014/main" id="{AB5CF278-106F-804C-B9B5-7311CD1AF703}"/>
                </a:ext>
              </a:extLst>
            </p:cNvPr>
            <p:cNvSpPr/>
            <p:nvPr/>
          </p:nvSpPr>
          <p:spPr>
            <a:xfrm>
              <a:off x="5035625" y="1866375"/>
              <a:ext cx="591750" cy="591950"/>
            </a:xfrm>
            <a:custGeom>
              <a:avLst/>
              <a:gdLst/>
              <a:ahLst/>
              <a:cxnLst/>
              <a:rect l="l" t="t" r="r" b="b"/>
              <a:pathLst>
                <a:path w="23670" h="23678" extrusionOk="0">
                  <a:moveTo>
                    <a:pt x="23670" y="1"/>
                  </a:moveTo>
                  <a:cubicBezTo>
                    <a:pt x="21073" y="1569"/>
                    <a:pt x="18122" y="2376"/>
                    <a:pt x="15146" y="2376"/>
                  </a:cubicBezTo>
                  <a:cubicBezTo>
                    <a:pt x="13604" y="2376"/>
                    <a:pt x="12055" y="2159"/>
                    <a:pt x="10545" y="1720"/>
                  </a:cubicBezTo>
                  <a:cubicBezTo>
                    <a:pt x="9226" y="1325"/>
                    <a:pt x="7950" y="759"/>
                    <a:pt x="6595" y="519"/>
                  </a:cubicBezTo>
                  <a:cubicBezTo>
                    <a:pt x="6205" y="450"/>
                    <a:pt x="5803" y="411"/>
                    <a:pt x="5402" y="411"/>
                  </a:cubicBezTo>
                  <a:cubicBezTo>
                    <a:pt x="4409" y="411"/>
                    <a:pt x="3424" y="648"/>
                    <a:pt x="2650" y="1242"/>
                  </a:cubicBezTo>
                  <a:cubicBezTo>
                    <a:pt x="1563" y="2075"/>
                    <a:pt x="1116" y="3800"/>
                    <a:pt x="1968" y="4884"/>
                  </a:cubicBezTo>
                  <a:cubicBezTo>
                    <a:pt x="2354" y="5379"/>
                    <a:pt x="2950" y="5694"/>
                    <a:pt x="3237" y="6248"/>
                  </a:cubicBezTo>
                  <a:cubicBezTo>
                    <a:pt x="3815" y="7328"/>
                    <a:pt x="2899" y="8583"/>
                    <a:pt x="1994" y="9393"/>
                  </a:cubicBezTo>
                  <a:cubicBezTo>
                    <a:pt x="1089" y="10203"/>
                    <a:pt x="0" y="11100"/>
                    <a:pt x="123" y="12356"/>
                  </a:cubicBezTo>
                  <a:cubicBezTo>
                    <a:pt x="246" y="13611"/>
                    <a:pt x="1594" y="14321"/>
                    <a:pt x="2709" y="14868"/>
                  </a:cubicBezTo>
                  <a:cubicBezTo>
                    <a:pt x="3824" y="15413"/>
                    <a:pt x="5103" y="16310"/>
                    <a:pt x="4985" y="17561"/>
                  </a:cubicBezTo>
                  <a:cubicBezTo>
                    <a:pt x="4883" y="18600"/>
                    <a:pt x="3860" y="19282"/>
                    <a:pt x="3427" y="20229"/>
                  </a:cubicBezTo>
                  <a:cubicBezTo>
                    <a:pt x="2899" y="21499"/>
                    <a:pt x="3499" y="22957"/>
                    <a:pt x="4768" y="23485"/>
                  </a:cubicBezTo>
                  <a:cubicBezTo>
                    <a:pt x="5082" y="23616"/>
                    <a:pt x="5406" y="23677"/>
                    <a:pt x="5726" y="23677"/>
                  </a:cubicBezTo>
                  <a:cubicBezTo>
                    <a:pt x="6701" y="23677"/>
                    <a:pt x="7626" y="23101"/>
                    <a:pt x="8024" y="22145"/>
                  </a:cubicBezTo>
                  <a:lnTo>
                    <a:pt x="2367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 name="Google Shape;1470;p54">
              <a:extLst>
                <a:ext uri="{FF2B5EF4-FFF2-40B4-BE49-F238E27FC236}">
                  <a16:creationId xmlns:a16="http://schemas.microsoft.com/office/drawing/2014/main" id="{A7B7616E-5696-8340-A69A-0714B107EB4D}"/>
                </a:ext>
              </a:extLst>
            </p:cNvPr>
            <p:cNvSpPr/>
            <p:nvPr/>
          </p:nvSpPr>
          <p:spPr>
            <a:xfrm>
              <a:off x="5118450" y="1835150"/>
              <a:ext cx="790750" cy="1323150"/>
            </a:xfrm>
            <a:custGeom>
              <a:avLst/>
              <a:gdLst/>
              <a:ahLst/>
              <a:cxnLst/>
              <a:rect l="l" t="t" r="r" b="b"/>
              <a:pathLst>
                <a:path w="31630" h="52926" extrusionOk="0">
                  <a:moveTo>
                    <a:pt x="17222" y="1"/>
                  </a:moveTo>
                  <a:cubicBezTo>
                    <a:pt x="11150" y="1"/>
                    <a:pt x="5738" y="4187"/>
                    <a:pt x="4343" y="10268"/>
                  </a:cubicBezTo>
                  <a:cubicBezTo>
                    <a:pt x="2904" y="16516"/>
                    <a:pt x="1398" y="23438"/>
                    <a:pt x="943" y="26838"/>
                  </a:cubicBezTo>
                  <a:cubicBezTo>
                    <a:pt x="0" y="33879"/>
                    <a:pt x="6859" y="35998"/>
                    <a:pt x="6859" y="35998"/>
                  </a:cubicBezTo>
                  <a:lnTo>
                    <a:pt x="5626" y="41914"/>
                  </a:lnTo>
                  <a:cubicBezTo>
                    <a:pt x="4600" y="46857"/>
                    <a:pt x="7776" y="51693"/>
                    <a:pt x="12717" y="52718"/>
                  </a:cubicBezTo>
                  <a:lnTo>
                    <a:pt x="12762" y="52727"/>
                  </a:lnTo>
                  <a:lnTo>
                    <a:pt x="12771" y="52743"/>
                  </a:lnTo>
                  <a:cubicBezTo>
                    <a:pt x="13381" y="52866"/>
                    <a:pt x="13989" y="52925"/>
                    <a:pt x="14588" y="52925"/>
                  </a:cubicBezTo>
                  <a:cubicBezTo>
                    <a:pt x="18796" y="52925"/>
                    <a:pt x="22574" y="50002"/>
                    <a:pt x="23506" y="45733"/>
                  </a:cubicBezTo>
                  <a:lnTo>
                    <a:pt x="29964" y="16125"/>
                  </a:lnTo>
                  <a:cubicBezTo>
                    <a:pt x="31629" y="9063"/>
                    <a:pt x="27254" y="1988"/>
                    <a:pt x="20190" y="323"/>
                  </a:cubicBezTo>
                  <a:cubicBezTo>
                    <a:pt x="20070" y="295"/>
                    <a:pt x="19950" y="268"/>
                    <a:pt x="19829" y="243"/>
                  </a:cubicBezTo>
                  <a:lnTo>
                    <a:pt x="19156" y="142"/>
                  </a:lnTo>
                  <a:cubicBezTo>
                    <a:pt x="18507" y="47"/>
                    <a:pt x="17861" y="1"/>
                    <a:pt x="17222" y="1"/>
                  </a:cubicBez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18" name="Google Shape;1471;p54">
              <a:extLst>
                <a:ext uri="{FF2B5EF4-FFF2-40B4-BE49-F238E27FC236}">
                  <a16:creationId xmlns:a16="http://schemas.microsoft.com/office/drawing/2014/main" id="{82552C03-5D9C-114C-94B8-8EBA1D913445}"/>
                </a:ext>
              </a:extLst>
            </p:cNvPr>
            <p:cNvSpPr/>
            <p:nvPr/>
          </p:nvSpPr>
          <p:spPr>
            <a:xfrm>
              <a:off x="5256575" y="2188975"/>
              <a:ext cx="53875" cy="48950"/>
            </a:xfrm>
            <a:custGeom>
              <a:avLst/>
              <a:gdLst/>
              <a:ahLst/>
              <a:cxnLst/>
              <a:rect l="l" t="t" r="r" b="b"/>
              <a:pathLst>
                <a:path w="2155" h="1958" extrusionOk="0">
                  <a:moveTo>
                    <a:pt x="1036" y="1"/>
                  </a:moveTo>
                  <a:cubicBezTo>
                    <a:pt x="591" y="1"/>
                    <a:pt x="189" y="306"/>
                    <a:pt x="86" y="759"/>
                  </a:cubicBezTo>
                  <a:cubicBezTo>
                    <a:pt x="86" y="765"/>
                    <a:pt x="84" y="771"/>
                    <a:pt x="83" y="777"/>
                  </a:cubicBezTo>
                  <a:cubicBezTo>
                    <a:pt x="0" y="1319"/>
                    <a:pt x="362" y="1830"/>
                    <a:pt x="902" y="1933"/>
                  </a:cubicBezTo>
                  <a:cubicBezTo>
                    <a:pt x="974" y="1949"/>
                    <a:pt x="1046" y="1957"/>
                    <a:pt x="1117" y="1957"/>
                  </a:cubicBezTo>
                  <a:cubicBezTo>
                    <a:pt x="1560" y="1957"/>
                    <a:pt x="1959" y="1652"/>
                    <a:pt x="2063" y="1202"/>
                  </a:cubicBezTo>
                  <a:cubicBezTo>
                    <a:pt x="2064" y="1196"/>
                    <a:pt x="2066" y="1188"/>
                    <a:pt x="2067" y="1181"/>
                  </a:cubicBezTo>
                  <a:cubicBezTo>
                    <a:pt x="2154" y="639"/>
                    <a:pt x="1793" y="125"/>
                    <a:pt x="1253" y="25"/>
                  </a:cubicBezTo>
                  <a:cubicBezTo>
                    <a:pt x="1180" y="9"/>
                    <a:pt x="1108" y="1"/>
                    <a:pt x="103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9" name="Google Shape;1472;p54">
              <a:extLst>
                <a:ext uri="{FF2B5EF4-FFF2-40B4-BE49-F238E27FC236}">
                  <a16:creationId xmlns:a16="http://schemas.microsoft.com/office/drawing/2014/main" id="{77C42490-FE32-8F45-8622-0745944CEAA5}"/>
                </a:ext>
              </a:extLst>
            </p:cNvPr>
            <p:cNvSpPr/>
            <p:nvPr/>
          </p:nvSpPr>
          <p:spPr>
            <a:xfrm>
              <a:off x="5250875" y="2163350"/>
              <a:ext cx="101850" cy="34350"/>
            </a:xfrm>
            <a:custGeom>
              <a:avLst/>
              <a:gdLst/>
              <a:ahLst/>
              <a:cxnLst/>
              <a:rect l="l" t="t" r="r" b="b"/>
              <a:pathLst>
                <a:path w="4074" h="1374" extrusionOk="0">
                  <a:moveTo>
                    <a:pt x="1753" y="1"/>
                  </a:moveTo>
                  <a:cubicBezTo>
                    <a:pt x="1324" y="1"/>
                    <a:pt x="900" y="104"/>
                    <a:pt x="515" y="304"/>
                  </a:cubicBezTo>
                  <a:cubicBezTo>
                    <a:pt x="147" y="514"/>
                    <a:pt x="1" y="732"/>
                    <a:pt x="51" y="801"/>
                  </a:cubicBezTo>
                  <a:cubicBezTo>
                    <a:pt x="66" y="822"/>
                    <a:pt x="96" y="831"/>
                    <a:pt x="141" y="831"/>
                  </a:cubicBezTo>
                  <a:cubicBezTo>
                    <a:pt x="356" y="831"/>
                    <a:pt x="896" y="623"/>
                    <a:pt x="1592" y="623"/>
                  </a:cubicBezTo>
                  <a:cubicBezTo>
                    <a:pt x="1747" y="623"/>
                    <a:pt x="1911" y="633"/>
                    <a:pt x="2080" y="659"/>
                  </a:cubicBezTo>
                  <a:cubicBezTo>
                    <a:pt x="3078" y="809"/>
                    <a:pt x="3755" y="1373"/>
                    <a:pt x="3962" y="1373"/>
                  </a:cubicBezTo>
                  <a:cubicBezTo>
                    <a:pt x="3980" y="1373"/>
                    <a:pt x="3995" y="1369"/>
                    <a:pt x="4005" y="1360"/>
                  </a:cubicBezTo>
                  <a:cubicBezTo>
                    <a:pt x="4074" y="1310"/>
                    <a:pt x="3979" y="1055"/>
                    <a:pt x="3674" y="754"/>
                  </a:cubicBezTo>
                  <a:cubicBezTo>
                    <a:pt x="3253" y="363"/>
                    <a:pt x="2724" y="111"/>
                    <a:pt x="2153" y="31"/>
                  </a:cubicBezTo>
                  <a:cubicBezTo>
                    <a:pt x="2020" y="11"/>
                    <a:pt x="1886" y="1"/>
                    <a:pt x="1753"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0" name="Google Shape;1473;p54">
              <a:extLst>
                <a:ext uri="{FF2B5EF4-FFF2-40B4-BE49-F238E27FC236}">
                  <a16:creationId xmlns:a16="http://schemas.microsoft.com/office/drawing/2014/main" id="{5F6756F3-C0F5-0945-B689-320377978545}"/>
                </a:ext>
              </a:extLst>
            </p:cNvPr>
            <p:cNvSpPr/>
            <p:nvPr/>
          </p:nvSpPr>
          <p:spPr>
            <a:xfrm>
              <a:off x="5520300" y="2232200"/>
              <a:ext cx="53925" cy="48950"/>
            </a:xfrm>
            <a:custGeom>
              <a:avLst/>
              <a:gdLst/>
              <a:ahLst/>
              <a:cxnLst/>
              <a:rect l="l" t="t" r="r" b="b"/>
              <a:pathLst>
                <a:path w="2157" h="1958" extrusionOk="0">
                  <a:moveTo>
                    <a:pt x="1031" y="1"/>
                  </a:moveTo>
                  <a:cubicBezTo>
                    <a:pt x="593" y="1"/>
                    <a:pt x="197" y="301"/>
                    <a:pt x="93" y="746"/>
                  </a:cubicBezTo>
                  <a:cubicBezTo>
                    <a:pt x="91" y="757"/>
                    <a:pt x="90" y="766"/>
                    <a:pt x="87" y="777"/>
                  </a:cubicBezTo>
                  <a:cubicBezTo>
                    <a:pt x="1" y="1321"/>
                    <a:pt x="365" y="1833"/>
                    <a:pt x="906" y="1933"/>
                  </a:cubicBezTo>
                  <a:cubicBezTo>
                    <a:pt x="978" y="1949"/>
                    <a:pt x="1050" y="1957"/>
                    <a:pt x="1121" y="1957"/>
                  </a:cubicBezTo>
                  <a:cubicBezTo>
                    <a:pt x="1564" y="1957"/>
                    <a:pt x="1964" y="1652"/>
                    <a:pt x="2066" y="1202"/>
                  </a:cubicBezTo>
                  <a:cubicBezTo>
                    <a:pt x="2068" y="1193"/>
                    <a:pt x="2070" y="1185"/>
                    <a:pt x="2071" y="1177"/>
                  </a:cubicBezTo>
                  <a:cubicBezTo>
                    <a:pt x="2157" y="634"/>
                    <a:pt x="1792" y="123"/>
                    <a:pt x="1252" y="26"/>
                  </a:cubicBezTo>
                  <a:cubicBezTo>
                    <a:pt x="1178" y="9"/>
                    <a:pt x="1104" y="1"/>
                    <a:pt x="103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 name="Google Shape;1474;p54">
              <a:extLst>
                <a:ext uri="{FF2B5EF4-FFF2-40B4-BE49-F238E27FC236}">
                  <a16:creationId xmlns:a16="http://schemas.microsoft.com/office/drawing/2014/main" id="{75E97540-3849-4844-8AFA-678939997BF8}"/>
                </a:ext>
              </a:extLst>
            </p:cNvPr>
            <p:cNvSpPr/>
            <p:nvPr/>
          </p:nvSpPr>
          <p:spPr>
            <a:xfrm>
              <a:off x="5515400" y="2207275"/>
              <a:ext cx="101850" cy="34350"/>
            </a:xfrm>
            <a:custGeom>
              <a:avLst/>
              <a:gdLst/>
              <a:ahLst/>
              <a:cxnLst/>
              <a:rect l="l" t="t" r="r" b="b"/>
              <a:pathLst>
                <a:path w="4074" h="1374" extrusionOk="0">
                  <a:moveTo>
                    <a:pt x="1752" y="1"/>
                  </a:moveTo>
                  <a:cubicBezTo>
                    <a:pt x="1323" y="1"/>
                    <a:pt x="898" y="104"/>
                    <a:pt x="515" y="304"/>
                  </a:cubicBezTo>
                  <a:cubicBezTo>
                    <a:pt x="164" y="500"/>
                    <a:pt x="1" y="732"/>
                    <a:pt x="55" y="801"/>
                  </a:cubicBezTo>
                  <a:cubicBezTo>
                    <a:pt x="70" y="821"/>
                    <a:pt x="100" y="830"/>
                    <a:pt x="143" y="830"/>
                  </a:cubicBezTo>
                  <a:cubicBezTo>
                    <a:pt x="356" y="830"/>
                    <a:pt x="896" y="623"/>
                    <a:pt x="1590" y="623"/>
                  </a:cubicBezTo>
                  <a:cubicBezTo>
                    <a:pt x="1746" y="623"/>
                    <a:pt x="1910" y="633"/>
                    <a:pt x="2080" y="659"/>
                  </a:cubicBezTo>
                  <a:cubicBezTo>
                    <a:pt x="3072" y="809"/>
                    <a:pt x="3757" y="1373"/>
                    <a:pt x="3967" y="1373"/>
                  </a:cubicBezTo>
                  <a:cubicBezTo>
                    <a:pt x="3985" y="1373"/>
                    <a:pt x="3999" y="1369"/>
                    <a:pt x="4010" y="1360"/>
                  </a:cubicBezTo>
                  <a:cubicBezTo>
                    <a:pt x="4074" y="1310"/>
                    <a:pt x="3982" y="1055"/>
                    <a:pt x="3674" y="754"/>
                  </a:cubicBezTo>
                  <a:cubicBezTo>
                    <a:pt x="3253" y="363"/>
                    <a:pt x="2722" y="109"/>
                    <a:pt x="2153" y="31"/>
                  </a:cubicBezTo>
                  <a:cubicBezTo>
                    <a:pt x="2020" y="11"/>
                    <a:pt x="1886" y="1"/>
                    <a:pt x="175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2" name="Google Shape;1475;p54">
              <a:extLst>
                <a:ext uri="{FF2B5EF4-FFF2-40B4-BE49-F238E27FC236}">
                  <a16:creationId xmlns:a16="http://schemas.microsoft.com/office/drawing/2014/main" id="{6B589CC1-F4B5-844D-9CEA-243033561482}"/>
                </a:ext>
              </a:extLst>
            </p:cNvPr>
            <p:cNvSpPr/>
            <p:nvPr/>
          </p:nvSpPr>
          <p:spPr>
            <a:xfrm>
              <a:off x="5323050" y="2190025"/>
              <a:ext cx="114100" cy="223175"/>
            </a:xfrm>
            <a:custGeom>
              <a:avLst/>
              <a:gdLst/>
              <a:ahLst/>
              <a:cxnLst/>
              <a:rect l="l" t="t" r="r" b="b"/>
              <a:pathLst>
                <a:path w="4564" h="8927" extrusionOk="0">
                  <a:moveTo>
                    <a:pt x="4463" y="0"/>
                  </a:moveTo>
                  <a:cubicBezTo>
                    <a:pt x="4334" y="0"/>
                    <a:pt x="2966" y="2217"/>
                    <a:pt x="1419" y="5008"/>
                  </a:cubicBezTo>
                  <a:lnTo>
                    <a:pt x="327" y="7001"/>
                  </a:lnTo>
                  <a:cubicBezTo>
                    <a:pt x="106" y="7311"/>
                    <a:pt x="0" y="7687"/>
                    <a:pt x="27" y="8067"/>
                  </a:cubicBezTo>
                  <a:cubicBezTo>
                    <a:pt x="83" y="8269"/>
                    <a:pt x="229" y="8438"/>
                    <a:pt x="422" y="8522"/>
                  </a:cubicBezTo>
                  <a:cubicBezTo>
                    <a:pt x="569" y="8584"/>
                    <a:pt x="721" y="8628"/>
                    <a:pt x="877" y="8654"/>
                  </a:cubicBezTo>
                  <a:cubicBezTo>
                    <a:pt x="1456" y="8818"/>
                    <a:pt x="2055" y="8910"/>
                    <a:pt x="2657" y="8927"/>
                  </a:cubicBezTo>
                  <a:cubicBezTo>
                    <a:pt x="2657" y="8863"/>
                    <a:pt x="2014" y="8648"/>
                    <a:pt x="950" y="8352"/>
                  </a:cubicBezTo>
                  <a:cubicBezTo>
                    <a:pt x="678" y="8285"/>
                    <a:pt x="427" y="8188"/>
                    <a:pt x="408" y="7994"/>
                  </a:cubicBezTo>
                  <a:cubicBezTo>
                    <a:pt x="427" y="7707"/>
                    <a:pt x="531" y="7431"/>
                    <a:pt x="709" y="7206"/>
                  </a:cubicBezTo>
                  <a:cubicBezTo>
                    <a:pt x="1070" y="6578"/>
                    <a:pt x="1444" y="5917"/>
                    <a:pt x="1833" y="5226"/>
                  </a:cubicBezTo>
                  <a:cubicBezTo>
                    <a:pt x="3403" y="2400"/>
                    <a:pt x="4564" y="65"/>
                    <a:pt x="4467" y="2"/>
                  </a:cubicBezTo>
                  <a:cubicBezTo>
                    <a:pt x="4466" y="1"/>
                    <a:pt x="4464" y="0"/>
                    <a:pt x="4463"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 name="Google Shape;1476;p54">
              <a:extLst>
                <a:ext uri="{FF2B5EF4-FFF2-40B4-BE49-F238E27FC236}">
                  <a16:creationId xmlns:a16="http://schemas.microsoft.com/office/drawing/2014/main" id="{8E731081-8C19-B643-B9DA-5E93C8D74965}"/>
                </a:ext>
              </a:extLst>
            </p:cNvPr>
            <p:cNvSpPr/>
            <p:nvPr/>
          </p:nvSpPr>
          <p:spPr>
            <a:xfrm>
              <a:off x="5524625" y="2106825"/>
              <a:ext cx="123700" cy="46675"/>
            </a:xfrm>
            <a:custGeom>
              <a:avLst/>
              <a:gdLst/>
              <a:ahLst/>
              <a:cxnLst/>
              <a:rect l="l" t="t" r="r" b="b"/>
              <a:pathLst>
                <a:path w="4948" h="1867" extrusionOk="0">
                  <a:moveTo>
                    <a:pt x="1620" y="1"/>
                  </a:moveTo>
                  <a:cubicBezTo>
                    <a:pt x="1334" y="1"/>
                    <a:pt x="1046" y="29"/>
                    <a:pt x="761" y="87"/>
                  </a:cubicBezTo>
                  <a:cubicBezTo>
                    <a:pt x="250" y="203"/>
                    <a:pt x="1" y="422"/>
                    <a:pt x="23" y="545"/>
                  </a:cubicBezTo>
                  <a:cubicBezTo>
                    <a:pt x="87" y="855"/>
                    <a:pt x="1188" y="872"/>
                    <a:pt x="2431" y="1210"/>
                  </a:cubicBezTo>
                  <a:cubicBezTo>
                    <a:pt x="3448" y="1485"/>
                    <a:pt x="4284" y="1867"/>
                    <a:pt x="4669" y="1867"/>
                  </a:cubicBezTo>
                  <a:cubicBezTo>
                    <a:pt x="4755" y="1867"/>
                    <a:pt x="4818" y="1848"/>
                    <a:pt x="4856" y="1805"/>
                  </a:cubicBezTo>
                  <a:cubicBezTo>
                    <a:pt x="4948" y="1691"/>
                    <a:pt x="4811" y="1386"/>
                    <a:pt x="4442" y="1046"/>
                  </a:cubicBezTo>
                  <a:cubicBezTo>
                    <a:pt x="3650" y="365"/>
                    <a:pt x="2646" y="1"/>
                    <a:pt x="162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 name="Google Shape;1477;p54">
              <a:extLst>
                <a:ext uri="{FF2B5EF4-FFF2-40B4-BE49-F238E27FC236}">
                  <a16:creationId xmlns:a16="http://schemas.microsoft.com/office/drawing/2014/main" id="{29FBCEF7-2E77-8E46-8915-C71EE97EA5DC}"/>
                </a:ext>
              </a:extLst>
            </p:cNvPr>
            <p:cNvSpPr/>
            <p:nvPr/>
          </p:nvSpPr>
          <p:spPr>
            <a:xfrm>
              <a:off x="5271825" y="2084850"/>
              <a:ext cx="95125" cy="34600"/>
            </a:xfrm>
            <a:custGeom>
              <a:avLst/>
              <a:gdLst/>
              <a:ahLst/>
              <a:cxnLst/>
              <a:rect l="l" t="t" r="r" b="b"/>
              <a:pathLst>
                <a:path w="3805" h="1384" extrusionOk="0">
                  <a:moveTo>
                    <a:pt x="1696" y="0"/>
                  </a:moveTo>
                  <a:cubicBezTo>
                    <a:pt x="1277" y="0"/>
                    <a:pt x="857" y="98"/>
                    <a:pt x="470" y="299"/>
                  </a:cubicBezTo>
                  <a:cubicBezTo>
                    <a:pt x="141" y="505"/>
                    <a:pt x="1" y="741"/>
                    <a:pt x="69" y="874"/>
                  </a:cubicBezTo>
                  <a:cubicBezTo>
                    <a:pt x="224" y="1146"/>
                    <a:pt x="979" y="1000"/>
                    <a:pt x="1889" y="1118"/>
                  </a:cubicBezTo>
                  <a:cubicBezTo>
                    <a:pt x="2554" y="1205"/>
                    <a:pt x="3116" y="1383"/>
                    <a:pt x="3445" y="1383"/>
                  </a:cubicBezTo>
                  <a:cubicBezTo>
                    <a:pt x="3567" y="1383"/>
                    <a:pt x="3658" y="1359"/>
                    <a:pt x="3710" y="1296"/>
                  </a:cubicBezTo>
                  <a:cubicBezTo>
                    <a:pt x="3805" y="1182"/>
                    <a:pt x="3710" y="919"/>
                    <a:pt x="3428" y="637"/>
                  </a:cubicBezTo>
                  <a:cubicBezTo>
                    <a:pt x="2933" y="217"/>
                    <a:pt x="2317" y="0"/>
                    <a:pt x="169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 name="Google Shape;1478;p54">
              <a:extLst>
                <a:ext uri="{FF2B5EF4-FFF2-40B4-BE49-F238E27FC236}">
                  <a16:creationId xmlns:a16="http://schemas.microsoft.com/office/drawing/2014/main" id="{801DA987-BA85-CA47-A763-346C433A1226}"/>
                </a:ext>
              </a:extLst>
            </p:cNvPr>
            <p:cNvSpPr/>
            <p:nvPr/>
          </p:nvSpPr>
          <p:spPr>
            <a:xfrm>
              <a:off x="5705075" y="1928150"/>
              <a:ext cx="234175" cy="510025"/>
            </a:xfrm>
            <a:custGeom>
              <a:avLst/>
              <a:gdLst/>
              <a:ahLst/>
              <a:cxnLst/>
              <a:rect l="l" t="t" r="r" b="b"/>
              <a:pathLst>
                <a:path w="9367" h="20401" extrusionOk="0">
                  <a:moveTo>
                    <a:pt x="5089" y="1"/>
                  </a:moveTo>
                  <a:cubicBezTo>
                    <a:pt x="4900" y="1"/>
                    <a:pt x="4708" y="28"/>
                    <a:pt x="4515" y="87"/>
                  </a:cubicBezTo>
                  <a:cubicBezTo>
                    <a:pt x="3253" y="474"/>
                    <a:pt x="1411" y="2453"/>
                    <a:pt x="359" y="3273"/>
                  </a:cubicBezTo>
                  <a:lnTo>
                    <a:pt x="1" y="3583"/>
                  </a:lnTo>
                  <a:lnTo>
                    <a:pt x="32" y="3618"/>
                  </a:lnTo>
                  <a:cubicBezTo>
                    <a:pt x="1023" y="4665"/>
                    <a:pt x="1571" y="6055"/>
                    <a:pt x="1562" y="7495"/>
                  </a:cubicBezTo>
                  <a:lnTo>
                    <a:pt x="1562" y="7637"/>
                  </a:lnTo>
                  <a:cubicBezTo>
                    <a:pt x="1562" y="9685"/>
                    <a:pt x="1192" y="11734"/>
                    <a:pt x="1197" y="13758"/>
                  </a:cubicBezTo>
                  <a:cubicBezTo>
                    <a:pt x="1202" y="15783"/>
                    <a:pt x="1593" y="17941"/>
                    <a:pt x="2872" y="19533"/>
                  </a:cubicBezTo>
                  <a:cubicBezTo>
                    <a:pt x="3238" y="19994"/>
                    <a:pt x="3846" y="20401"/>
                    <a:pt x="4383" y="20401"/>
                  </a:cubicBezTo>
                  <a:cubicBezTo>
                    <a:pt x="4613" y="20401"/>
                    <a:pt x="4831" y="20326"/>
                    <a:pt x="5010" y="20148"/>
                  </a:cubicBezTo>
                  <a:cubicBezTo>
                    <a:pt x="5220" y="19895"/>
                    <a:pt x="5354" y="19590"/>
                    <a:pt x="5396" y="19265"/>
                  </a:cubicBezTo>
                  <a:cubicBezTo>
                    <a:pt x="6481" y="14481"/>
                    <a:pt x="8428" y="10386"/>
                    <a:pt x="9161" y="5326"/>
                  </a:cubicBezTo>
                  <a:cubicBezTo>
                    <a:pt x="9367" y="3950"/>
                    <a:pt x="8898" y="2561"/>
                    <a:pt x="7900" y="1594"/>
                  </a:cubicBezTo>
                  <a:cubicBezTo>
                    <a:pt x="7099" y="823"/>
                    <a:pt x="6131" y="1"/>
                    <a:pt x="508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6" name="Google Shape;1479;p54">
              <a:extLst>
                <a:ext uri="{FF2B5EF4-FFF2-40B4-BE49-F238E27FC236}">
                  <a16:creationId xmlns:a16="http://schemas.microsoft.com/office/drawing/2014/main" id="{13915453-4A56-4F48-8C16-3DAA5AEF29A7}"/>
                </a:ext>
              </a:extLst>
            </p:cNvPr>
            <p:cNvSpPr/>
            <p:nvPr/>
          </p:nvSpPr>
          <p:spPr>
            <a:xfrm>
              <a:off x="5764575" y="2307725"/>
              <a:ext cx="152950" cy="184400"/>
            </a:xfrm>
            <a:custGeom>
              <a:avLst/>
              <a:gdLst/>
              <a:ahLst/>
              <a:cxnLst/>
              <a:rect l="l" t="t" r="r" b="b"/>
              <a:pathLst>
                <a:path w="6118" h="7376" extrusionOk="0">
                  <a:moveTo>
                    <a:pt x="2045" y="1"/>
                  </a:moveTo>
                  <a:cubicBezTo>
                    <a:pt x="1615" y="1"/>
                    <a:pt x="1314" y="46"/>
                    <a:pt x="1284" y="55"/>
                  </a:cubicBezTo>
                  <a:cubicBezTo>
                    <a:pt x="1284" y="55"/>
                    <a:pt x="1" y="6767"/>
                    <a:pt x="1" y="6909"/>
                  </a:cubicBezTo>
                  <a:cubicBezTo>
                    <a:pt x="1" y="6971"/>
                    <a:pt x="921" y="7376"/>
                    <a:pt x="2015" y="7376"/>
                  </a:cubicBezTo>
                  <a:cubicBezTo>
                    <a:pt x="3368" y="7376"/>
                    <a:pt x="4986" y="6758"/>
                    <a:pt x="5462" y="4114"/>
                  </a:cubicBezTo>
                  <a:cubicBezTo>
                    <a:pt x="6117" y="469"/>
                    <a:pt x="3421" y="1"/>
                    <a:pt x="2045" y="1"/>
                  </a:cubicBez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27" name="Google Shape;1480;p54">
              <a:extLst>
                <a:ext uri="{FF2B5EF4-FFF2-40B4-BE49-F238E27FC236}">
                  <a16:creationId xmlns:a16="http://schemas.microsoft.com/office/drawing/2014/main" id="{0CCF30FE-40BC-BB4B-9F26-81005029CE93}"/>
                </a:ext>
              </a:extLst>
            </p:cNvPr>
            <p:cNvSpPr/>
            <p:nvPr/>
          </p:nvSpPr>
          <p:spPr>
            <a:xfrm>
              <a:off x="5808700" y="2350875"/>
              <a:ext cx="64600" cy="103975"/>
            </a:xfrm>
            <a:custGeom>
              <a:avLst/>
              <a:gdLst/>
              <a:ahLst/>
              <a:cxnLst/>
              <a:rect l="l" t="t" r="r" b="b"/>
              <a:pathLst>
                <a:path w="2584" h="4159" extrusionOk="0">
                  <a:moveTo>
                    <a:pt x="1511" y="1"/>
                  </a:moveTo>
                  <a:cubicBezTo>
                    <a:pt x="1411" y="1"/>
                    <a:pt x="1311" y="24"/>
                    <a:pt x="1220" y="71"/>
                  </a:cubicBezTo>
                  <a:cubicBezTo>
                    <a:pt x="1111" y="128"/>
                    <a:pt x="1026" y="222"/>
                    <a:pt x="979" y="335"/>
                  </a:cubicBezTo>
                  <a:cubicBezTo>
                    <a:pt x="893" y="525"/>
                    <a:pt x="952" y="622"/>
                    <a:pt x="979" y="622"/>
                  </a:cubicBezTo>
                  <a:cubicBezTo>
                    <a:pt x="1007" y="622"/>
                    <a:pt x="993" y="518"/>
                    <a:pt x="1079" y="399"/>
                  </a:cubicBezTo>
                  <a:cubicBezTo>
                    <a:pt x="1161" y="281"/>
                    <a:pt x="1293" y="217"/>
                    <a:pt x="1429" y="217"/>
                  </a:cubicBezTo>
                  <a:cubicBezTo>
                    <a:pt x="1490" y="217"/>
                    <a:pt x="1553" y="230"/>
                    <a:pt x="1611" y="257"/>
                  </a:cubicBezTo>
                  <a:cubicBezTo>
                    <a:pt x="1895" y="409"/>
                    <a:pt x="2088" y="689"/>
                    <a:pt x="2125" y="1008"/>
                  </a:cubicBezTo>
                  <a:cubicBezTo>
                    <a:pt x="2217" y="1415"/>
                    <a:pt x="2217" y="1835"/>
                    <a:pt x="2125" y="2242"/>
                  </a:cubicBezTo>
                  <a:cubicBezTo>
                    <a:pt x="1948" y="3102"/>
                    <a:pt x="1379" y="3826"/>
                    <a:pt x="842" y="3921"/>
                  </a:cubicBezTo>
                  <a:cubicBezTo>
                    <a:pt x="791" y="3930"/>
                    <a:pt x="740" y="3935"/>
                    <a:pt x="689" y="3935"/>
                  </a:cubicBezTo>
                  <a:cubicBezTo>
                    <a:pt x="523" y="3935"/>
                    <a:pt x="360" y="3886"/>
                    <a:pt x="219" y="3793"/>
                  </a:cubicBezTo>
                  <a:cubicBezTo>
                    <a:pt x="149" y="3747"/>
                    <a:pt x="82" y="3694"/>
                    <a:pt x="19" y="3634"/>
                  </a:cubicBezTo>
                  <a:lnTo>
                    <a:pt x="19" y="3634"/>
                  </a:lnTo>
                  <a:cubicBezTo>
                    <a:pt x="1" y="3639"/>
                    <a:pt x="5" y="3748"/>
                    <a:pt x="164" y="3890"/>
                  </a:cubicBezTo>
                  <a:cubicBezTo>
                    <a:pt x="336" y="4062"/>
                    <a:pt x="569" y="4158"/>
                    <a:pt x="809" y="4158"/>
                  </a:cubicBezTo>
                  <a:cubicBezTo>
                    <a:pt x="841" y="4158"/>
                    <a:pt x="873" y="4157"/>
                    <a:pt x="906" y="4153"/>
                  </a:cubicBezTo>
                  <a:cubicBezTo>
                    <a:pt x="1630" y="4075"/>
                    <a:pt x="2286" y="3265"/>
                    <a:pt x="2490" y="2306"/>
                  </a:cubicBezTo>
                  <a:cubicBezTo>
                    <a:pt x="2583" y="1852"/>
                    <a:pt x="2566" y="1385"/>
                    <a:pt x="2440" y="940"/>
                  </a:cubicBezTo>
                  <a:cubicBezTo>
                    <a:pt x="2370" y="529"/>
                    <a:pt x="2089" y="184"/>
                    <a:pt x="1703" y="30"/>
                  </a:cubicBezTo>
                  <a:cubicBezTo>
                    <a:pt x="1640" y="11"/>
                    <a:pt x="1575" y="1"/>
                    <a:pt x="1511" y="1"/>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28" name="Google Shape;1481;p54">
              <a:extLst>
                <a:ext uri="{FF2B5EF4-FFF2-40B4-BE49-F238E27FC236}">
                  <a16:creationId xmlns:a16="http://schemas.microsoft.com/office/drawing/2014/main" id="{0A6A2808-FA21-6643-BBAC-ED51293608CA}"/>
                </a:ext>
              </a:extLst>
            </p:cNvPr>
            <p:cNvSpPr/>
            <p:nvPr/>
          </p:nvSpPr>
          <p:spPr>
            <a:xfrm>
              <a:off x="5115950" y="1752750"/>
              <a:ext cx="740025" cy="314850"/>
            </a:xfrm>
            <a:custGeom>
              <a:avLst/>
              <a:gdLst/>
              <a:ahLst/>
              <a:cxnLst/>
              <a:rect l="l" t="t" r="r" b="b"/>
              <a:pathLst>
                <a:path w="29601" h="12594" extrusionOk="0">
                  <a:moveTo>
                    <a:pt x="5499" y="0"/>
                  </a:moveTo>
                  <a:cubicBezTo>
                    <a:pt x="4548" y="0"/>
                    <a:pt x="3647" y="463"/>
                    <a:pt x="3096" y="1254"/>
                  </a:cubicBezTo>
                  <a:cubicBezTo>
                    <a:pt x="2665" y="1979"/>
                    <a:pt x="2816" y="3028"/>
                    <a:pt x="3409" y="3576"/>
                  </a:cubicBezTo>
                  <a:lnTo>
                    <a:pt x="3409" y="3576"/>
                  </a:lnTo>
                  <a:cubicBezTo>
                    <a:pt x="3123" y="3460"/>
                    <a:pt x="2818" y="3400"/>
                    <a:pt x="2511" y="3400"/>
                  </a:cubicBezTo>
                  <a:cubicBezTo>
                    <a:pt x="2261" y="3400"/>
                    <a:pt x="2010" y="3439"/>
                    <a:pt x="1767" y="3519"/>
                  </a:cubicBezTo>
                  <a:cubicBezTo>
                    <a:pt x="1024" y="3762"/>
                    <a:pt x="446" y="4356"/>
                    <a:pt x="223" y="5106"/>
                  </a:cubicBezTo>
                  <a:cubicBezTo>
                    <a:pt x="1" y="5857"/>
                    <a:pt x="161" y="6669"/>
                    <a:pt x="652" y="7279"/>
                  </a:cubicBezTo>
                  <a:cubicBezTo>
                    <a:pt x="926" y="7621"/>
                    <a:pt x="1284" y="7875"/>
                    <a:pt x="1683" y="8022"/>
                  </a:cubicBezTo>
                  <a:lnTo>
                    <a:pt x="1683" y="8022"/>
                  </a:lnTo>
                  <a:cubicBezTo>
                    <a:pt x="1255" y="8205"/>
                    <a:pt x="884" y="8635"/>
                    <a:pt x="862" y="9114"/>
                  </a:cubicBezTo>
                  <a:cubicBezTo>
                    <a:pt x="822" y="9979"/>
                    <a:pt x="1504" y="10711"/>
                    <a:pt x="2227" y="11172"/>
                  </a:cubicBezTo>
                  <a:cubicBezTo>
                    <a:pt x="3449" y="11939"/>
                    <a:pt x="4888" y="12231"/>
                    <a:pt x="6345" y="12231"/>
                  </a:cubicBezTo>
                  <a:cubicBezTo>
                    <a:pt x="7117" y="12231"/>
                    <a:pt x="7895" y="12149"/>
                    <a:pt x="8649" y="12013"/>
                  </a:cubicBezTo>
                  <a:cubicBezTo>
                    <a:pt x="10823" y="11622"/>
                    <a:pt x="12907" y="10812"/>
                    <a:pt x="15074" y="10366"/>
                  </a:cubicBezTo>
                  <a:cubicBezTo>
                    <a:pt x="16484" y="10075"/>
                    <a:pt x="18520" y="9615"/>
                    <a:pt x="20308" y="9615"/>
                  </a:cubicBezTo>
                  <a:cubicBezTo>
                    <a:pt x="21265" y="9615"/>
                    <a:pt x="22150" y="9746"/>
                    <a:pt x="22832" y="10106"/>
                  </a:cubicBezTo>
                  <a:cubicBezTo>
                    <a:pt x="24181" y="10814"/>
                    <a:pt x="24961" y="12594"/>
                    <a:pt x="25806" y="12594"/>
                  </a:cubicBezTo>
                  <a:cubicBezTo>
                    <a:pt x="25863" y="12594"/>
                    <a:pt x="25920" y="12586"/>
                    <a:pt x="25977" y="12569"/>
                  </a:cubicBezTo>
                  <a:cubicBezTo>
                    <a:pt x="26856" y="12245"/>
                    <a:pt x="27530" y="11527"/>
                    <a:pt x="27798" y="10630"/>
                  </a:cubicBezTo>
                  <a:cubicBezTo>
                    <a:pt x="28044" y="9742"/>
                    <a:pt x="28147" y="8820"/>
                    <a:pt x="28103" y="7899"/>
                  </a:cubicBezTo>
                  <a:lnTo>
                    <a:pt x="28134" y="7873"/>
                  </a:lnTo>
                  <a:cubicBezTo>
                    <a:pt x="29600" y="6120"/>
                    <a:pt x="26768" y="2888"/>
                    <a:pt x="24493" y="1792"/>
                  </a:cubicBezTo>
                  <a:cubicBezTo>
                    <a:pt x="23596" y="1360"/>
                    <a:pt x="22544" y="1207"/>
                    <a:pt x="21447" y="1207"/>
                  </a:cubicBezTo>
                  <a:cubicBezTo>
                    <a:pt x="19760" y="1207"/>
                    <a:pt x="17966" y="1569"/>
                    <a:pt x="16466" y="1834"/>
                  </a:cubicBezTo>
                  <a:cubicBezTo>
                    <a:pt x="15253" y="2049"/>
                    <a:pt x="14029" y="2383"/>
                    <a:pt x="12813" y="2383"/>
                  </a:cubicBezTo>
                  <a:cubicBezTo>
                    <a:pt x="12463" y="2383"/>
                    <a:pt x="12113" y="2355"/>
                    <a:pt x="11765" y="2289"/>
                  </a:cubicBezTo>
                  <a:cubicBezTo>
                    <a:pt x="10731" y="2030"/>
                    <a:pt x="9744" y="1617"/>
                    <a:pt x="8834" y="1064"/>
                  </a:cubicBezTo>
                  <a:cubicBezTo>
                    <a:pt x="7921" y="521"/>
                    <a:pt x="6909" y="167"/>
                    <a:pt x="5857" y="22"/>
                  </a:cubicBezTo>
                  <a:cubicBezTo>
                    <a:pt x="5737" y="8"/>
                    <a:pt x="5618" y="0"/>
                    <a:pt x="5499"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9" name="Google Shape;1482;p54">
              <a:extLst>
                <a:ext uri="{FF2B5EF4-FFF2-40B4-BE49-F238E27FC236}">
                  <a16:creationId xmlns:a16="http://schemas.microsoft.com/office/drawing/2014/main" id="{A586309A-2A79-944A-9FDB-5AC7BD861184}"/>
                </a:ext>
              </a:extLst>
            </p:cNvPr>
            <p:cNvSpPr/>
            <p:nvPr/>
          </p:nvSpPr>
          <p:spPr>
            <a:xfrm>
              <a:off x="5829075" y="1982225"/>
              <a:ext cx="249250" cy="521975"/>
            </a:xfrm>
            <a:custGeom>
              <a:avLst/>
              <a:gdLst/>
              <a:ahLst/>
              <a:cxnLst/>
              <a:rect l="l" t="t" r="r" b="b"/>
              <a:pathLst>
                <a:path w="9970" h="20879" extrusionOk="0">
                  <a:moveTo>
                    <a:pt x="396" y="1"/>
                  </a:moveTo>
                  <a:cubicBezTo>
                    <a:pt x="354" y="1"/>
                    <a:pt x="312" y="2"/>
                    <a:pt x="270" y="4"/>
                  </a:cubicBezTo>
                  <a:cubicBezTo>
                    <a:pt x="178" y="5"/>
                    <a:pt x="88" y="19"/>
                    <a:pt x="0" y="44"/>
                  </a:cubicBezTo>
                  <a:cubicBezTo>
                    <a:pt x="7" y="44"/>
                    <a:pt x="13" y="44"/>
                    <a:pt x="19" y="44"/>
                  </a:cubicBezTo>
                  <a:cubicBezTo>
                    <a:pt x="358" y="44"/>
                    <a:pt x="696" y="86"/>
                    <a:pt x="1024" y="172"/>
                  </a:cubicBezTo>
                  <a:cubicBezTo>
                    <a:pt x="1926" y="457"/>
                    <a:pt x="2690" y="1064"/>
                    <a:pt x="3172" y="1879"/>
                  </a:cubicBezTo>
                  <a:cubicBezTo>
                    <a:pt x="3806" y="2888"/>
                    <a:pt x="4024" y="4354"/>
                    <a:pt x="3865" y="5924"/>
                  </a:cubicBezTo>
                  <a:cubicBezTo>
                    <a:pt x="3704" y="7494"/>
                    <a:pt x="3218" y="9201"/>
                    <a:pt x="3164" y="11071"/>
                  </a:cubicBezTo>
                  <a:cubicBezTo>
                    <a:pt x="3134" y="11985"/>
                    <a:pt x="3289" y="12894"/>
                    <a:pt x="3619" y="13747"/>
                  </a:cubicBezTo>
                  <a:cubicBezTo>
                    <a:pt x="3922" y="14556"/>
                    <a:pt x="4468" y="15254"/>
                    <a:pt x="5179" y="15745"/>
                  </a:cubicBezTo>
                  <a:cubicBezTo>
                    <a:pt x="5832" y="16137"/>
                    <a:pt x="6524" y="16463"/>
                    <a:pt x="7240" y="16718"/>
                  </a:cubicBezTo>
                  <a:cubicBezTo>
                    <a:pt x="7849" y="16944"/>
                    <a:pt x="8419" y="17264"/>
                    <a:pt x="8929" y="17665"/>
                  </a:cubicBezTo>
                  <a:cubicBezTo>
                    <a:pt x="9345" y="17994"/>
                    <a:pt x="9639" y="18452"/>
                    <a:pt x="9767" y="18966"/>
                  </a:cubicBezTo>
                  <a:cubicBezTo>
                    <a:pt x="9849" y="19359"/>
                    <a:pt x="9812" y="19767"/>
                    <a:pt x="9658" y="20136"/>
                  </a:cubicBezTo>
                  <a:cubicBezTo>
                    <a:pt x="9517" y="20452"/>
                    <a:pt x="9274" y="20714"/>
                    <a:pt x="8971" y="20879"/>
                  </a:cubicBezTo>
                  <a:cubicBezTo>
                    <a:pt x="9059" y="20859"/>
                    <a:pt x="9145" y="20821"/>
                    <a:pt x="9221" y="20770"/>
                  </a:cubicBezTo>
                  <a:cubicBezTo>
                    <a:pt x="9446" y="20625"/>
                    <a:pt x="9625" y="20419"/>
                    <a:pt x="9740" y="20178"/>
                  </a:cubicBezTo>
                  <a:cubicBezTo>
                    <a:pt x="9916" y="19790"/>
                    <a:pt x="9969" y="19359"/>
                    <a:pt x="9894" y="18940"/>
                  </a:cubicBezTo>
                  <a:cubicBezTo>
                    <a:pt x="9776" y="18390"/>
                    <a:pt x="9474" y="17894"/>
                    <a:pt x="9039" y="17538"/>
                  </a:cubicBezTo>
                  <a:cubicBezTo>
                    <a:pt x="8522" y="17113"/>
                    <a:pt x="7940" y="16773"/>
                    <a:pt x="7313" y="16533"/>
                  </a:cubicBezTo>
                  <a:cubicBezTo>
                    <a:pt x="6611" y="16276"/>
                    <a:pt x="5935" y="15951"/>
                    <a:pt x="5298" y="15560"/>
                  </a:cubicBezTo>
                  <a:cubicBezTo>
                    <a:pt x="4630" y="15089"/>
                    <a:pt x="4120" y="14427"/>
                    <a:pt x="3838" y="13661"/>
                  </a:cubicBezTo>
                  <a:cubicBezTo>
                    <a:pt x="3527" y="12837"/>
                    <a:pt x="3384" y="11957"/>
                    <a:pt x="3415" y="11077"/>
                  </a:cubicBezTo>
                  <a:cubicBezTo>
                    <a:pt x="3460" y="9256"/>
                    <a:pt x="3965" y="7549"/>
                    <a:pt x="4088" y="5943"/>
                  </a:cubicBezTo>
                  <a:cubicBezTo>
                    <a:pt x="4211" y="4337"/>
                    <a:pt x="4007" y="2831"/>
                    <a:pt x="3323" y="1789"/>
                  </a:cubicBezTo>
                  <a:cubicBezTo>
                    <a:pt x="2810" y="949"/>
                    <a:pt x="1996" y="340"/>
                    <a:pt x="1049" y="82"/>
                  </a:cubicBezTo>
                  <a:cubicBezTo>
                    <a:pt x="834" y="28"/>
                    <a:pt x="615" y="1"/>
                    <a:pt x="396"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0" name="Google Shape;1483;p54">
              <a:extLst>
                <a:ext uri="{FF2B5EF4-FFF2-40B4-BE49-F238E27FC236}">
                  <a16:creationId xmlns:a16="http://schemas.microsoft.com/office/drawing/2014/main" id="{9A90E2F7-AEA8-3E42-BA0D-CA29B0508733}"/>
                </a:ext>
              </a:extLst>
            </p:cNvPr>
            <p:cNvSpPr/>
            <p:nvPr/>
          </p:nvSpPr>
          <p:spPr>
            <a:xfrm>
              <a:off x="5104975" y="1838325"/>
              <a:ext cx="708200" cy="213050"/>
            </a:xfrm>
            <a:custGeom>
              <a:avLst/>
              <a:gdLst/>
              <a:ahLst/>
              <a:cxnLst/>
              <a:rect l="l" t="t" r="r" b="b"/>
              <a:pathLst>
                <a:path w="28328" h="8522" extrusionOk="0">
                  <a:moveTo>
                    <a:pt x="2925" y="0"/>
                  </a:moveTo>
                  <a:cubicBezTo>
                    <a:pt x="2203" y="0"/>
                    <a:pt x="1500" y="273"/>
                    <a:pt x="963" y="772"/>
                  </a:cubicBezTo>
                  <a:cubicBezTo>
                    <a:pt x="309" y="1570"/>
                    <a:pt x="0" y="2595"/>
                    <a:pt x="108" y="3621"/>
                  </a:cubicBezTo>
                  <a:cubicBezTo>
                    <a:pt x="231" y="4895"/>
                    <a:pt x="865" y="6065"/>
                    <a:pt x="1863" y="6866"/>
                  </a:cubicBezTo>
                  <a:cubicBezTo>
                    <a:pt x="3002" y="7781"/>
                    <a:pt x="4387" y="8338"/>
                    <a:pt x="5842" y="8462"/>
                  </a:cubicBezTo>
                  <a:cubicBezTo>
                    <a:pt x="6304" y="8502"/>
                    <a:pt x="6767" y="8522"/>
                    <a:pt x="7230" y="8522"/>
                  </a:cubicBezTo>
                  <a:cubicBezTo>
                    <a:pt x="8350" y="8522"/>
                    <a:pt x="9467" y="8406"/>
                    <a:pt x="10566" y="8176"/>
                  </a:cubicBezTo>
                  <a:cubicBezTo>
                    <a:pt x="13027" y="7693"/>
                    <a:pt x="15383" y="6782"/>
                    <a:pt x="17528" y="5481"/>
                  </a:cubicBezTo>
                  <a:cubicBezTo>
                    <a:pt x="18447" y="4912"/>
                    <a:pt x="19410" y="4415"/>
                    <a:pt x="20405" y="3993"/>
                  </a:cubicBezTo>
                  <a:cubicBezTo>
                    <a:pt x="21273" y="3641"/>
                    <a:pt x="22198" y="3451"/>
                    <a:pt x="23136" y="3434"/>
                  </a:cubicBezTo>
                  <a:cubicBezTo>
                    <a:pt x="23195" y="3433"/>
                    <a:pt x="23254" y="3432"/>
                    <a:pt x="23313" y="3432"/>
                  </a:cubicBezTo>
                  <a:cubicBezTo>
                    <a:pt x="24615" y="3432"/>
                    <a:pt x="25900" y="3745"/>
                    <a:pt x="27058" y="4344"/>
                  </a:cubicBezTo>
                  <a:cubicBezTo>
                    <a:pt x="27496" y="4588"/>
                    <a:pt x="27919" y="4858"/>
                    <a:pt x="28327" y="5149"/>
                  </a:cubicBezTo>
                  <a:cubicBezTo>
                    <a:pt x="27963" y="4791"/>
                    <a:pt x="27552" y="4486"/>
                    <a:pt x="27103" y="4239"/>
                  </a:cubicBezTo>
                  <a:cubicBezTo>
                    <a:pt x="25908" y="3574"/>
                    <a:pt x="24562" y="3224"/>
                    <a:pt x="23194" y="3224"/>
                  </a:cubicBezTo>
                  <a:cubicBezTo>
                    <a:pt x="23173" y="3224"/>
                    <a:pt x="23152" y="3224"/>
                    <a:pt x="23131" y="3224"/>
                  </a:cubicBezTo>
                  <a:cubicBezTo>
                    <a:pt x="22172" y="3232"/>
                    <a:pt x="21221" y="3416"/>
                    <a:pt x="20327" y="3766"/>
                  </a:cubicBezTo>
                  <a:cubicBezTo>
                    <a:pt x="19321" y="4187"/>
                    <a:pt x="18349" y="4685"/>
                    <a:pt x="17419" y="5253"/>
                  </a:cubicBezTo>
                  <a:cubicBezTo>
                    <a:pt x="15290" y="6528"/>
                    <a:pt x="12955" y="7422"/>
                    <a:pt x="10521" y="7898"/>
                  </a:cubicBezTo>
                  <a:cubicBezTo>
                    <a:pt x="9421" y="8131"/>
                    <a:pt x="8302" y="8248"/>
                    <a:pt x="7181" y="8248"/>
                  </a:cubicBezTo>
                  <a:cubicBezTo>
                    <a:pt x="6742" y="8248"/>
                    <a:pt x="6303" y="8230"/>
                    <a:pt x="5865" y="8194"/>
                  </a:cubicBezTo>
                  <a:cubicBezTo>
                    <a:pt x="4454" y="8077"/>
                    <a:pt x="3109" y="7545"/>
                    <a:pt x="2000" y="6665"/>
                  </a:cubicBezTo>
                  <a:cubicBezTo>
                    <a:pt x="1038" y="5903"/>
                    <a:pt x="421" y="4786"/>
                    <a:pt x="290" y="3565"/>
                  </a:cubicBezTo>
                  <a:cubicBezTo>
                    <a:pt x="178" y="2587"/>
                    <a:pt x="460" y="1606"/>
                    <a:pt x="1074" y="835"/>
                  </a:cubicBezTo>
                  <a:cubicBezTo>
                    <a:pt x="1602" y="331"/>
                    <a:pt x="2301" y="54"/>
                    <a:pt x="3023" y="54"/>
                  </a:cubicBezTo>
                  <a:cubicBezTo>
                    <a:pt x="3140" y="54"/>
                    <a:pt x="3258" y="61"/>
                    <a:pt x="3376" y="76"/>
                  </a:cubicBezTo>
                  <a:cubicBezTo>
                    <a:pt x="3670" y="140"/>
                    <a:pt x="3958" y="232"/>
                    <a:pt x="4236" y="349"/>
                  </a:cubicBezTo>
                  <a:cubicBezTo>
                    <a:pt x="4172" y="302"/>
                    <a:pt x="4100" y="263"/>
                    <a:pt x="4025" y="235"/>
                  </a:cubicBezTo>
                  <a:cubicBezTo>
                    <a:pt x="3941" y="193"/>
                    <a:pt x="3852" y="159"/>
                    <a:pt x="3762" y="131"/>
                  </a:cubicBezTo>
                  <a:cubicBezTo>
                    <a:pt x="3636" y="87"/>
                    <a:pt x="3507" y="56"/>
                    <a:pt x="3374" y="35"/>
                  </a:cubicBezTo>
                  <a:cubicBezTo>
                    <a:pt x="3224" y="12"/>
                    <a:pt x="3074" y="0"/>
                    <a:pt x="2925"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1" name="Google Shape;1484;p54">
              <a:extLst>
                <a:ext uri="{FF2B5EF4-FFF2-40B4-BE49-F238E27FC236}">
                  <a16:creationId xmlns:a16="http://schemas.microsoft.com/office/drawing/2014/main" id="{96FD3CB0-5C48-AC47-A848-E96F68AD5DA6}"/>
                </a:ext>
              </a:extLst>
            </p:cNvPr>
            <p:cNvSpPr/>
            <p:nvPr/>
          </p:nvSpPr>
          <p:spPr>
            <a:xfrm>
              <a:off x="5276975" y="1747500"/>
              <a:ext cx="550575" cy="218350"/>
            </a:xfrm>
            <a:custGeom>
              <a:avLst/>
              <a:gdLst/>
              <a:ahLst/>
              <a:cxnLst/>
              <a:rect l="l" t="t" r="r" b="b"/>
              <a:pathLst>
                <a:path w="22023" h="8734" extrusionOk="0">
                  <a:moveTo>
                    <a:pt x="18" y="0"/>
                  </a:moveTo>
                  <a:lnTo>
                    <a:pt x="18" y="0"/>
                  </a:lnTo>
                  <a:cubicBezTo>
                    <a:pt x="0" y="366"/>
                    <a:pt x="58" y="731"/>
                    <a:pt x="186" y="1074"/>
                  </a:cubicBezTo>
                  <a:cubicBezTo>
                    <a:pt x="541" y="2022"/>
                    <a:pt x="1204" y="2824"/>
                    <a:pt x="2071" y="3349"/>
                  </a:cubicBezTo>
                  <a:cubicBezTo>
                    <a:pt x="2652" y="3728"/>
                    <a:pt x="3298" y="3997"/>
                    <a:pt x="3977" y="4142"/>
                  </a:cubicBezTo>
                  <a:cubicBezTo>
                    <a:pt x="4503" y="4247"/>
                    <a:pt x="5037" y="4301"/>
                    <a:pt x="5572" y="4301"/>
                  </a:cubicBezTo>
                  <a:cubicBezTo>
                    <a:pt x="5829" y="4301"/>
                    <a:pt x="6086" y="4288"/>
                    <a:pt x="6343" y="4263"/>
                  </a:cubicBezTo>
                  <a:cubicBezTo>
                    <a:pt x="8013" y="4142"/>
                    <a:pt x="9760" y="3567"/>
                    <a:pt x="11595" y="3095"/>
                  </a:cubicBezTo>
                  <a:cubicBezTo>
                    <a:pt x="12775" y="2791"/>
                    <a:pt x="13955" y="2578"/>
                    <a:pt x="15068" y="2578"/>
                  </a:cubicBezTo>
                  <a:cubicBezTo>
                    <a:pt x="15685" y="2578"/>
                    <a:pt x="16282" y="2644"/>
                    <a:pt x="16846" y="2795"/>
                  </a:cubicBezTo>
                  <a:cubicBezTo>
                    <a:pt x="18253" y="3167"/>
                    <a:pt x="19502" y="3978"/>
                    <a:pt x="20415" y="5111"/>
                  </a:cubicBezTo>
                  <a:cubicBezTo>
                    <a:pt x="21042" y="5863"/>
                    <a:pt x="21506" y="6737"/>
                    <a:pt x="21779" y="7678"/>
                  </a:cubicBezTo>
                  <a:cubicBezTo>
                    <a:pt x="21960" y="8342"/>
                    <a:pt x="21984" y="8734"/>
                    <a:pt x="22015" y="8734"/>
                  </a:cubicBezTo>
                  <a:cubicBezTo>
                    <a:pt x="22015" y="8734"/>
                    <a:pt x="22016" y="8734"/>
                    <a:pt x="22016" y="8734"/>
                  </a:cubicBezTo>
                  <a:cubicBezTo>
                    <a:pt x="22022" y="8640"/>
                    <a:pt x="22022" y="8545"/>
                    <a:pt x="22016" y="8452"/>
                  </a:cubicBezTo>
                  <a:cubicBezTo>
                    <a:pt x="21991" y="8182"/>
                    <a:pt x="21947" y="7918"/>
                    <a:pt x="21885" y="7654"/>
                  </a:cubicBezTo>
                  <a:cubicBezTo>
                    <a:pt x="21642" y="6684"/>
                    <a:pt x="21190" y="5779"/>
                    <a:pt x="20561" y="5002"/>
                  </a:cubicBezTo>
                  <a:cubicBezTo>
                    <a:pt x="19639" y="3823"/>
                    <a:pt x="18362" y="2972"/>
                    <a:pt x="16919" y="2577"/>
                  </a:cubicBezTo>
                  <a:cubicBezTo>
                    <a:pt x="16322" y="2411"/>
                    <a:pt x="15693" y="2340"/>
                    <a:pt x="15045" y="2340"/>
                  </a:cubicBezTo>
                  <a:cubicBezTo>
                    <a:pt x="13914" y="2340"/>
                    <a:pt x="12726" y="2556"/>
                    <a:pt x="11555" y="2859"/>
                  </a:cubicBezTo>
                  <a:cubicBezTo>
                    <a:pt x="9711" y="3335"/>
                    <a:pt x="7977" y="3910"/>
                    <a:pt x="6343" y="4042"/>
                  </a:cubicBezTo>
                  <a:cubicBezTo>
                    <a:pt x="6070" y="4071"/>
                    <a:pt x="5796" y="4085"/>
                    <a:pt x="5522" y="4085"/>
                  </a:cubicBezTo>
                  <a:cubicBezTo>
                    <a:pt x="5024" y="4085"/>
                    <a:pt x="4526" y="4038"/>
                    <a:pt x="4036" y="3946"/>
                  </a:cubicBezTo>
                  <a:cubicBezTo>
                    <a:pt x="3379" y="3812"/>
                    <a:pt x="2750" y="3563"/>
                    <a:pt x="2180" y="3209"/>
                  </a:cubicBezTo>
                  <a:cubicBezTo>
                    <a:pt x="1335" y="2712"/>
                    <a:pt x="675" y="1955"/>
                    <a:pt x="295" y="1052"/>
                  </a:cubicBezTo>
                  <a:cubicBezTo>
                    <a:pt x="173" y="709"/>
                    <a:pt x="80" y="357"/>
                    <a:pt x="18"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2" name="Google Shape;1485;p54">
              <a:extLst>
                <a:ext uri="{FF2B5EF4-FFF2-40B4-BE49-F238E27FC236}">
                  <a16:creationId xmlns:a16="http://schemas.microsoft.com/office/drawing/2014/main" id="{DDC0813D-971C-DF41-A893-C13E96D87057}"/>
                </a:ext>
              </a:extLst>
            </p:cNvPr>
            <p:cNvSpPr/>
            <p:nvPr/>
          </p:nvSpPr>
          <p:spPr>
            <a:xfrm>
              <a:off x="5332150" y="2485450"/>
              <a:ext cx="90250" cy="74725"/>
            </a:xfrm>
            <a:custGeom>
              <a:avLst/>
              <a:gdLst/>
              <a:ahLst/>
              <a:cxnLst/>
              <a:rect l="l" t="t" r="r" b="b"/>
              <a:pathLst>
                <a:path w="3610" h="2989" extrusionOk="0">
                  <a:moveTo>
                    <a:pt x="2801" y="1"/>
                  </a:moveTo>
                  <a:cubicBezTo>
                    <a:pt x="2707" y="1"/>
                    <a:pt x="2613" y="12"/>
                    <a:pt x="2521" y="35"/>
                  </a:cubicBezTo>
                  <a:lnTo>
                    <a:pt x="1" y="490"/>
                  </a:lnTo>
                  <a:lnTo>
                    <a:pt x="136" y="681"/>
                  </a:lnTo>
                  <a:cubicBezTo>
                    <a:pt x="195" y="1152"/>
                    <a:pt x="320" y="1611"/>
                    <a:pt x="505" y="2047"/>
                  </a:cubicBezTo>
                  <a:cubicBezTo>
                    <a:pt x="700" y="2482"/>
                    <a:pt x="1072" y="2814"/>
                    <a:pt x="1529" y="2957"/>
                  </a:cubicBezTo>
                  <a:cubicBezTo>
                    <a:pt x="1629" y="2978"/>
                    <a:pt x="1730" y="2988"/>
                    <a:pt x="1831" y="2988"/>
                  </a:cubicBezTo>
                  <a:cubicBezTo>
                    <a:pt x="2226" y="2988"/>
                    <a:pt x="2610" y="2831"/>
                    <a:pt x="2893" y="2543"/>
                  </a:cubicBezTo>
                  <a:cubicBezTo>
                    <a:pt x="3244" y="2175"/>
                    <a:pt x="3468" y="1708"/>
                    <a:pt x="3536" y="1205"/>
                  </a:cubicBezTo>
                  <a:cubicBezTo>
                    <a:pt x="3610" y="750"/>
                    <a:pt x="3536" y="181"/>
                    <a:pt x="3082" y="35"/>
                  </a:cubicBezTo>
                  <a:cubicBezTo>
                    <a:pt x="2990" y="12"/>
                    <a:pt x="2895" y="1"/>
                    <a:pt x="2801" y="1"/>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33" name="Google Shape;1486;p54">
              <a:extLst>
                <a:ext uri="{FF2B5EF4-FFF2-40B4-BE49-F238E27FC236}">
                  <a16:creationId xmlns:a16="http://schemas.microsoft.com/office/drawing/2014/main" id="{396A572B-B944-6E48-AD0E-3FB833C4FF18}"/>
                </a:ext>
              </a:extLst>
            </p:cNvPr>
            <p:cNvSpPr/>
            <p:nvPr/>
          </p:nvSpPr>
          <p:spPr>
            <a:xfrm>
              <a:off x="5322925" y="2482325"/>
              <a:ext cx="108475" cy="81400"/>
            </a:xfrm>
            <a:custGeom>
              <a:avLst/>
              <a:gdLst/>
              <a:ahLst/>
              <a:cxnLst/>
              <a:rect l="l" t="t" r="r" b="b"/>
              <a:pathLst>
                <a:path w="4339" h="3256" extrusionOk="0">
                  <a:moveTo>
                    <a:pt x="3641" y="1"/>
                  </a:moveTo>
                  <a:cubicBezTo>
                    <a:pt x="3488" y="7"/>
                    <a:pt x="3337" y="20"/>
                    <a:pt x="3186" y="43"/>
                  </a:cubicBezTo>
                  <a:lnTo>
                    <a:pt x="2767" y="88"/>
                  </a:lnTo>
                  <a:cubicBezTo>
                    <a:pt x="2234" y="152"/>
                    <a:pt x="1732" y="211"/>
                    <a:pt x="1324" y="270"/>
                  </a:cubicBezTo>
                  <a:cubicBezTo>
                    <a:pt x="871" y="295"/>
                    <a:pt x="426" y="387"/>
                    <a:pt x="0" y="543"/>
                  </a:cubicBezTo>
                  <a:cubicBezTo>
                    <a:pt x="253" y="589"/>
                    <a:pt x="510" y="611"/>
                    <a:pt x="766" y="611"/>
                  </a:cubicBezTo>
                  <a:cubicBezTo>
                    <a:pt x="966" y="611"/>
                    <a:pt x="1166" y="597"/>
                    <a:pt x="1365" y="570"/>
                  </a:cubicBezTo>
                  <a:cubicBezTo>
                    <a:pt x="1779" y="546"/>
                    <a:pt x="2271" y="515"/>
                    <a:pt x="2817" y="474"/>
                  </a:cubicBezTo>
                  <a:lnTo>
                    <a:pt x="3240" y="442"/>
                  </a:lnTo>
                  <a:cubicBezTo>
                    <a:pt x="3339" y="426"/>
                    <a:pt x="3452" y="414"/>
                    <a:pt x="3546" y="414"/>
                  </a:cubicBezTo>
                  <a:cubicBezTo>
                    <a:pt x="3583" y="414"/>
                    <a:pt x="3616" y="416"/>
                    <a:pt x="3645" y="420"/>
                  </a:cubicBezTo>
                  <a:cubicBezTo>
                    <a:pt x="3750" y="434"/>
                    <a:pt x="3732" y="425"/>
                    <a:pt x="3792" y="548"/>
                  </a:cubicBezTo>
                  <a:cubicBezTo>
                    <a:pt x="3837" y="675"/>
                    <a:pt x="3868" y="811"/>
                    <a:pt x="3882" y="948"/>
                  </a:cubicBezTo>
                  <a:cubicBezTo>
                    <a:pt x="3932" y="1487"/>
                    <a:pt x="3748" y="2023"/>
                    <a:pt x="3377" y="2417"/>
                  </a:cubicBezTo>
                  <a:cubicBezTo>
                    <a:pt x="3066" y="2736"/>
                    <a:pt x="2647" y="2928"/>
                    <a:pt x="2203" y="2954"/>
                  </a:cubicBezTo>
                  <a:cubicBezTo>
                    <a:pt x="1773" y="2953"/>
                    <a:pt x="1348" y="2872"/>
                    <a:pt x="946" y="2717"/>
                  </a:cubicBezTo>
                  <a:lnTo>
                    <a:pt x="946" y="2717"/>
                  </a:lnTo>
                  <a:cubicBezTo>
                    <a:pt x="933" y="2736"/>
                    <a:pt x="1038" y="2850"/>
                    <a:pt x="1192" y="2978"/>
                  </a:cubicBezTo>
                  <a:cubicBezTo>
                    <a:pt x="1487" y="3160"/>
                    <a:pt x="1828" y="3255"/>
                    <a:pt x="2176" y="3255"/>
                  </a:cubicBezTo>
                  <a:cubicBezTo>
                    <a:pt x="2179" y="3255"/>
                    <a:pt x="2181" y="3255"/>
                    <a:pt x="2184" y="3255"/>
                  </a:cubicBezTo>
                  <a:cubicBezTo>
                    <a:pt x="2198" y="3255"/>
                    <a:pt x="2212" y="3255"/>
                    <a:pt x="2226" y="3255"/>
                  </a:cubicBezTo>
                  <a:cubicBezTo>
                    <a:pt x="2747" y="3255"/>
                    <a:pt x="3249" y="3055"/>
                    <a:pt x="3627" y="2696"/>
                  </a:cubicBezTo>
                  <a:cubicBezTo>
                    <a:pt x="4100" y="2227"/>
                    <a:pt x="4338" y="1571"/>
                    <a:pt x="4278" y="908"/>
                  </a:cubicBezTo>
                  <a:cubicBezTo>
                    <a:pt x="4261" y="733"/>
                    <a:pt x="4222" y="562"/>
                    <a:pt x="4159" y="398"/>
                  </a:cubicBezTo>
                  <a:cubicBezTo>
                    <a:pt x="4122" y="291"/>
                    <a:pt x="4058" y="194"/>
                    <a:pt x="3972" y="119"/>
                  </a:cubicBezTo>
                  <a:cubicBezTo>
                    <a:pt x="3877" y="46"/>
                    <a:pt x="3761" y="4"/>
                    <a:pt x="364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4" name="Google Shape;1487;p54">
              <a:extLst>
                <a:ext uri="{FF2B5EF4-FFF2-40B4-BE49-F238E27FC236}">
                  <a16:creationId xmlns:a16="http://schemas.microsoft.com/office/drawing/2014/main" id="{B2CAD3AA-BD82-B541-AE7E-BA3F15173078}"/>
                </a:ext>
              </a:extLst>
            </p:cNvPr>
            <p:cNvSpPr/>
            <p:nvPr/>
          </p:nvSpPr>
          <p:spPr>
            <a:xfrm>
              <a:off x="5278650" y="2735125"/>
              <a:ext cx="237825" cy="61150"/>
            </a:xfrm>
            <a:custGeom>
              <a:avLst/>
              <a:gdLst/>
              <a:ahLst/>
              <a:cxnLst/>
              <a:rect l="l" t="t" r="r" b="b"/>
              <a:pathLst>
                <a:path w="9513" h="2446" extrusionOk="0">
                  <a:moveTo>
                    <a:pt x="461" y="1"/>
                  </a:moveTo>
                  <a:lnTo>
                    <a:pt x="0" y="2199"/>
                  </a:lnTo>
                  <a:cubicBezTo>
                    <a:pt x="988" y="2373"/>
                    <a:pt x="1904" y="2446"/>
                    <a:pt x="2746" y="2446"/>
                  </a:cubicBezTo>
                  <a:cubicBezTo>
                    <a:pt x="7140" y="2446"/>
                    <a:pt x="9513" y="456"/>
                    <a:pt x="9513" y="456"/>
                  </a:cubicBezTo>
                  <a:lnTo>
                    <a:pt x="9513" y="456"/>
                  </a:lnTo>
                  <a:cubicBezTo>
                    <a:pt x="8309" y="802"/>
                    <a:pt x="7096" y="928"/>
                    <a:pt x="5967" y="928"/>
                  </a:cubicBezTo>
                  <a:cubicBezTo>
                    <a:pt x="2908" y="928"/>
                    <a:pt x="461" y="1"/>
                    <a:pt x="461" y="1"/>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35" name="Google Shape;1488;p54">
              <a:extLst>
                <a:ext uri="{FF2B5EF4-FFF2-40B4-BE49-F238E27FC236}">
                  <a16:creationId xmlns:a16="http://schemas.microsoft.com/office/drawing/2014/main" id="{81937899-A991-CB49-9D19-C0CD83BEE326}"/>
                </a:ext>
              </a:extLst>
            </p:cNvPr>
            <p:cNvSpPr/>
            <p:nvPr/>
          </p:nvSpPr>
          <p:spPr>
            <a:xfrm>
              <a:off x="4999175" y="4218150"/>
              <a:ext cx="465975" cy="148150"/>
            </a:xfrm>
            <a:custGeom>
              <a:avLst/>
              <a:gdLst/>
              <a:ahLst/>
              <a:cxnLst/>
              <a:rect l="l" t="t" r="r" b="b"/>
              <a:pathLst>
                <a:path w="18639" h="5926" extrusionOk="0">
                  <a:moveTo>
                    <a:pt x="3888" y="1"/>
                  </a:moveTo>
                  <a:cubicBezTo>
                    <a:pt x="3548" y="1"/>
                    <a:pt x="3226" y="12"/>
                    <a:pt x="2919" y="12"/>
                  </a:cubicBezTo>
                  <a:cubicBezTo>
                    <a:pt x="2458" y="12"/>
                    <a:pt x="2049" y="64"/>
                    <a:pt x="1690" y="90"/>
                  </a:cubicBezTo>
                  <a:cubicBezTo>
                    <a:pt x="1385" y="112"/>
                    <a:pt x="1081" y="148"/>
                    <a:pt x="779" y="199"/>
                  </a:cubicBezTo>
                  <a:cubicBezTo>
                    <a:pt x="518" y="231"/>
                    <a:pt x="257" y="280"/>
                    <a:pt x="0" y="346"/>
                  </a:cubicBezTo>
                  <a:cubicBezTo>
                    <a:pt x="19" y="346"/>
                    <a:pt x="38" y="346"/>
                    <a:pt x="57" y="346"/>
                  </a:cubicBezTo>
                  <a:cubicBezTo>
                    <a:pt x="301" y="346"/>
                    <a:pt x="546" y="327"/>
                    <a:pt x="789" y="291"/>
                  </a:cubicBezTo>
                  <a:cubicBezTo>
                    <a:pt x="1030" y="263"/>
                    <a:pt x="1338" y="237"/>
                    <a:pt x="1698" y="223"/>
                  </a:cubicBezTo>
                  <a:cubicBezTo>
                    <a:pt x="2058" y="209"/>
                    <a:pt x="2471" y="187"/>
                    <a:pt x="2922" y="182"/>
                  </a:cubicBezTo>
                  <a:cubicBezTo>
                    <a:pt x="2965" y="182"/>
                    <a:pt x="3008" y="182"/>
                    <a:pt x="3051" y="182"/>
                  </a:cubicBezTo>
                  <a:cubicBezTo>
                    <a:pt x="3468" y="182"/>
                    <a:pt x="3920" y="201"/>
                    <a:pt x="4402" y="213"/>
                  </a:cubicBezTo>
                  <a:cubicBezTo>
                    <a:pt x="4936" y="227"/>
                    <a:pt x="5500" y="301"/>
                    <a:pt x="6097" y="365"/>
                  </a:cubicBezTo>
                  <a:cubicBezTo>
                    <a:pt x="8678" y="685"/>
                    <a:pt x="11189" y="1436"/>
                    <a:pt x="13524" y="2584"/>
                  </a:cubicBezTo>
                  <a:cubicBezTo>
                    <a:pt x="14056" y="2858"/>
                    <a:pt x="14552" y="3131"/>
                    <a:pt x="15021" y="3389"/>
                  </a:cubicBezTo>
                  <a:cubicBezTo>
                    <a:pt x="15489" y="3650"/>
                    <a:pt x="15890" y="3922"/>
                    <a:pt x="16276" y="4173"/>
                  </a:cubicBezTo>
                  <a:cubicBezTo>
                    <a:pt x="16664" y="4424"/>
                    <a:pt x="17000" y="4668"/>
                    <a:pt x="17277" y="4878"/>
                  </a:cubicBezTo>
                  <a:cubicBezTo>
                    <a:pt x="17555" y="5087"/>
                    <a:pt x="17815" y="5283"/>
                    <a:pt x="18011" y="5442"/>
                  </a:cubicBezTo>
                  <a:cubicBezTo>
                    <a:pt x="18207" y="5618"/>
                    <a:pt x="18418" y="5780"/>
                    <a:pt x="18639" y="5925"/>
                  </a:cubicBezTo>
                  <a:cubicBezTo>
                    <a:pt x="18461" y="5724"/>
                    <a:pt x="18268" y="5537"/>
                    <a:pt x="18059" y="5369"/>
                  </a:cubicBezTo>
                  <a:cubicBezTo>
                    <a:pt x="17873" y="5196"/>
                    <a:pt x="17636" y="4988"/>
                    <a:pt x="17349" y="4768"/>
                  </a:cubicBezTo>
                  <a:cubicBezTo>
                    <a:pt x="17063" y="4550"/>
                    <a:pt x="16735" y="4294"/>
                    <a:pt x="16362" y="4031"/>
                  </a:cubicBezTo>
                  <a:cubicBezTo>
                    <a:pt x="15989" y="3768"/>
                    <a:pt x="15561" y="3508"/>
                    <a:pt x="15111" y="3216"/>
                  </a:cubicBezTo>
                  <a:cubicBezTo>
                    <a:pt x="14661" y="2925"/>
                    <a:pt x="14145" y="2665"/>
                    <a:pt x="13614" y="2383"/>
                  </a:cubicBezTo>
                  <a:cubicBezTo>
                    <a:pt x="12441" y="1802"/>
                    <a:pt x="11223" y="1316"/>
                    <a:pt x="9972" y="931"/>
                  </a:cubicBezTo>
                  <a:cubicBezTo>
                    <a:pt x="8712" y="567"/>
                    <a:pt x="7424" y="302"/>
                    <a:pt x="6122" y="140"/>
                  </a:cubicBezTo>
                  <a:cubicBezTo>
                    <a:pt x="5521" y="86"/>
                    <a:pt x="4949" y="41"/>
                    <a:pt x="4412" y="12"/>
                  </a:cubicBezTo>
                  <a:cubicBezTo>
                    <a:pt x="4232" y="4"/>
                    <a:pt x="4058" y="1"/>
                    <a:pt x="388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 name="Google Shape;1489;p54">
              <a:extLst>
                <a:ext uri="{FF2B5EF4-FFF2-40B4-BE49-F238E27FC236}">
                  <a16:creationId xmlns:a16="http://schemas.microsoft.com/office/drawing/2014/main" id="{21313188-731F-6448-B120-70921E736AD9}"/>
                </a:ext>
              </a:extLst>
            </p:cNvPr>
            <p:cNvSpPr/>
            <p:nvPr/>
          </p:nvSpPr>
          <p:spPr>
            <a:xfrm>
              <a:off x="4040450" y="3062350"/>
              <a:ext cx="998500" cy="1334350"/>
            </a:xfrm>
            <a:custGeom>
              <a:avLst/>
              <a:gdLst/>
              <a:ahLst/>
              <a:cxnLst/>
              <a:rect l="l" t="t" r="r" b="b"/>
              <a:pathLst>
                <a:path w="39940" h="53374" extrusionOk="0">
                  <a:moveTo>
                    <a:pt x="39940" y="1"/>
                  </a:moveTo>
                  <a:cubicBezTo>
                    <a:pt x="37095" y="692"/>
                    <a:pt x="35402" y="6535"/>
                    <a:pt x="33974" y="12614"/>
                  </a:cubicBezTo>
                  <a:lnTo>
                    <a:pt x="30242" y="28784"/>
                  </a:lnTo>
                  <a:lnTo>
                    <a:pt x="9736" y="4164"/>
                  </a:lnTo>
                  <a:cubicBezTo>
                    <a:pt x="8935" y="4669"/>
                    <a:pt x="1076" y="14801"/>
                    <a:pt x="538" y="15841"/>
                  </a:cubicBezTo>
                  <a:cubicBezTo>
                    <a:pt x="1" y="16882"/>
                    <a:pt x="12867" y="39838"/>
                    <a:pt x="12867" y="39838"/>
                  </a:cubicBezTo>
                  <a:cubicBezTo>
                    <a:pt x="12867" y="39838"/>
                    <a:pt x="18396" y="50419"/>
                    <a:pt x="21427" y="51925"/>
                  </a:cubicBezTo>
                  <a:cubicBezTo>
                    <a:pt x="23531" y="52966"/>
                    <a:pt x="25536" y="53374"/>
                    <a:pt x="27387" y="53374"/>
                  </a:cubicBezTo>
                  <a:cubicBezTo>
                    <a:pt x="34059" y="53374"/>
                    <a:pt x="38720" y="48075"/>
                    <a:pt x="38720" y="48075"/>
                  </a:cubicBezTo>
                  <a:lnTo>
                    <a:pt x="39940" y="1879"/>
                  </a:lnTo>
                  <a:lnTo>
                    <a:pt x="39940"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7" name="Google Shape;1490;p54">
              <a:extLst>
                <a:ext uri="{FF2B5EF4-FFF2-40B4-BE49-F238E27FC236}">
                  <a16:creationId xmlns:a16="http://schemas.microsoft.com/office/drawing/2014/main" id="{FF2843A9-2EDD-5645-B981-B046650FE9D6}"/>
                </a:ext>
              </a:extLst>
            </p:cNvPr>
            <p:cNvSpPr/>
            <p:nvPr/>
          </p:nvSpPr>
          <p:spPr>
            <a:xfrm>
              <a:off x="4995600" y="2923225"/>
              <a:ext cx="1541625" cy="1754900"/>
            </a:xfrm>
            <a:custGeom>
              <a:avLst/>
              <a:gdLst/>
              <a:ahLst/>
              <a:cxnLst/>
              <a:rect l="l" t="t" r="r" b="b"/>
              <a:pathLst>
                <a:path w="61665" h="70196" extrusionOk="0">
                  <a:moveTo>
                    <a:pt x="17120" y="0"/>
                  </a:moveTo>
                  <a:cubicBezTo>
                    <a:pt x="13680" y="0"/>
                    <a:pt x="10478" y="297"/>
                    <a:pt x="8810" y="1218"/>
                  </a:cubicBezTo>
                  <a:cubicBezTo>
                    <a:pt x="1224" y="5400"/>
                    <a:pt x="732" y="6047"/>
                    <a:pt x="732" y="6047"/>
                  </a:cubicBezTo>
                  <a:lnTo>
                    <a:pt x="310" y="48733"/>
                  </a:lnTo>
                  <a:lnTo>
                    <a:pt x="0" y="70196"/>
                  </a:lnTo>
                  <a:lnTo>
                    <a:pt x="0" y="70196"/>
                  </a:lnTo>
                  <a:lnTo>
                    <a:pt x="43979" y="69454"/>
                  </a:lnTo>
                  <a:lnTo>
                    <a:pt x="42802" y="55210"/>
                  </a:lnTo>
                  <a:lnTo>
                    <a:pt x="41436" y="45221"/>
                  </a:lnTo>
                  <a:lnTo>
                    <a:pt x="44247" y="51369"/>
                  </a:lnTo>
                  <a:lnTo>
                    <a:pt x="61665" y="51733"/>
                  </a:lnTo>
                  <a:cubicBezTo>
                    <a:pt x="61665" y="51733"/>
                    <a:pt x="51451" y="21875"/>
                    <a:pt x="50050" y="17826"/>
                  </a:cubicBezTo>
                  <a:cubicBezTo>
                    <a:pt x="46205" y="6734"/>
                    <a:pt x="37855" y="2407"/>
                    <a:pt x="30436" y="986"/>
                  </a:cubicBezTo>
                  <a:cubicBezTo>
                    <a:pt x="30436" y="986"/>
                    <a:pt x="23384" y="0"/>
                    <a:pt x="17120"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8" name="Google Shape;1491;p54">
              <a:extLst>
                <a:ext uri="{FF2B5EF4-FFF2-40B4-BE49-F238E27FC236}">
                  <a16:creationId xmlns:a16="http://schemas.microsoft.com/office/drawing/2014/main" id="{146EE25F-969C-8544-B7FF-D096B25FC57A}"/>
                </a:ext>
              </a:extLst>
            </p:cNvPr>
            <p:cNvSpPr/>
            <p:nvPr/>
          </p:nvSpPr>
          <p:spPr>
            <a:xfrm>
              <a:off x="5215725" y="2798750"/>
              <a:ext cx="547250" cy="426875"/>
            </a:xfrm>
            <a:custGeom>
              <a:avLst/>
              <a:gdLst/>
              <a:ahLst/>
              <a:cxnLst/>
              <a:rect l="l" t="t" r="r" b="b"/>
              <a:pathLst>
                <a:path w="21890" h="17075" extrusionOk="0">
                  <a:moveTo>
                    <a:pt x="2585" y="1"/>
                  </a:moveTo>
                  <a:cubicBezTo>
                    <a:pt x="2074" y="1"/>
                    <a:pt x="1633" y="374"/>
                    <a:pt x="1553" y="887"/>
                  </a:cubicBezTo>
                  <a:lnTo>
                    <a:pt x="147" y="9879"/>
                  </a:lnTo>
                  <a:lnTo>
                    <a:pt x="0" y="10817"/>
                  </a:lnTo>
                  <a:lnTo>
                    <a:pt x="8229" y="17074"/>
                  </a:lnTo>
                  <a:lnTo>
                    <a:pt x="16016" y="15859"/>
                  </a:lnTo>
                  <a:lnTo>
                    <a:pt x="21422" y="8806"/>
                  </a:lnTo>
                  <a:lnTo>
                    <a:pt x="21809" y="3582"/>
                  </a:lnTo>
                  <a:cubicBezTo>
                    <a:pt x="21890" y="2492"/>
                    <a:pt x="21076" y="1542"/>
                    <a:pt x="19988" y="1451"/>
                  </a:cubicBezTo>
                  <a:lnTo>
                    <a:pt x="2672" y="4"/>
                  </a:lnTo>
                  <a:cubicBezTo>
                    <a:pt x="2643" y="2"/>
                    <a:pt x="2614" y="1"/>
                    <a:pt x="2585"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9" name="Google Shape;1492;p54">
              <a:extLst>
                <a:ext uri="{FF2B5EF4-FFF2-40B4-BE49-F238E27FC236}">
                  <a16:creationId xmlns:a16="http://schemas.microsoft.com/office/drawing/2014/main" id="{D649EEBF-B234-6B4B-91BE-44F680EA093A}"/>
                </a:ext>
              </a:extLst>
            </p:cNvPr>
            <p:cNvSpPr/>
            <p:nvPr/>
          </p:nvSpPr>
          <p:spPr>
            <a:xfrm>
              <a:off x="4995350" y="3491825"/>
              <a:ext cx="5950" cy="786625"/>
            </a:xfrm>
            <a:custGeom>
              <a:avLst/>
              <a:gdLst/>
              <a:ahLst/>
              <a:cxnLst/>
              <a:rect l="l" t="t" r="r" b="b"/>
              <a:pathLst>
                <a:path w="238" h="31465" extrusionOk="0">
                  <a:moveTo>
                    <a:pt x="119" y="0"/>
                  </a:moveTo>
                  <a:cubicBezTo>
                    <a:pt x="55" y="0"/>
                    <a:pt x="1" y="7046"/>
                    <a:pt x="1" y="15732"/>
                  </a:cubicBezTo>
                  <a:cubicBezTo>
                    <a:pt x="1" y="24419"/>
                    <a:pt x="51" y="31464"/>
                    <a:pt x="119" y="31464"/>
                  </a:cubicBezTo>
                  <a:cubicBezTo>
                    <a:pt x="188" y="31464"/>
                    <a:pt x="237" y="24419"/>
                    <a:pt x="237" y="15732"/>
                  </a:cubicBezTo>
                  <a:cubicBezTo>
                    <a:pt x="237" y="7046"/>
                    <a:pt x="188" y="0"/>
                    <a:pt x="119"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0" name="Google Shape;1493;p54">
              <a:extLst>
                <a:ext uri="{FF2B5EF4-FFF2-40B4-BE49-F238E27FC236}">
                  <a16:creationId xmlns:a16="http://schemas.microsoft.com/office/drawing/2014/main" id="{F402E8E2-EEEF-504A-86CE-F5B15AA5669E}"/>
                </a:ext>
              </a:extLst>
            </p:cNvPr>
            <p:cNvSpPr/>
            <p:nvPr/>
          </p:nvSpPr>
          <p:spPr>
            <a:xfrm>
              <a:off x="5769375" y="3194450"/>
              <a:ext cx="341775" cy="1049175"/>
            </a:xfrm>
            <a:custGeom>
              <a:avLst/>
              <a:gdLst/>
              <a:ahLst/>
              <a:cxnLst/>
              <a:rect l="l" t="t" r="r" b="b"/>
              <a:pathLst>
                <a:path w="13671" h="41967" extrusionOk="0">
                  <a:moveTo>
                    <a:pt x="1586" y="0"/>
                  </a:moveTo>
                  <a:cubicBezTo>
                    <a:pt x="1560" y="28"/>
                    <a:pt x="1535" y="59"/>
                    <a:pt x="1513" y="90"/>
                  </a:cubicBezTo>
                  <a:lnTo>
                    <a:pt x="1323" y="372"/>
                  </a:lnTo>
                  <a:cubicBezTo>
                    <a:pt x="1215" y="523"/>
                    <a:pt x="1125" y="685"/>
                    <a:pt x="1050" y="855"/>
                  </a:cubicBezTo>
                  <a:lnTo>
                    <a:pt x="891" y="1174"/>
                  </a:lnTo>
                  <a:lnTo>
                    <a:pt x="750" y="1551"/>
                  </a:lnTo>
                  <a:cubicBezTo>
                    <a:pt x="234" y="3083"/>
                    <a:pt x="1" y="4693"/>
                    <a:pt x="58" y="6307"/>
                  </a:cubicBezTo>
                  <a:cubicBezTo>
                    <a:pt x="66" y="7420"/>
                    <a:pt x="167" y="8531"/>
                    <a:pt x="359" y="9629"/>
                  </a:cubicBezTo>
                  <a:cubicBezTo>
                    <a:pt x="578" y="10885"/>
                    <a:pt x="954" y="12107"/>
                    <a:pt x="1479" y="13269"/>
                  </a:cubicBezTo>
                  <a:cubicBezTo>
                    <a:pt x="2516" y="15751"/>
                    <a:pt x="3658" y="18472"/>
                    <a:pt x="4860" y="21330"/>
                  </a:cubicBezTo>
                  <a:lnTo>
                    <a:pt x="11044" y="35942"/>
                  </a:lnTo>
                  <a:lnTo>
                    <a:pt x="12943" y="40361"/>
                  </a:lnTo>
                  <a:lnTo>
                    <a:pt x="13469" y="41559"/>
                  </a:lnTo>
                  <a:cubicBezTo>
                    <a:pt x="13528" y="41685"/>
                    <a:pt x="13561" y="41798"/>
                    <a:pt x="13616" y="41867"/>
                  </a:cubicBezTo>
                  <a:cubicBezTo>
                    <a:pt x="13632" y="41888"/>
                    <a:pt x="13644" y="41905"/>
                    <a:pt x="13652" y="41919"/>
                  </a:cubicBezTo>
                  <a:lnTo>
                    <a:pt x="13652" y="41919"/>
                  </a:lnTo>
                  <a:cubicBezTo>
                    <a:pt x="13645" y="41903"/>
                    <a:pt x="13637" y="41888"/>
                    <a:pt x="13628" y="41872"/>
                  </a:cubicBezTo>
                  <a:lnTo>
                    <a:pt x="13505" y="41554"/>
                  </a:lnTo>
                  <a:lnTo>
                    <a:pt x="13018" y="40339"/>
                  </a:lnTo>
                  <a:lnTo>
                    <a:pt x="11198" y="35892"/>
                  </a:lnTo>
                  <a:lnTo>
                    <a:pt x="5077" y="21252"/>
                  </a:lnTo>
                  <a:lnTo>
                    <a:pt x="1678" y="13202"/>
                  </a:lnTo>
                  <a:cubicBezTo>
                    <a:pt x="728" y="11026"/>
                    <a:pt x="234" y="8681"/>
                    <a:pt x="226" y="6307"/>
                  </a:cubicBezTo>
                  <a:cubicBezTo>
                    <a:pt x="153" y="4709"/>
                    <a:pt x="359" y="3111"/>
                    <a:pt x="835" y="1584"/>
                  </a:cubicBezTo>
                  <a:cubicBezTo>
                    <a:pt x="1036" y="1033"/>
                    <a:pt x="1287" y="503"/>
                    <a:pt x="1586" y="0"/>
                  </a:cubicBezTo>
                  <a:close/>
                  <a:moveTo>
                    <a:pt x="13652" y="41919"/>
                  </a:moveTo>
                  <a:cubicBezTo>
                    <a:pt x="13659" y="41935"/>
                    <a:pt x="13665" y="41951"/>
                    <a:pt x="13670" y="41967"/>
                  </a:cubicBezTo>
                  <a:cubicBezTo>
                    <a:pt x="13670" y="41967"/>
                    <a:pt x="13670" y="41952"/>
                    <a:pt x="13652" y="41919"/>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1" name="Google Shape;1494;p54">
              <a:extLst>
                <a:ext uri="{FF2B5EF4-FFF2-40B4-BE49-F238E27FC236}">
                  <a16:creationId xmlns:a16="http://schemas.microsoft.com/office/drawing/2014/main" id="{1443A1E6-A274-504D-9833-54C79150E631}"/>
                </a:ext>
              </a:extLst>
            </p:cNvPr>
            <p:cNvSpPr/>
            <p:nvPr/>
          </p:nvSpPr>
          <p:spPr>
            <a:xfrm>
              <a:off x="4913850" y="2987625"/>
              <a:ext cx="977600" cy="389325"/>
            </a:xfrm>
            <a:custGeom>
              <a:avLst/>
              <a:gdLst/>
              <a:ahLst/>
              <a:cxnLst/>
              <a:rect l="l" t="t" r="r" b="b"/>
              <a:pathLst>
                <a:path w="39104" h="15573" extrusionOk="0">
                  <a:moveTo>
                    <a:pt x="14146" y="6835"/>
                  </a:moveTo>
                  <a:cubicBezTo>
                    <a:pt x="15364" y="7342"/>
                    <a:pt x="16457" y="8125"/>
                    <a:pt x="17331" y="9133"/>
                  </a:cubicBezTo>
                  <a:cubicBezTo>
                    <a:pt x="17641" y="9511"/>
                    <a:pt x="17912" y="9923"/>
                    <a:pt x="18136" y="10357"/>
                  </a:cubicBezTo>
                  <a:cubicBezTo>
                    <a:pt x="18362" y="10804"/>
                    <a:pt x="18516" y="11282"/>
                    <a:pt x="18591" y="11778"/>
                  </a:cubicBezTo>
                  <a:cubicBezTo>
                    <a:pt x="18784" y="12790"/>
                    <a:pt x="18539" y="13837"/>
                    <a:pt x="17918" y="14658"/>
                  </a:cubicBezTo>
                  <a:cubicBezTo>
                    <a:pt x="17572" y="15044"/>
                    <a:pt x="17096" y="15287"/>
                    <a:pt x="16580" y="15340"/>
                  </a:cubicBezTo>
                  <a:cubicBezTo>
                    <a:pt x="16501" y="15347"/>
                    <a:pt x="16422" y="15350"/>
                    <a:pt x="16343" y="15350"/>
                  </a:cubicBezTo>
                  <a:cubicBezTo>
                    <a:pt x="15895" y="15350"/>
                    <a:pt x="15454" y="15238"/>
                    <a:pt x="15060" y="15022"/>
                  </a:cubicBezTo>
                  <a:cubicBezTo>
                    <a:pt x="14582" y="14767"/>
                    <a:pt x="14163" y="14413"/>
                    <a:pt x="13831" y="13985"/>
                  </a:cubicBezTo>
                  <a:cubicBezTo>
                    <a:pt x="13502" y="13542"/>
                    <a:pt x="13245" y="13052"/>
                    <a:pt x="13072" y="12528"/>
                  </a:cubicBezTo>
                  <a:cubicBezTo>
                    <a:pt x="12758" y="11469"/>
                    <a:pt x="12739" y="10343"/>
                    <a:pt x="13016" y="9275"/>
                  </a:cubicBezTo>
                  <a:cubicBezTo>
                    <a:pt x="13235" y="8396"/>
                    <a:pt x="13619" y="7568"/>
                    <a:pt x="14146" y="6835"/>
                  </a:cubicBezTo>
                  <a:close/>
                  <a:moveTo>
                    <a:pt x="39103" y="1"/>
                  </a:moveTo>
                  <a:lnTo>
                    <a:pt x="39103" y="1"/>
                  </a:lnTo>
                  <a:cubicBezTo>
                    <a:pt x="39055" y="36"/>
                    <a:pt x="39008" y="77"/>
                    <a:pt x="38968" y="122"/>
                  </a:cubicBezTo>
                  <a:cubicBezTo>
                    <a:pt x="38876" y="186"/>
                    <a:pt x="38754" y="300"/>
                    <a:pt x="38572" y="423"/>
                  </a:cubicBezTo>
                  <a:cubicBezTo>
                    <a:pt x="38053" y="789"/>
                    <a:pt x="37494" y="1094"/>
                    <a:pt x="36905" y="1332"/>
                  </a:cubicBezTo>
                  <a:cubicBezTo>
                    <a:pt x="35969" y="1703"/>
                    <a:pt x="34991" y="1963"/>
                    <a:pt x="33993" y="2106"/>
                  </a:cubicBezTo>
                  <a:cubicBezTo>
                    <a:pt x="32670" y="2300"/>
                    <a:pt x="31338" y="2420"/>
                    <a:pt x="30002" y="2466"/>
                  </a:cubicBezTo>
                  <a:cubicBezTo>
                    <a:pt x="28518" y="2507"/>
                    <a:pt x="26890" y="2480"/>
                    <a:pt x="25137" y="2507"/>
                  </a:cubicBezTo>
                  <a:cubicBezTo>
                    <a:pt x="25075" y="2506"/>
                    <a:pt x="25012" y="2506"/>
                    <a:pt x="24949" y="2506"/>
                  </a:cubicBezTo>
                  <a:cubicBezTo>
                    <a:pt x="23137" y="2506"/>
                    <a:pt x="21332" y="2723"/>
                    <a:pt x="19571" y="3153"/>
                  </a:cubicBezTo>
                  <a:cubicBezTo>
                    <a:pt x="17532" y="3636"/>
                    <a:pt x="15686" y="4722"/>
                    <a:pt x="14275" y="6270"/>
                  </a:cubicBezTo>
                  <a:cubicBezTo>
                    <a:pt x="14190" y="6370"/>
                    <a:pt x="14109" y="6473"/>
                    <a:pt x="14031" y="6577"/>
                  </a:cubicBezTo>
                  <a:lnTo>
                    <a:pt x="14031" y="6577"/>
                  </a:lnTo>
                  <a:cubicBezTo>
                    <a:pt x="13611" y="6418"/>
                    <a:pt x="13178" y="6291"/>
                    <a:pt x="12734" y="6198"/>
                  </a:cubicBezTo>
                  <a:cubicBezTo>
                    <a:pt x="11988" y="6025"/>
                    <a:pt x="11226" y="5938"/>
                    <a:pt x="10466" y="5938"/>
                  </a:cubicBezTo>
                  <a:cubicBezTo>
                    <a:pt x="9593" y="5938"/>
                    <a:pt x="8722" y="6052"/>
                    <a:pt x="7873" y="6279"/>
                  </a:cubicBezTo>
                  <a:cubicBezTo>
                    <a:pt x="6569" y="6623"/>
                    <a:pt x="5325" y="7167"/>
                    <a:pt x="4188" y="7891"/>
                  </a:cubicBezTo>
                  <a:cubicBezTo>
                    <a:pt x="3328" y="8430"/>
                    <a:pt x="2521" y="9049"/>
                    <a:pt x="1775" y="9739"/>
                  </a:cubicBezTo>
                  <a:cubicBezTo>
                    <a:pt x="1130" y="10312"/>
                    <a:pt x="536" y="10941"/>
                    <a:pt x="1" y="11619"/>
                  </a:cubicBezTo>
                  <a:cubicBezTo>
                    <a:pt x="46" y="11583"/>
                    <a:pt x="86" y="11542"/>
                    <a:pt x="124" y="11500"/>
                  </a:cubicBezTo>
                  <a:lnTo>
                    <a:pt x="460" y="11136"/>
                  </a:lnTo>
                  <a:cubicBezTo>
                    <a:pt x="761" y="10826"/>
                    <a:pt x="1202" y="10352"/>
                    <a:pt x="1825" y="9807"/>
                  </a:cubicBezTo>
                  <a:cubicBezTo>
                    <a:pt x="2578" y="9131"/>
                    <a:pt x="3388" y="8522"/>
                    <a:pt x="4247" y="7986"/>
                  </a:cubicBezTo>
                  <a:cubicBezTo>
                    <a:pt x="5374" y="7284"/>
                    <a:pt x="6602" y="6757"/>
                    <a:pt x="7887" y="6426"/>
                  </a:cubicBezTo>
                  <a:cubicBezTo>
                    <a:pt x="8706" y="6213"/>
                    <a:pt x="9545" y="6106"/>
                    <a:pt x="10384" y="6106"/>
                  </a:cubicBezTo>
                  <a:cubicBezTo>
                    <a:pt x="11148" y="6106"/>
                    <a:pt x="11912" y="6195"/>
                    <a:pt x="12661" y="6371"/>
                  </a:cubicBezTo>
                  <a:cubicBezTo>
                    <a:pt x="13088" y="6463"/>
                    <a:pt x="13506" y="6587"/>
                    <a:pt x="13911" y="6742"/>
                  </a:cubicBezTo>
                  <a:lnTo>
                    <a:pt x="13911" y="6742"/>
                  </a:lnTo>
                  <a:cubicBezTo>
                    <a:pt x="13386" y="7484"/>
                    <a:pt x="13004" y="8320"/>
                    <a:pt x="12786" y="9206"/>
                  </a:cubicBezTo>
                  <a:cubicBezTo>
                    <a:pt x="12494" y="10317"/>
                    <a:pt x="12513" y="11486"/>
                    <a:pt x="12840" y="12588"/>
                  </a:cubicBezTo>
                  <a:cubicBezTo>
                    <a:pt x="13024" y="13136"/>
                    <a:pt x="13293" y="13653"/>
                    <a:pt x="13641" y="14116"/>
                  </a:cubicBezTo>
                  <a:cubicBezTo>
                    <a:pt x="13994" y="14570"/>
                    <a:pt x="14440" y="14946"/>
                    <a:pt x="14948" y="15217"/>
                  </a:cubicBezTo>
                  <a:cubicBezTo>
                    <a:pt x="15373" y="15450"/>
                    <a:pt x="15850" y="15572"/>
                    <a:pt x="16332" y="15572"/>
                  </a:cubicBezTo>
                  <a:cubicBezTo>
                    <a:pt x="16423" y="15572"/>
                    <a:pt x="16513" y="15568"/>
                    <a:pt x="16603" y="15560"/>
                  </a:cubicBezTo>
                  <a:cubicBezTo>
                    <a:pt x="17177" y="15499"/>
                    <a:pt x="17705" y="15228"/>
                    <a:pt x="18088" y="14799"/>
                  </a:cubicBezTo>
                  <a:cubicBezTo>
                    <a:pt x="18446" y="14376"/>
                    <a:pt x="18686" y="13865"/>
                    <a:pt x="18784" y="13320"/>
                  </a:cubicBezTo>
                  <a:cubicBezTo>
                    <a:pt x="18882" y="12795"/>
                    <a:pt x="18891" y="12259"/>
                    <a:pt x="18812" y="11731"/>
                  </a:cubicBezTo>
                  <a:cubicBezTo>
                    <a:pt x="18739" y="11214"/>
                    <a:pt x="18586" y="10712"/>
                    <a:pt x="18356" y="10243"/>
                  </a:cubicBezTo>
                  <a:cubicBezTo>
                    <a:pt x="18124" y="9806"/>
                    <a:pt x="17846" y="9394"/>
                    <a:pt x="17529" y="9014"/>
                  </a:cubicBezTo>
                  <a:cubicBezTo>
                    <a:pt x="16633" y="7985"/>
                    <a:pt x="15515" y="7185"/>
                    <a:pt x="14267" y="6671"/>
                  </a:cubicBezTo>
                  <a:lnTo>
                    <a:pt x="14267" y="6671"/>
                  </a:lnTo>
                  <a:cubicBezTo>
                    <a:pt x="14328" y="6591"/>
                    <a:pt x="14391" y="6512"/>
                    <a:pt x="14455" y="6435"/>
                  </a:cubicBezTo>
                  <a:cubicBezTo>
                    <a:pt x="15832" y="4916"/>
                    <a:pt x="17639" y="3853"/>
                    <a:pt x="19634" y="3381"/>
                  </a:cubicBezTo>
                  <a:cubicBezTo>
                    <a:pt x="21423" y="2933"/>
                    <a:pt x="23259" y="2708"/>
                    <a:pt x="25103" y="2708"/>
                  </a:cubicBezTo>
                  <a:cubicBezTo>
                    <a:pt x="25115" y="2708"/>
                    <a:pt x="25128" y="2708"/>
                    <a:pt x="25141" y="2708"/>
                  </a:cubicBezTo>
                  <a:cubicBezTo>
                    <a:pt x="26888" y="2675"/>
                    <a:pt x="28518" y="2703"/>
                    <a:pt x="30010" y="2639"/>
                  </a:cubicBezTo>
                  <a:cubicBezTo>
                    <a:pt x="31351" y="2581"/>
                    <a:pt x="32687" y="2449"/>
                    <a:pt x="34014" y="2243"/>
                  </a:cubicBezTo>
                  <a:cubicBezTo>
                    <a:pt x="35017" y="2091"/>
                    <a:pt x="35999" y="1815"/>
                    <a:pt x="36936" y="1424"/>
                  </a:cubicBezTo>
                  <a:cubicBezTo>
                    <a:pt x="37528" y="1170"/>
                    <a:pt x="38086" y="845"/>
                    <a:pt x="38597" y="455"/>
                  </a:cubicBezTo>
                  <a:cubicBezTo>
                    <a:pt x="38774" y="314"/>
                    <a:pt x="38944" y="161"/>
                    <a:pt x="3910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2" name="Google Shape;1495;p54">
              <a:extLst>
                <a:ext uri="{FF2B5EF4-FFF2-40B4-BE49-F238E27FC236}">
                  <a16:creationId xmlns:a16="http://schemas.microsoft.com/office/drawing/2014/main" id="{C91E8675-1526-C84A-A4E4-5C128A240B77}"/>
                </a:ext>
              </a:extLst>
            </p:cNvPr>
            <p:cNvSpPr/>
            <p:nvPr/>
          </p:nvSpPr>
          <p:spPr>
            <a:xfrm>
              <a:off x="5814550" y="3435900"/>
              <a:ext cx="453125" cy="86200"/>
            </a:xfrm>
            <a:custGeom>
              <a:avLst/>
              <a:gdLst/>
              <a:ahLst/>
              <a:cxnLst/>
              <a:rect l="l" t="t" r="r" b="b"/>
              <a:pathLst>
                <a:path w="18125" h="3448" extrusionOk="0">
                  <a:moveTo>
                    <a:pt x="7820" y="0"/>
                  </a:moveTo>
                  <a:cubicBezTo>
                    <a:pt x="6818" y="0"/>
                    <a:pt x="5818" y="108"/>
                    <a:pt x="4837" y="322"/>
                  </a:cubicBezTo>
                  <a:cubicBezTo>
                    <a:pt x="3831" y="538"/>
                    <a:pt x="2868" y="923"/>
                    <a:pt x="1988" y="1459"/>
                  </a:cubicBezTo>
                  <a:cubicBezTo>
                    <a:pt x="1396" y="1825"/>
                    <a:pt x="868" y="2286"/>
                    <a:pt x="427" y="2825"/>
                  </a:cubicBezTo>
                  <a:cubicBezTo>
                    <a:pt x="306" y="2966"/>
                    <a:pt x="197" y="3119"/>
                    <a:pt x="100" y="3280"/>
                  </a:cubicBezTo>
                  <a:cubicBezTo>
                    <a:pt x="58" y="3331"/>
                    <a:pt x="25" y="3387"/>
                    <a:pt x="0" y="3448"/>
                  </a:cubicBezTo>
                  <a:cubicBezTo>
                    <a:pt x="583" y="2727"/>
                    <a:pt x="1284" y="2111"/>
                    <a:pt x="2075" y="1628"/>
                  </a:cubicBezTo>
                  <a:cubicBezTo>
                    <a:pt x="2949" y="1121"/>
                    <a:pt x="3898" y="759"/>
                    <a:pt x="4888" y="558"/>
                  </a:cubicBezTo>
                  <a:cubicBezTo>
                    <a:pt x="5841" y="360"/>
                    <a:pt x="6812" y="259"/>
                    <a:pt x="7784" y="259"/>
                  </a:cubicBezTo>
                  <a:cubicBezTo>
                    <a:pt x="8046" y="259"/>
                    <a:pt x="8307" y="267"/>
                    <a:pt x="8569" y="281"/>
                  </a:cubicBezTo>
                  <a:cubicBezTo>
                    <a:pt x="9890" y="350"/>
                    <a:pt x="11136" y="516"/>
                    <a:pt x="12274" y="677"/>
                  </a:cubicBezTo>
                  <a:cubicBezTo>
                    <a:pt x="13411" y="837"/>
                    <a:pt x="14440" y="968"/>
                    <a:pt x="15309" y="1032"/>
                  </a:cubicBezTo>
                  <a:cubicBezTo>
                    <a:pt x="15796" y="1072"/>
                    <a:pt x="16286" y="1091"/>
                    <a:pt x="16776" y="1091"/>
                  </a:cubicBezTo>
                  <a:cubicBezTo>
                    <a:pt x="16974" y="1091"/>
                    <a:pt x="17173" y="1088"/>
                    <a:pt x="17371" y="1082"/>
                  </a:cubicBezTo>
                  <a:cubicBezTo>
                    <a:pt x="17617" y="1072"/>
                    <a:pt x="17802" y="1041"/>
                    <a:pt x="17930" y="1041"/>
                  </a:cubicBezTo>
                  <a:cubicBezTo>
                    <a:pt x="17997" y="1037"/>
                    <a:pt x="18061" y="1027"/>
                    <a:pt x="18125" y="1009"/>
                  </a:cubicBezTo>
                  <a:cubicBezTo>
                    <a:pt x="17876" y="977"/>
                    <a:pt x="17623" y="963"/>
                    <a:pt x="17371" y="963"/>
                  </a:cubicBezTo>
                  <a:cubicBezTo>
                    <a:pt x="16890" y="959"/>
                    <a:pt x="16184" y="923"/>
                    <a:pt x="15324" y="840"/>
                  </a:cubicBezTo>
                  <a:cubicBezTo>
                    <a:pt x="14463" y="758"/>
                    <a:pt x="13444" y="608"/>
                    <a:pt x="12306" y="440"/>
                  </a:cubicBezTo>
                  <a:cubicBezTo>
                    <a:pt x="11169" y="272"/>
                    <a:pt x="9916" y="90"/>
                    <a:pt x="8583" y="21"/>
                  </a:cubicBezTo>
                  <a:cubicBezTo>
                    <a:pt x="8329" y="7"/>
                    <a:pt x="8074" y="0"/>
                    <a:pt x="782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3" name="Google Shape;1496;p54">
              <a:extLst>
                <a:ext uri="{FF2B5EF4-FFF2-40B4-BE49-F238E27FC236}">
                  <a16:creationId xmlns:a16="http://schemas.microsoft.com/office/drawing/2014/main" id="{489ACA7B-2C88-2F45-A4F3-03065CC72353}"/>
                </a:ext>
              </a:extLst>
            </p:cNvPr>
            <p:cNvSpPr/>
            <p:nvPr/>
          </p:nvSpPr>
          <p:spPr>
            <a:xfrm>
              <a:off x="5000725" y="3655525"/>
              <a:ext cx="993550" cy="375500"/>
            </a:xfrm>
            <a:custGeom>
              <a:avLst/>
              <a:gdLst/>
              <a:ahLst/>
              <a:cxnLst/>
              <a:rect l="l" t="t" r="r" b="b"/>
              <a:pathLst>
                <a:path w="39742" h="15020" extrusionOk="0">
                  <a:moveTo>
                    <a:pt x="16142" y="230"/>
                  </a:moveTo>
                  <a:cubicBezTo>
                    <a:pt x="16437" y="230"/>
                    <a:pt x="16735" y="271"/>
                    <a:pt x="17025" y="356"/>
                  </a:cubicBezTo>
                  <a:cubicBezTo>
                    <a:pt x="18058" y="588"/>
                    <a:pt x="18876" y="1373"/>
                    <a:pt x="19152" y="2395"/>
                  </a:cubicBezTo>
                  <a:cubicBezTo>
                    <a:pt x="19256" y="2885"/>
                    <a:pt x="19215" y="3395"/>
                    <a:pt x="19038" y="3864"/>
                  </a:cubicBezTo>
                  <a:cubicBezTo>
                    <a:pt x="18857" y="4326"/>
                    <a:pt x="18585" y="4745"/>
                    <a:pt x="18237" y="5097"/>
                  </a:cubicBezTo>
                  <a:cubicBezTo>
                    <a:pt x="17553" y="5783"/>
                    <a:pt x="16730" y="6309"/>
                    <a:pt x="15820" y="6641"/>
                  </a:cubicBezTo>
                  <a:cubicBezTo>
                    <a:pt x="15388" y="6806"/>
                    <a:pt x="14941" y="6930"/>
                    <a:pt x="14487" y="7013"/>
                  </a:cubicBezTo>
                  <a:cubicBezTo>
                    <a:pt x="14268" y="7055"/>
                    <a:pt x="14036" y="7105"/>
                    <a:pt x="13814" y="7141"/>
                  </a:cubicBezTo>
                  <a:lnTo>
                    <a:pt x="13149" y="7223"/>
                  </a:lnTo>
                  <a:cubicBezTo>
                    <a:pt x="13095" y="7229"/>
                    <a:pt x="13041" y="7234"/>
                    <a:pt x="12988" y="7239"/>
                  </a:cubicBezTo>
                  <a:lnTo>
                    <a:pt x="12988" y="7239"/>
                  </a:lnTo>
                  <a:cubicBezTo>
                    <a:pt x="12987" y="7237"/>
                    <a:pt x="12986" y="7235"/>
                    <a:pt x="12985" y="7233"/>
                  </a:cubicBezTo>
                  <a:cubicBezTo>
                    <a:pt x="12527" y="6200"/>
                    <a:pt x="12354" y="5063"/>
                    <a:pt x="12485" y="3941"/>
                  </a:cubicBezTo>
                  <a:cubicBezTo>
                    <a:pt x="12631" y="2823"/>
                    <a:pt x="13175" y="1793"/>
                    <a:pt x="14018" y="1043"/>
                  </a:cubicBezTo>
                  <a:cubicBezTo>
                    <a:pt x="14610" y="513"/>
                    <a:pt x="15369" y="230"/>
                    <a:pt x="16142" y="230"/>
                  </a:cubicBezTo>
                  <a:close/>
                  <a:moveTo>
                    <a:pt x="16140" y="1"/>
                  </a:moveTo>
                  <a:cubicBezTo>
                    <a:pt x="15892" y="1"/>
                    <a:pt x="15643" y="26"/>
                    <a:pt x="15396" y="79"/>
                  </a:cubicBezTo>
                  <a:cubicBezTo>
                    <a:pt x="14828" y="209"/>
                    <a:pt x="14301" y="479"/>
                    <a:pt x="13862" y="862"/>
                  </a:cubicBezTo>
                  <a:cubicBezTo>
                    <a:pt x="12979" y="1652"/>
                    <a:pt x="12406" y="2731"/>
                    <a:pt x="12247" y="3906"/>
                  </a:cubicBezTo>
                  <a:cubicBezTo>
                    <a:pt x="12111" y="5048"/>
                    <a:pt x="12282" y="6207"/>
                    <a:pt x="12742" y="7260"/>
                  </a:cubicBezTo>
                  <a:lnTo>
                    <a:pt x="12742" y="7260"/>
                  </a:lnTo>
                  <a:cubicBezTo>
                    <a:pt x="12371" y="7288"/>
                    <a:pt x="12000" y="7302"/>
                    <a:pt x="11628" y="7302"/>
                  </a:cubicBezTo>
                  <a:cubicBezTo>
                    <a:pt x="10488" y="7302"/>
                    <a:pt x="9351" y="7169"/>
                    <a:pt x="8239" y="6904"/>
                  </a:cubicBezTo>
                  <a:cubicBezTo>
                    <a:pt x="6912" y="6597"/>
                    <a:pt x="5630" y="6117"/>
                    <a:pt x="4429" y="5476"/>
                  </a:cubicBezTo>
                  <a:cubicBezTo>
                    <a:pt x="3519" y="4996"/>
                    <a:pt x="2663" y="4421"/>
                    <a:pt x="1876" y="3759"/>
                  </a:cubicBezTo>
                  <a:lnTo>
                    <a:pt x="1421" y="3373"/>
                  </a:lnTo>
                  <a:lnTo>
                    <a:pt x="1043" y="3004"/>
                  </a:lnTo>
                  <a:cubicBezTo>
                    <a:pt x="839" y="2818"/>
                    <a:pt x="646" y="2621"/>
                    <a:pt x="465" y="2412"/>
                  </a:cubicBezTo>
                  <a:lnTo>
                    <a:pt x="124" y="2040"/>
                  </a:lnTo>
                  <a:cubicBezTo>
                    <a:pt x="86" y="1994"/>
                    <a:pt x="46" y="1954"/>
                    <a:pt x="1" y="1917"/>
                  </a:cubicBezTo>
                  <a:lnTo>
                    <a:pt x="1" y="1917"/>
                  </a:lnTo>
                  <a:cubicBezTo>
                    <a:pt x="30" y="1965"/>
                    <a:pt x="65" y="2010"/>
                    <a:pt x="102" y="2052"/>
                  </a:cubicBezTo>
                  <a:lnTo>
                    <a:pt x="429" y="2445"/>
                  </a:lnTo>
                  <a:cubicBezTo>
                    <a:pt x="603" y="2660"/>
                    <a:pt x="792" y="2864"/>
                    <a:pt x="994" y="3054"/>
                  </a:cubicBezTo>
                  <a:lnTo>
                    <a:pt x="1367" y="3432"/>
                  </a:lnTo>
                  <a:lnTo>
                    <a:pt x="1822" y="3828"/>
                  </a:lnTo>
                  <a:cubicBezTo>
                    <a:pt x="2605" y="4508"/>
                    <a:pt x="3462" y="5100"/>
                    <a:pt x="4374" y="5594"/>
                  </a:cubicBezTo>
                  <a:cubicBezTo>
                    <a:pt x="5582" y="6253"/>
                    <a:pt x="6873" y="6748"/>
                    <a:pt x="8211" y="7068"/>
                  </a:cubicBezTo>
                  <a:cubicBezTo>
                    <a:pt x="9360" y="7349"/>
                    <a:pt x="10538" y="7490"/>
                    <a:pt x="11717" y="7490"/>
                  </a:cubicBezTo>
                  <a:cubicBezTo>
                    <a:pt x="12087" y="7490"/>
                    <a:pt x="12457" y="7476"/>
                    <a:pt x="12826" y="7449"/>
                  </a:cubicBezTo>
                  <a:lnTo>
                    <a:pt x="12826" y="7449"/>
                  </a:lnTo>
                  <a:cubicBezTo>
                    <a:pt x="13272" y="8435"/>
                    <a:pt x="13868" y="9348"/>
                    <a:pt x="14589" y="10155"/>
                  </a:cubicBezTo>
                  <a:cubicBezTo>
                    <a:pt x="15983" y="11762"/>
                    <a:pt x="17726" y="13030"/>
                    <a:pt x="19687" y="13859"/>
                  </a:cubicBezTo>
                  <a:cubicBezTo>
                    <a:pt x="21451" y="14624"/>
                    <a:pt x="23353" y="15018"/>
                    <a:pt x="25275" y="15019"/>
                  </a:cubicBezTo>
                  <a:cubicBezTo>
                    <a:pt x="26944" y="14991"/>
                    <a:pt x="28600" y="14705"/>
                    <a:pt x="30181" y="14169"/>
                  </a:cubicBezTo>
                  <a:cubicBezTo>
                    <a:pt x="31637" y="13717"/>
                    <a:pt x="32935" y="13257"/>
                    <a:pt x="34095" y="12944"/>
                  </a:cubicBezTo>
                  <a:cubicBezTo>
                    <a:pt x="35085" y="12653"/>
                    <a:pt x="36102" y="12472"/>
                    <a:pt x="37130" y="12402"/>
                  </a:cubicBezTo>
                  <a:cubicBezTo>
                    <a:pt x="37309" y="12392"/>
                    <a:pt x="37488" y="12387"/>
                    <a:pt x="37666" y="12387"/>
                  </a:cubicBezTo>
                  <a:cubicBezTo>
                    <a:pt x="38365" y="12387"/>
                    <a:pt x="39061" y="12466"/>
                    <a:pt x="39742" y="12625"/>
                  </a:cubicBezTo>
                  <a:cubicBezTo>
                    <a:pt x="39684" y="12589"/>
                    <a:pt x="39622" y="12563"/>
                    <a:pt x="39556" y="12544"/>
                  </a:cubicBezTo>
                  <a:lnTo>
                    <a:pt x="39060" y="12421"/>
                  </a:lnTo>
                  <a:cubicBezTo>
                    <a:pt x="38841" y="12371"/>
                    <a:pt x="38564" y="12348"/>
                    <a:pt x="38240" y="12298"/>
                  </a:cubicBezTo>
                  <a:cubicBezTo>
                    <a:pt x="38052" y="12286"/>
                    <a:pt x="37863" y="12280"/>
                    <a:pt x="37674" y="12280"/>
                  </a:cubicBezTo>
                  <a:cubicBezTo>
                    <a:pt x="37485" y="12280"/>
                    <a:pt x="37296" y="12286"/>
                    <a:pt x="37108" y="12298"/>
                  </a:cubicBezTo>
                  <a:cubicBezTo>
                    <a:pt x="36070" y="12354"/>
                    <a:pt x="35044" y="12522"/>
                    <a:pt x="34044" y="12804"/>
                  </a:cubicBezTo>
                  <a:cubicBezTo>
                    <a:pt x="32848" y="13108"/>
                    <a:pt x="31569" y="13536"/>
                    <a:pt x="30117" y="13991"/>
                  </a:cubicBezTo>
                  <a:cubicBezTo>
                    <a:pt x="28549" y="14513"/>
                    <a:pt x="26910" y="14790"/>
                    <a:pt x="25257" y="14810"/>
                  </a:cubicBezTo>
                  <a:cubicBezTo>
                    <a:pt x="23363" y="14800"/>
                    <a:pt x="21491" y="14402"/>
                    <a:pt x="19756" y="13645"/>
                  </a:cubicBezTo>
                  <a:cubicBezTo>
                    <a:pt x="17831" y="12829"/>
                    <a:pt x="16119" y="11583"/>
                    <a:pt x="14751" y="10004"/>
                  </a:cubicBezTo>
                  <a:cubicBezTo>
                    <a:pt x="14068" y="9232"/>
                    <a:pt x="13503" y="8363"/>
                    <a:pt x="13073" y="7428"/>
                  </a:cubicBezTo>
                  <a:lnTo>
                    <a:pt x="13073" y="7428"/>
                  </a:lnTo>
                  <a:cubicBezTo>
                    <a:pt x="13107" y="7425"/>
                    <a:pt x="13141" y="7421"/>
                    <a:pt x="13175" y="7418"/>
                  </a:cubicBezTo>
                  <a:lnTo>
                    <a:pt x="13854" y="7337"/>
                  </a:lnTo>
                  <a:cubicBezTo>
                    <a:pt x="14077" y="7304"/>
                    <a:pt x="14304" y="7254"/>
                    <a:pt x="14532" y="7214"/>
                  </a:cubicBezTo>
                  <a:cubicBezTo>
                    <a:pt x="14997" y="7130"/>
                    <a:pt x="15454" y="7004"/>
                    <a:pt x="15898" y="6835"/>
                  </a:cubicBezTo>
                  <a:cubicBezTo>
                    <a:pt x="16837" y="6496"/>
                    <a:pt x="17689" y="5954"/>
                    <a:pt x="18396" y="5248"/>
                  </a:cubicBezTo>
                  <a:cubicBezTo>
                    <a:pt x="18765" y="4874"/>
                    <a:pt x="19055" y="4431"/>
                    <a:pt x="19247" y="3941"/>
                  </a:cubicBezTo>
                  <a:cubicBezTo>
                    <a:pt x="19444" y="3432"/>
                    <a:pt x="19487" y="2878"/>
                    <a:pt x="19370" y="2345"/>
                  </a:cubicBezTo>
                  <a:cubicBezTo>
                    <a:pt x="19247" y="1800"/>
                    <a:pt x="18962" y="1306"/>
                    <a:pt x="18550" y="929"/>
                  </a:cubicBezTo>
                  <a:cubicBezTo>
                    <a:pt x="17884" y="326"/>
                    <a:pt x="17022" y="1"/>
                    <a:pt x="1614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4" name="Google Shape;1497;p54">
              <a:extLst>
                <a:ext uri="{FF2B5EF4-FFF2-40B4-BE49-F238E27FC236}">
                  <a16:creationId xmlns:a16="http://schemas.microsoft.com/office/drawing/2014/main" id="{1D53FA14-C414-E64E-B331-2BBA54C6A536}"/>
                </a:ext>
              </a:extLst>
            </p:cNvPr>
            <p:cNvSpPr/>
            <p:nvPr/>
          </p:nvSpPr>
          <p:spPr>
            <a:xfrm>
              <a:off x="4823775" y="3690925"/>
              <a:ext cx="170825" cy="158875"/>
            </a:xfrm>
            <a:custGeom>
              <a:avLst/>
              <a:gdLst/>
              <a:ahLst/>
              <a:cxnLst/>
              <a:rect l="l" t="t" r="r" b="b"/>
              <a:pathLst>
                <a:path w="6833" h="6355" extrusionOk="0">
                  <a:moveTo>
                    <a:pt x="15" y="1"/>
                  </a:moveTo>
                  <a:lnTo>
                    <a:pt x="15" y="1"/>
                  </a:lnTo>
                  <a:cubicBezTo>
                    <a:pt x="1" y="41"/>
                    <a:pt x="510" y="214"/>
                    <a:pt x="1284" y="606"/>
                  </a:cubicBezTo>
                  <a:cubicBezTo>
                    <a:pt x="3300" y="1622"/>
                    <a:pt x="4985" y="3194"/>
                    <a:pt x="6139" y="5134"/>
                  </a:cubicBezTo>
                  <a:cubicBezTo>
                    <a:pt x="6582" y="5898"/>
                    <a:pt x="6791" y="6354"/>
                    <a:pt x="6833" y="6354"/>
                  </a:cubicBezTo>
                  <a:cubicBezTo>
                    <a:pt x="6819" y="6228"/>
                    <a:pt x="6787" y="6106"/>
                    <a:pt x="6741" y="5990"/>
                  </a:cubicBezTo>
                  <a:cubicBezTo>
                    <a:pt x="6610" y="5667"/>
                    <a:pt x="6459" y="5354"/>
                    <a:pt x="6286" y="5052"/>
                  </a:cubicBezTo>
                  <a:cubicBezTo>
                    <a:pt x="5742" y="4043"/>
                    <a:pt x="5037" y="3130"/>
                    <a:pt x="4197" y="2349"/>
                  </a:cubicBezTo>
                  <a:cubicBezTo>
                    <a:pt x="3359" y="1568"/>
                    <a:pt x="2400" y="926"/>
                    <a:pt x="1358" y="451"/>
                  </a:cubicBezTo>
                  <a:cubicBezTo>
                    <a:pt x="1043" y="307"/>
                    <a:pt x="719" y="186"/>
                    <a:pt x="389" y="86"/>
                  </a:cubicBezTo>
                  <a:cubicBezTo>
                    <a:pt x="269" y="41"/>
                    <a:pt x="143" y="11"/>
                    <a:pt x="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5" name="Google Shape;1498;p54">
              <a:extLst>
                <a:ext uri="{FF2B5EF4-FFF2-40B4-BE49-F238E27FC236}">
                  <a16:creationId xmlns:a16="http://schemas.microsoft.com/office/drawing/2014/main" id="{D8609355-BD9E-5945-A64D-59474D46FBC7}"/>
                </a:ext>
              </a:extLst>
            </p:cNvPr>
            <p:cNvSpPr/>
            <p:nvPr/>
          </p:nvSpPr>
          <p:spPr>
            <a:xfrm>
              <a:off x="4460075" y="3613325"/>
              <a:ext cx="285775" cy="723375"/>
            </a:xfrm>
            <a:custGeom>
              <a:avLst/>
              <a:gdLst/>
              <a:ahLst/>
              <a:cxnLst/>
              <a:rect l="l" t="t" r="r" b="b"/>
              <a:pathLst>
                <a:path w="11431" h="28935" extrusionOk="0">
                  <a:moveTo>
                    <a:pt x="7775" y="8384"/>
                  </a:moveTo>
                  <a:cubicBezTo>
                    <a:pt x="7914" y="8384"/>
                    <a:pt x="8053" y="8388"/>
                    <a:pt x="8192" y="8397"/>
                  </a:cubicBezTo>
                  <a:cubicBezTo>
                    <a:pt x="9049" y="8460"/>
                    <a:pt x="9850" y="8846"/>
                    <a:pt x="10431" y="9480"/>
                  </a:cubicBezTo>
                  <a:cubicBezTo>
                    <a:pt x="10974" y="10104"/>
                    <a:pt x="11205" y="10941"/>
                    <a:pt x="11060" y="11756"/>
                  </a:cubicBezTo>
                  <a:cubicBezTo>
                    <a:pt x="10865" y="12534"/>
                    <a:pt x="10251" y="13139"/>
                    <a:pt x="9471" y="13321"/>
                  </a:cubicBezTo>
                  <a:cubicBezTo>
                    <a:pt x="9215" y="13388"/>
                    <a:pt x="8954" y="13421"/>
                    <a:pt x="8694" y="13421"/>
                  </a:cubicBezTo>
                  <a:cubicBezTo>
                    <a:pt x="8194" y="13421"/>
                    <a:pt x="7698" y="13298"/>
                    <a:pt x="7250" y="13058"/>
                  </a:cubicBezTo>
                  <a:cubicBezTo>
                    <a:pt x="6599" y="12709"/>
                    <a:pt x="6029" y="12226"/>
                    <a:pt x="5575" y="11642"/>
                  </a:cubicBezTo>
                  <a:cubicBezTo>
                    <a:pt x="5139" y="11094"/>
                    <a:pt x="4776" y="10489"/>
                    <a:pt x="4501" y="9844"/>
                  </a:cubicBezTo>
                  <a:cubicBezTo>
                    <a:pt x="4439" y="9700"/>
                    <a:pt x="4382" y="9555"/>
                    <a:pt x="4330" y="9408"/>
                  </a:cubicBezTo>
                  <a:lnTo>
                    <a:pt x="4330" y="9408"/>
                  </a:lnTo>
                  <a:cubicBezTo>
                    <a:pt x="5351" y="8742"/>
                    <a:pt x="6548" y="8384"/>
                    <a:pt x="7775" y="8384"/>
                  </a:cubicBezTo>
                  <a:close/>
                  <a:moveTo>
                    <a:pt x="7661" y="0"/>
                  </a:moveTo>
                  <a:lnTo>
                    <a:pt x="7543" y="59"/>
                  </a:lnTo>
                  <a:cubicBezTo>
                    <a:pt x="7466" y="105"/>
                    <a:pt x="7348" y="164"/>
                    <a:pt x="7206" y="259"/>
                  </a:cubicBezTo>
                  <a:cubicBezTo>
                    <a:pt x="6786" y="536"/>
                    <a:pt x="6393" y="854"/>
                    <a:pt x="6036" y="1210"/>
                  </a:cubicBezTo>
                  <a:cubicBezTo>
                    <a:pt x="5466" y="1771"/>
                    <a:pt x="4985" y="2416"/>
                    <a:pt x="4608" y="3122"/>
                  </a:cubicBezTo>
                  <a:cubicBezTo>
                    <a:pt x="4099" y="4058"/>
                    <a:pt x="3790" y="5087"/>
                    <a:pt x="3698" y="6148"/>
                  </a:cubicBezTo>
                  <a:cubicBezTo>
                    <a:pt x="3615" y="7208"/>
                    <a:pt x="3739" y="8271"/>
                    <a:pt x="4061" y="9280"/>
                  </a:cubicBezTo>
                  <a:lnTo>
                    <a:pt x="4061" y="9280"/>
                  </a:lnTo>
                  <a:cubicBezTo>
                    <a:pt x="3806" y="9454"/>
                    <a:pt x="3563" y="9647"/>
                    <a:pt x="3332" y="9858"/>
                  </a:cubicBezTo>
                  <a:cubicBezTo>
                    <a:pt x="2111" y="10955"/>
                    <a:pt x="1192" y="12346"/>
                    <a:pt x="661" y="13899"/>
                  </a:cubicBezTo>
                  <a:cubicBezTo>
                    <a:pt x="417" y="14617"/>
                    <a:pt x="237" y="15355"/>
                    <a:pt x="124" y="16106"/>
                  </a:cubicBezTo>
                  <a:cubicBezTo>
                    <a:pt x="30" y="16815"/>
                    <a:pt x="1" y="17531"/>
                    <a:pt x="38" y="18245"/>
                  </a:cubicBezTo>
                  <a:cubicBezTo>
                    <a:pt x="108" y="19523"/>
                    <a:pt x="326" y="20790"/>
                    <a:pt x="688" y="22017"/>
                  </a:cubicBezTo>
                  <a:cubicBezTo>
                    <a:pt x="1230" y="23785"/>
                    <a:pt x="1926" y="25501"/>
                    <a:pt x="2772" y="27146"/>
                  </a:cubicBezTo>
                  <a:cubicBezTo>
                    <a:pt x="3063" y="27729"/>
                    <a:pt x="3300" y="28179"/>
                    <a:pt x="3463" y="28480"/>
                  </a:cubicBezTo>
                  <a:cubicBezTo>
                    <a:pt x="3541" y="28621"/>
                    <a:pt x="3610" y="28743"/>
                    <a:pt x="3650" y="28821"/>
                  </a:cubicBezTo>
                  <a:cubicBezTo>
                    <a:pt x="3670" y="28861"/>
                    <a:pt x="3694" y="28900"/>
                    <a:pt x="3723" y="28934"/>
                  </a:cubicBezTo>
                  <a:cubicBezTo>
                    <a:pt x="3723" y="28934"/>
                    <a:pt x="3745" y="28925"/>
                    <a:pt x="3700" y="28835"/>
                  </a:cubicBezTo>
                  <a:cubicBezTo>
                    <a:pt x="3655" y="28744"/>
                    <a:pt x="3600" y="28626"/>
                    <a:pt x="3532" y="28480"/>
                  </a:cubicBezTo>
                  <a:lnTo>
                    <a:pt x="2881" y="27115"/>
                  </a:lnTo>
                  <a:cubicBezTo>
                    <a:pt x="2072" y="25462"/>
                    <a:pt x="1403" y="23744"/>
                    <a:pt x="879" y="21981"/>
                  </a:cubicBezTo>
                  <a:cubicBezTo>
                    <a:pt x="530" y="20763"/>
                    <a:pt x="323" y="19509"/>
                    <a:pt x="259" y="18245"/>
                  </a:cubicBezTo>
                  <a:cubicBezTo>
                    <a:pt x="228" y="17542"/>
                    <a:pt x="261" y="16840"/>
                    <a:pt x="356" y="16142"/>
                  </a:cubicBezTo>
                  <a:cubicBezTo>
                    <a:pt x="470" y="15407"/>
                    <a:pt x="652" y="14684"/>
                    <a:pt x="896" y="13981"/>
                  </a:cubicBezTo>
                  <a:cubicBezTo>
                    <a:pt x="1421" y="12467"/>
                    <a:pt x="2322" y="11111"/>
                    <a:pt x="3513" y="10041"/>
                  </a:cubicBezTo>
                  <a:cubicBezTo>
                    <a:pt x="3714" y="9857"/>
                    <a:pt x="3926" y="9687"/>
                    <a:pt x="4146" y="9532"/>
                  </a:cubicBezTo>
                  <a:lnTo>
                    <a:pt x="4146" y="9532"/>
                  </a:lnTo>
                  <a:cubicBezTo>
                    <a:pt x="4192" y="9661"/>
                    <a:pt x="4241" y="9789"/>
                    <a:pt x="4293" y="9916"/>
                  </a:cubicBezTo>
                  <a:cubicBezTo>
                    <a:pt x="4574" y="10581"/>
                    <a:pt x="4943" y="11204"/>
                    <a:pt x="5392" y="11768"/>
                  </a:cubicBezTo>
                  <a:cubicBezTo>
                    <a:pt x="5857" y="12379"/>
                    <a:pt x="6449" y="12883"/>
                    <a:pt x="7125" y="13248"/>
                  </a:cubicBezTo>
                  <a:cubicBezTo>
                    <a:pt x="7606" y="13507"/>
                    <a:pt x="8141" y="13640"/>
                    <a:pt x="8679" y="13640"/>
                  </a:cubicBezTo>
                  <a:cubicBezTo>
                    <a:pt x="8956" y="13640"/>
                    <a:pt x="9233" y="13605"/>
                    <a:pt x="9505" y="13534"/>
                  </a:cubicBezTo>
                  <a:cubicBezTo>
                    <a:pt x="9918" y="13427"/>
                    <a:pt x="10300" y="13218"/>
                    <a:pt x="10614" y="12930"/>
                  </a:cubicBezTo>
                  <a:cubicBezTo>
                    <a:pt x="10937" y="12628"/>
                    <a:pt x="11163" y="12237"/>
                    <a:pt x="11261" y="11805"/>
                  </a:cubicBezTo>
                  <a:cubicBezTo>
                    <a:pt x="11431" y="10916"/>
                    <a:pt x="11180" y="9997"/>
                    <a:pt x="10583" y="9316"/>
                  </a:cubicBezTo>
                  <a:cubicBezTo>
                    <a:pt x="9963" y="8637"/>
                    <a:pt x="9105" y="8220"/>
                    <a:pt x="8188" y="8151"/>
                  </a:cubicBezTo>
                  <a:cubicBezTo>
                    <a:pt x="8043" y="8142"/>
                    <a:pt x="7898" y="8137"/>
                    <a:pt x="7754" y="8137"/>
                  </a:cubicBezTo>
                  <a:cubicBezTo>
                    <a:pt x="6507" y="8137"/>
                    <a:pt x="5290" y="8494"/>
                    <a:pt x="4245" y="9158"/>
                  </a:cubicBezTo>
                  <a:lnTo>
                    <a:pt x="4245" y="9158"/>
                  </a:lnTo>
                  <a:cubicBezTo>
                    <a:pt x="3935" y="8193"/>
                    <a:pt x="3811" y="7175"/>
                    <a:pt x="3882" y="6157"/>
                  </a:cubicBezTo>
                  <a:cubicBezTo>
                    <a:pt x="3960" y="5119"/>
                    <a:pt x="4250" y="4105"/>
                    <a:pt x="4734" y="3181"/>
                  </a:cubicBezTo>
                  <a:cubicBezTo>
                    <a:pt x="5096" y="2483"/>
                    <a:pt x="5555" y="1841"/>
                    <a:pt x="6100" y="1274"/>
                  </a:cubicBezTo>
                  <a:cubicBezTo>
                    <a:pt x="6448" y="916"/>
                    <a:pt x="6828" y="591"/>
                    <a:pt x="7233" y="301"/>
                  </a:cubicBezTo>
                  <a:cubicBezTo>
                    <a:pt x="7516" y="106"/>
                    <a:pt x="7661" y="0"/>
                    <a:pt x="766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6" name="Google Shape;1499;p54">
              <a:extLst>
                <a:ext uri="{FF2B5EF4-FFF2-40B4-BE49-F238E27FC236}">
                  <a16:creationId xmlns:a16="http://schemas.microsoft.com/office/drawing/2014/main" id="{5369A32F-83B2-EC4A-B625-17F1696ADCA1}"/>
                </a:ext>
              </a:extLst>
            </p:cNvPr>
            <p:cNvSpPr/>
            <p:nvPr/>
          </p:nvSpPr>
          <p:spPr>
            <a:xfrm>
              <a:off x="4166075" y="3332325"/>
              <a:ext cx="250800" cy="358725"/>
            </a:xfrm>
            <a:custGeom>
              <a:avLst/>
              <a:gdLst/>
              <a:ahLst/>
              <a:cxnLst/>
              <a:rect l="l" t="t" r="r" b="b"/>
              <a:pathLst>
                <a:path w="10032" h="14349" extrusionOk="0">
                  <a:moveTo>
                    <a:pt x="9862" y="1"/>
                  </a:moveTo>
                  <a:lnTo>
                    <a:pt x="9862" y="1"/>
                  </a:lnTo>
                  <a:cubicBezTo>
                    <a:pt x="9854" y="250"/>
                    <a:pt x="9862" y="499"/>
                    <a:pt x="9885" y="747"/>
                  </a:cubicBezTo>
                  <a:cubicBezTo>
                    <a:pt x="9906" y="1421"/>
                    <a:pt x="9879" y="2095"/>
                    <a:pt x="9807" y="2767"/>
                  </a:cubicBezTo>
                  <a:cubicBezTo>
                    <a:pt x="9345" y="7282"/>
                    <a:pt x="6614" y="11251"/>
                    <a:pt x="2563" y="13298"/>
                  </a:cubicBezTo>
                  <a:cubicBezTo>
                    <a:pt x="1962" y="13606"/>
                    <a:pt x="1340" y="13873"/>
                    <a:pt x="702" y="14094"/>
                  </a:cubicBezTo>
                  <a:cubicBezTo>
                    <a:pt x="463" y="14162"/>
                    <a:pt x="228" y="14246"/>
                    <a:pt x="1" y="14345"/>
                  </a:cubicBezTo>
                  <a:cubicBezTo>
                    <a:pt x="1" y="14347"/>
                    <a:pt x="6" y="14349"/>
                    <a:pt x="18" y="14349"/>
                  </a:cubicBezTo>
                  <a:cubicBezTo>
                    <a:pt x="45" y="14349"/>
                    <a:pt x="105" y="14340"/>
                    <a:pt x="192" y="14317"/>
                  </a:cubicBezTo>
                  <a:cubicBezTo>
                    <a:pt x="314" y="14285"/>
                    <a:pt x="501" y="14254"/>
                    <a:pt x="728" y="14181"/>
                  </a:cubicBezTo>
                  <a:cubicBezTo>
                    <a:pt x="1384" y="13993"/>
                    <a:pt x="2022" y="13746"/>
                    <a:pt x="2636" y="13447"/>
                  </a:cubicBezTo>
                  <a:cubicBezTo>
                    <a:pt x="6804" y="11452"/>
                    <a:pt x="9597" y="7391"/>
                    <a:pt x="9971" y="2786"/>
                  </a:cubicBezTo>
                  <a:cubicBezTo>
                    <a:pt x="10032" y="2105"/>
                    <a:pt x="10032" y="1421"/>
                    <a:pt x="9971" y="742"/>
                  </a:cubicBezTo>
                  <a:cubicBezTo>
                    <a:pt x="9959" y="557"/>
                    <a:pt x="9935" y="371"/>
                    <a:pt x="9904" y="187"/>
                  </a:cubicBezTo>
                  <a:cubicBezTo>
                    <a:pt x="9895" y="124"/>
                    <a:pt x="9882" y="61"/>
                    <a:pt x="9862"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7" name="Google Shape;1500;p54">
              <a:extLst>
                <a:ext uri="{FF2B5EF4-FFF2-40B4-BE49-F238E27FC236}">
                  <a16:creationId xmlns:a16="http://schemas.microsoft.com/office/drawing/2014/main" id="{6FFAFE0C-CC6E-C24C-BCA6-99B098D1096E}"/>
                </a:ext>
              </a:extLst>
            </p:cNvPr>
            <p:cNvSpPr/>
            <p:nvPr/>
          </p:nvSpPr>
          <p:spPr>
            <a:xfrm>
              <a:off x="6066075" y="3825575"/>
              <a:ext cx="301175" cy="268675"/>
            </a:xfrm>
            <a:custGeom>
              <a:avLst/>
              <a:gdLst/>
              <a:ahLst/>
              <a:cxnLst/>
              <a:rect l="l" t="t" r="r" b="b"/>
              <a:pathLst>
                <a:path w="12047" h="10747" extrusionOk="0">
                  <a:moveTo>
                    <a:pt x="12043" y="0"/>
                  </a:moveTo>
                  <a:cubicBezTo>
                    <a:pt x="12029" y="0"/>
                    <a:pt x="11975" y="23"/>
                    <a:pt x="11874" y="62"/>
                  </a:cubicBezTo>
                  <a:cubicBezTo>
                    <a:pt x="11726" y="127"/>
                    <a:pt x="11586" y="205"/>
                    <a:pt x="11450" y="294"/>
                  </a:cubicBezTo>
                  <a:cubicBezTo>
                    <a:pt x="10955" y="625"/>
                    <a:pt x="10516" y="1032"/>
                    <a:pt x="10145" y="1499"/>
                  </a:cubicBezTo>
                  <a:cubicBezTo>
                    <a:pt x="9612" y="2197"/>
                    <a:pt x="9118" y="2923"/>
                    <a:pt x="8665" y="3675"/>
                  </a:cubicBezTo>
                  <a:cubicBezTo>
                    <a:pt x="8100" y="4574"/>
                    <a:pt x="7452" y="5420"/>
                    <a:pt x="6731" y="6202"/>
                  </a:cubicBezTo>
                  <a:cubicBezTo>
                    <a:pt x="5419" y="7616"/>
                    <a:pt x="3880" y="8806"/>
                    <a:pt x="2181" y="9719"/>
                  </a:cubicBezTo>
                  <a:cubicBezTo>
                    <a:pt x="1530" y="10074"/>
                    <a:pt x="975" y="10311"/>
                    <a:pt x="592" y="10479"/>
                  </a:cubicBezTo>
                  <a:cubicBezTo>
                    <a:pt x="386" y="10549"/>
                    <a:pt x="189" y="10639"/>
                    <a:pt x="0" y="10747"/>
                  </a:cubicBezTo>
                  <a:cubicBezTo>
                    <a:pt x="215" y="10706"/>
                    <a:pt x="425" y="10645"/>
                    <a:pt x="629" y="10564"/>
                  </a:cubicBezTo>
                  <a:cubicBezTo>
                    <a:pt x="1185" y="10368"/>
                    <a:pt x="1731" y="10136"/>
                    <a:pt x="2259" y="9868"/>
                  </a:cubicBezTo>
                  <a:cubicBezTo>
                    <a:pt x="4009" y="8988"/>
                    <a:pt x="5590" y="7800"/>
                    <a:pt x="6922" y="6360"/>
                  </a:cubicBezTo>
                  <a:cubicBezTo>
                    <a:pt x="7651" y="5568"/>
                    <a:pt x="8301" y="4706"/>
                    <a:pt x="8864" y="3789"/>
                  </a:cubicBezTo>
                  <a:cubicBezTo>
                    <a:pt x="9380" y="2970"/>
                    <a:pt x="9835" y="2191"/>
                    <a:pt x="10290" y="1605"/>
                  </a:cubicBezTo>
                  <a:cubicBezTo>
                    <a:pt x="10774" y="970"/>
                    <a:pt x="11369" y="426"/>
                    <a:pt x="12047" y="2"/>
                  </a:cubicBezTo>
                  <a:cubicBezTo>
                    <a:pt x="12047" y="1"/>
                    <a:pt x="12046" y="0"/>
                    <a:pt x="1204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8" name="Google Shape;1501;p54">
              <a:extLst>
                <a:ext uri="{FF2B5EF4-FFF2-40B4-BE49-F238E27FC236}">
                  <a16:creationId xmlns:a16="http://schemas.microsoft.com/office/drawing/2014/main" id="{06A213E1-E31B-A040-A15D-0E531F9C3423}"/>
                </a:ext>
              </a:extLst>
            </p:cNvPr>
            <p:cNvSpPr/>
            <p:nvPr/>
          </p:nvSpPr>
          <p:spPr>
            <a:xfrm>
              <a:off x="5238850" y="2943225"/>
              <a:ext cx="513575" cy="53675"/>
            </a:xfrm>
            <a:custGeom>
              <a:avLst/>
              <a:gdLst/>
              <a:ahLst/>
              <a:cxnLst/>
              <a:rect l="l" t="t" r="r" b="b"/>
              <a:pathLst>
                <a:path w="20543" h="2147" extrusionOk="0">
                  <a:moveTo>
                    <a:pt x="4" y="1"/>
                  </a:moveTo>
                  <a:cubicBezTo>
                    <a:pt x="4" y="1"/>
                    <a:pt x="4" y="1"/>
                    <a:pt x="4" y="1"/>
                  </a:cubicBezTo>
                  <a:cubicBezTo>
                    <a:pt x="1" y="10"/>
                    <a:pt x="50" y="60"/>
                    <a:pt x="150" y="160"/>
                  </a:cubicBezTo>
                  <a:cubicBezTo>
                    <a:pt x="303" y="298"/>
                    <a:pt x="463" y="428"/>
                    <a:pt x="633" y="546"/>
                  </a:cubicBezTo>
                  <a:cubicBezTo>
                    <a:pt x="1251" y="990"/>
                    <a:pt x="1934" y="1336"/>
                    <a:pt x="2658" y="1571"/>
                  </a:cubicBezTo>
                  <a:cubicBezTo>
                    <a:pt x="3729" y="1920"/>
                    <a:pt x="4848" y="2111"/>
                    <a:pt x="5976" y="2139"/>
                  </a:cubicBezTo>
                  <a:cubicBezTo>
                    <a:pt x="6217" y="2144"/>
                    <a:pt x="6459" y="2146"/>
                    <a:pt x="6700" y="2146"/>
                  </a:cubicBezTo>
                  <a:cubicBezTo>
                    <a:pt x="7825" y="2146"/>
                    <a:pt x="8950" y="2096"/>
                    <a:pt x="10071" y="1993"/>
                  </a:cubicBezTo>
                  <a:cubicBezTo>
                    <a:pt x="12979" y="1780"/>
                    <a:pt x="15600" y="1479"/>
                    <a:pt x="17493" y="1225"/>
                  </a:cubicBezTo>
                  <a:cubicBezTo>
                    <a:pt x="18435" y="1097"/>
                    <a:pt x="19200" y="984"/>
                    <a:pt x="19728" y="896"/>
                  </a:cubicBezTo>
                  <a:lnTo>
                    <a:pt x="20334" y="787"/>
                  </a:lnTo>
                  <a:cubicBezTo>
                    <a:pt x="20405" y="780"/>
                    <a:pt x="20475" y="761"/>
                    <a:pt x="20542" y="733"/>
                  </a:cubicBezTo>
                  <a:cubicBezTo>
                    <a:pt x="20273" y="733"/>
                    <a:pt x="20003" y="750"/>
                    <a:pt x="19737" y="787"/>
                  </a:cubicBezTo>
                  <a:lnTo>
                    <a:pt x="17493" y="1043"/>
                  </a:lnTo>
                  <a:cubicBezTo>
                    <a:pt x="15600" y="1256"/>
                    <a:pt x="12979" y="1524"/>
                    <a:pt x="10080" y="1739"/>
                  </a:cubicBezTo>
                  <a:cubicBezTo>
                    <a:pt x="8858" y="1850"/>
                    <a:pt x="7631" y="1905"/>
                    <a:pt x="6404" y="1905"/>
                  </a:cubicBezTo>
                  <a:cubicBezTo>
                    <a:pt x="6264" y="1905"/>
                    <a:pt x="6125" y="1904"/>
                    <a:pt x="5985" y="1903"/>
                  </a:cubicBezTo>
                  <a:cubicBezTo>
                    <a:pt x="4873" y="1887"/>
                    <a:pt x="3770" y="1716"/>
                    <a:pt x="2708" y="1393"/>
                  </a:cubicBezTo>
                  <a:cubicBezTo>
                    <a:pt x="1993" y="1175"/>
                    <a:pt x="1310" y="859"/>
                    <a:pt x="683" y="456"/>
                  </a:cubicBezTo>
                  <a:cubicBezTo>
                    <a:pt x="251" y="189"/>
                    <a:pt x="19" y="1"/>
                    <a:pt x="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9" name="Google Shape;1502;p54">
              <a:extLst>
                <a:ext uri="{FF2B5EF4-FFF2-40B4-BE49-F238E27FC236}">
                  <a16:creationId xmlns:a16="http://schemas.microsoft.com/office/drawing/2014/main" id="{856B50EE-BED4-3844-8FFD-CDF63EB75885}"/>
                </a:ext>
              </a:extLst>
            </p:cNvPr>
            <p:cNvSpPr/>
            <p:nvPr/>
          </p:nvSpPr>
          <p:spPr>
            <a:xfrm>
              <a:off x="5373200" y="4261700"/>
              <a:ext cx="1191125" cy="399475"/>
            </a:xfrm>
            <a:custGeom>
              <a:avLst/>
              <a:gdLst/>
              <a:ahLst/>
              <a:cxnLst/>
              <a:rect l="l" t="t" r="r" b="b"/>
              <a:pathLst>
                <a:path w="47645" h="15979" extrusionOk="0">
                  <a:moveTo>
                    <a:pt x="30427" y="1"/>
                  </a:moveTo>
                  <a:lnTo>
                    <a:pt x="910" y="4434"/>
                  </a:lnTo>
                  <a:lnTo>
                    <a:pt x="0" y="15597"/>
                  </a:lnTo>
                  <a:lnTo>
                    <a:pt x="34474" y="15979"/>
                  </a:lnTo>
                  <a:cubicBezTo>
                    <a:pt x="35217" y="15971"/>
                    <a:pt x="35958" y="15896"/>
                    <a:pt x="36687" y="15755"/>
                  </a:cubicBezTo>
                  <a:cubicBezTo>
                    <a:pt x="43316" y="14465"/>
                    <a:pt x="47645" y="8046"/>
                    <a:pt x="46355" y="1417"/>
                  </a:cubicBezTo>
                  <a:lnTo>
                    <a:pt x="30427" y="1"/>
                  </a:ln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50" name="Google Shape;1503;p54">
              <a:extLst>
                <a:ext uri="{FF2B5EF4-FFF2-40B4-BE49-F238E27FC236}">
                  <a16:creationId xmlns:a16="http://schemas.microsoft.com/office/drawing/2014/main" id="{DAD61076-0A0A-554C-BBCA-83DFAA5C3EEF}"/>
                </a:ext>
              </a:extLst>
            </p:cNvPr>
            <p:cNvSpPr/>
            <p:nvPr/>
          </p:nvSpPr>
          <p:spPr>
            <a:xfrm>
              <a:off x="4911050" y="4313275"/>
              <a:ext cx="538075" cy="350075"/>
            </a:xfrm>
            <a:custGeom>
              <a:avLst/>
              <a:gdLst/>
              <a:ahLst/>
              <a:cxnLst/>
              <a:rect l="l" t="t" r="r" b="b"/>
              <a:pathLst>
                <a:path w="21523" h="14003" extrusionOk="0">
                  <a:moveTo>
                    <a:pt x="12175" y="1"/>
                  </a:moveTo>
                  <a:cubicBezTo>
                    <a:pt x="11958" y="1"/>
                    <a:pt x="11741" y="6"/>
                    <a:pt x="11524" y="17"/>
                  </a:cubicBezTo>
                  <a:lnTo>
                    <a:pt x="3304" y="436"/>
                  </a:lnTo>
                  <a:cubicBezTo>
                    <a:pt x="3304" y="436"/>
                    <a:pt x="3809" y="1802"/>
                    <a:pt x="4670" y="2257"/>
                  </a:cubicBezTo>
                  <a:cubicBezTo>
                    <a:pt x="5530" y="2712"/>
                    <a:pt x="10686" y="2857"/>
                    <a:pt x="10686" y="2857"/>
                  </a:cubicBezTo>
                  <a:lnTo>
                    <a:pt x="10423" y="3126"/>
                  </a:lnTo>
                  <a:cubicBezTo>
                    <a:pt x="9345" y="4237"/>
                    <a:pt x="7874" y="4880"/>
                    <a:pt x="6326" y="4919"/>
                  </a:cubicBezTo>
                  <a:lnTo>
                    <a:pt x="5539" y="4919"/>
                  </a:lnTo>
                  <a:cubicBezTo>
                    <a:pt x="4957" y="4872"/>
                    <a:pt x="4381" y="4760"/>
                    <a:pt x="3823" y="4583"/>
                  </a:cubicBezTo>
                  <a:lnTo>
                    <a:pt x="1798" y="3763"/>
                  </a:lnTo>
                  <a:cubicBezTo>
                    <a:pt x="1567" y="3661"/>
                    <a:pt x="1332" y="3603"/>
                    <a:pt x="1114" y="3603"/>
                  </a:cubicBezTo>
                  <a:cubicBezTo>
                    <a:pt x="752" y="3603"/>
                    <a:pt x="437" y="3764"/>
                    <a:pt x="270" y="4150"/>
                  </a:cubicBezTo>
                  <a:cubicBezTo>
                    <a:pt x="0" y="4768"/>
                    <a:pt x="206" y="5478"/>
                    <a:pt x="1881" y="6321"/>
                  </a:cubicBezTo>
                  <a:cubicBezTo>
                    <a:pt x="2814" y="6776"/>
                    <a:pt x="6281" y="7991"/>
                    <a:pt x="6281" y="7991"/>
                  </a:cubicBezTo>
                  <a:cubicBezTo>
                    <a:pt x="6304" y="8485"/>
                    <a:pt x="6373" y="8975"/>
                    <a:pt x="6485" y="9457"/>
                  </a:cubicBezTo>
                  <a:cubicBezTo>
                    <a:pt x="6636" y="9961"/>
                    <a:pt x="7996" y="10466"/>
                    <a:pt x="7996" y="10466"/>
                  </a:cubicBezTo>
                  <a:cubicBezTo>
                    <a:pt x="8351" y="11215"/>
                    <a:pt x="8754" y="11939"/>
                    <a:pt x="9208" y="12632"/>
                  </a:cubicBezTo>
                  <a:cubicBezTo>
                    <a:pt x="9366" y="12815"/>
                    <a:pt x="10600" y="13201"/>
                    <a:pt x="11915" y="13570"/>
                  </a:cubicBezTo>
                  <a:cubicBezTo>
                    <a:pt x="12946" y="13859"/>
                    <a:pt x="14006" y="14003"/>
                    <a:pt x="15066" y="14003"/>
                  </a:cubicBezTo>
                  <a:cubicBezTo>
                    <a:pt x="16186" y="14003"/>
                    <a:pt x="17306" y="13842"/>
                    <a:pt x="18391" y="13520"/>
                  </a:cubicBezTo>
                  <a:lnTo>
                    <a:pt x="21522" y="12583"/>
                  </a:lnTo>
                  <a:lnTo>
                    <a:pt x="21522" y="3025"/>
                  </a:lnTo>
                  <a:lnTo>
                    <a:pt x="21508" y="2857"/>
                  </a:lnTo>
                  <a:cubicBezTo>
                    <a:pt x="21504" y="2858"/>
                    <a:pt x="21498" y="2859"/>
                    <a:pt x="21491" y="2859"/>
                  </a:cubicBezTo>
                  <a:cubicBezTo>
                    <a:pt x="21242" y="2859"/>
                    <a:pt x="19312" y="1994"/>
                    <a:pt x="17577" y="1192"/>
                  </a:cubicBezTo>
                  <a:cubicBezTo>
                    <a:pt x="15882" y="406"/>
                    <a:pt x="14038" y="1"/>
                    <a:pt x="12175" y="1"/>
                  </a:cubicBez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51" name="Google Shape;1504;p54">
              <a:extLst>
                <a:ext uri="{FF2B5EF4-FFF2-40B4-BE49-F238E27FC236}">
                  <a16:creationId xmlns:a16="http://schemas.microsoft.com/office/drawing/2014/main" id="{AC2BE905-CCAA-414A-BFD6-5AC364C358FC}"/>
                </a:ext>
              </a:extLst>
            </p:cNvPr>
            <p:cNvSpPr/>
            <p:nvPr/>
          </p:nvSpPr>
          <p:spPr>
            <a:xfrm>
              <a:off x="5064075" y="4513250"/>
              <a:ext cx="103775" cy="27450"/>
            </a:xfrm>
            <a:custGeom>
              <a:avLst/>
              <a:gdLst/>
              <a:ahLst/>
              <a:cxnLst/>
              <a:rect l="l" t="t" r="r" b="b"/>
              <a:pathLst>
                <a:path w="4151" h="1098" extrusionOk="0">
                  <a:moveTo>
                    <a:pt x="14" y="0"/>
                  </a:moveTo>
                  <a:cubicBezTo>
                    <a:pt x="6" y="0"/>
                    <a:pt x="1" y="2"/>
                    <a:pt x="1" y="6"/>
                  </a:cubicBezTo>
                  <a:cubicBezTo>
                    <a:pt x="1278" y="687"/>
                    <a:pt x="2699" y="1060"/>
                    <a:pt x="4146" y="1098"/>
                  </a:cubicBezTo>
                  <a:cubicBezTo>
                    <a:pt x="4150" y="1029"/>
                    <a:pt x="3213" y="887"/>
                    <a:pt x="2062" y="593"/>
                  </a:cubicBezTo>
                  <a:cubicBezTo>
                    <a:pt x="992" y="318"/>
                    <a:pt x="131" y="0"/>
                    <a:pt x="14" y="0"/>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52" name="Google Shape;1505;p54">
              <a:extLst>
                <a:ext uri="{FF2B5EF4-FFF2-40B4-BE49-F238E27FC236}">
                  <a16:creationId xmlns:a16="http://schemas.microsoft.com/office/drawing/2014/main" id="{C65F7681-B516-3E40-9CD4-6D0DA33CA6A5}"/>
                </a:ext>
              </a:extLst>
            </p:cNvPr>
            <p:cNvSpPr/>
            <p:nvPr/>
          </p:nvSpPr>
          <p:spPr>
            <a:xfrm>
              <a:off x="5105600" y="4573675"/>
              <a:ext cx="54850" cy="16025"/>
            </a:xfrm>
            <a:custGeom>
              <a:avLst/>
              <a:gdLst/>
              <a:ahLst/>
              <a:cxnLst/>
              <a:rect l="l" t="t" r="r" b="b"/>
              <a:pathLst>
                <a:path w="2194" h="641" extrusionOk="0">
                  <a:moveTo>
                    <a:pt x="0" y="0"/>
                  </a:moveTo>
                  <a:lnTo>
                    <a:pt x="0" y="0"/>
                  </a:lnTo>
                  <a:cubicBezTo>
                    <a:pt x="293" y="263"/>
                    <a:pt x="651" y="439"/>
                    <a:pt x="1038" y="509"/>
                  </a:cubicBezTo>
                  <a:cubicBezTo>
                    <a:pt x="1273" y="596"/>
                    <a:pt x="1520" y="640"/>
                    <a:pt x="1768" y="640"/>
                  </a:cubicBezTo>
                  <a:cubicBezTo>
                    <a:pt x="1910" y="640"/>
                    <a:pt x="2053" y="626"/>
                    <a:pt x="2193" y="597"/>
                  </a:cubicBezTo>
                  <a:cubicBezTo>
                    <a:pt x="1835" y="475"/>
                    <a:pt x="1466" y="380"/>
                    <a:pt x="1092" y="315"/>
                  </a:cubicBezTo>
                  <a:cubicBezTo>
                    <a:pt x="739" y="179"/>
                    <a:pt x="373" y="75"/>
                    <a:pt x="0" y="0"/>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53" name="Google Shape;1506;p54">
              <a:extLst>
                <a:ext uri="{FF2B5EF4-FFF2-40B4-BE49-F238E27FC236}">
                  <a16:creationId xmlns:a16="http://schemas.microsoft.com/office/drawing/2014/main" id="{BCBF71B2-2530-804B-84ED-D9D9FB5DA966}"/>
                </a:ext>
              </a:extLst>
            </p:cNvPr>
            <p:cNvSpPr/>
            <p:nvPr/>
          </p:nvSpPr>
          <p:spPr>
            <a:xfrm>
              <a:off x="5062150" y="4366150"/>
              <a:ext cx="135875" cy="73925"/>
            </a:xfrm>
            <a:custGeom>
              <a:avLst/>
              <a:gdLst/>
              <a:ahLst/>
              <a:cxnLst/>
              <a:rect l="l" t="t" r="r" b="b"/>
              <a:pathLst>
                <a:path w="5435" h="2957" extrusionOk="0">
                  <a:moveTo>
                    <a:pt x="5435" y="1"/>
                  </a:moveTo>
                  <a:lnTo>
                    <a:pt x="5435" y="1"/>
                  </a:lnTo>
                  <a:cubicBezTo>
                    <a:pt x="5179" y="172"/>
                    <a:pt x="4941" y="365"/>
                    <a:pt x="4720" y="578"/>
                  </a:cubicBezTo>
                  <a:cubicBezTo>
                    <a:pt x="4156" y="1055"/>
                    <a:pt x="3555" y="1485"/>
                    <a:pt x="2922" y="1867"/>
                  </a:cubicBezTo>
                  <a:cubicBezTo>
                    <a:pt x="2000" y="2354"/>
                    <a:pt x="1017" y="2720"/>
                    <a:pt x="0" y="2954"/>
                  </a:cubicBezTo>
                  <a:cubicBezTo>
                    <a:pt x="45" y="2956"/>
                    <a:pt x="90" y="2957"/>
                    <a:pt x="134" y="2957"/>
                  </a:cubicBezTo>
                  <a:cubicBezTo>
                    <a:pt x="396" y="2957"/>
                    <a:pt x="657" y="2922"/>
                    <a:pt x="910" y="2854"/>
                  </a:cubicBezTo>
                  <a:cubicBezTo>
                    <a:pt x="1648" y="2698"/>
                    <a:pt x="2357" y="2424"/>
                    <a:pt x="3008" y="2044"/>
                  </a:cubicBezTo>
                  <a:cubicBezTo>
                    <a:pt x="3656" y="1656"/>
                    <a:pt x="4257" y="1198"/>
                    <a:pt x="4802" y="678"/>
                  </a:cubicBezTo>
                  <a:cubicBezTo>
                    <a:pt x="5042" y="482"/>
                    <a:pt x="5254" y="254"/>
                    <a:pt x="5435" y="1"/>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54" name="Google Shape;1507;p54">
              <a:extLst>
                <a:ext uri="{FF2B5EF4-FFF2-40B4-BE49-F238E27FC236}">
                  <a16:creationId xmlns:a16="http://schemas.microsoft.com/office/drawing/2014/main" id="{790BC3CD-174D-6242-9808-BC6F082B44C6}"/>
                </a:ext>
              </a:extLst>
            </p:cNvPr>
            <p:cNvSpPr/>
            <p:nvPr/>
          </p:nvSpPr>
          <p:spPr>
            <a:xfrm>
              <a:off x="5448750" y="4125900"/>
              <a:ext cx="1134300" cy="537000"/>
            </a:xfrm>
            <a:custGeom>
              <a:avLst/>
              <a:gdLst/>
              <a:ahLst/>
              <a:cxnLst/>
              <a:rect l="l" t="t" r="r" b="b"/>
              <a:pathLst>
                <a:path w="45372" h="21480" extrusionOk="0">
                  <a:moveTo>
                    <a:pt x="42296" y="0"/>
                  </a:moveTo>
                  <a:lnTo>
                    <a:pt x="25967" y="2688"/>
                  </a:lnTo>
                  <a:lnTo>
                    <a:pt x="26491" y="4718"/>
                  </a:lnTo>
                  <a:lnTo>
                    <a:pt x="838" y="8855"/>
                  </a:lnTo>
                  <a:lnTo>
                    <a:pt x="0" y="21480"/>
                  </a:lnTo>
                  <a:lnTo>
                    <a:pt x="32470" y="21480"/>
                  </a:lnTo>
                  <a:cubicBezTo>
                    <a:pt x="32473" y="21480"/>
                    <a:pt x="32476" y="21480"/>
                    <a:pt x="32479" y="21480"/>
                  </a:cubicBezTo>
                  <a:cubicBezTo>
                    <a:pt x="34680" y="21480"/>
                    <a:pt x="36840" y="20880"/>
                    <a:pt x="38727" y="19746"/>
                  </a:cubicBezTo>
                  <a:cubicBezTo>
                    <a:pt x="43109" y="17114"/>
                    <a:pt x="45372" y="12019"/>
                    <a:pt x="44389" y="7003"/>
                  </a:cubicBezTo>
                  <a:cubicBezTo>
                    <a:pt x="43922" y="4606"/>
                    <a:pt x="43221" y="2260"/>
                    <a:pt x="42296"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55" name="Google Shape;1508;p54">
              <a:extLst>
                <a:ext uri="{FF2B5EF4-FFF2-40B4-BE49-F238E27FC236}">
                  <a16:creationId xmlns:a16="http://schemas.microsoft.com/office/drawing/2014/main" id="{6A358E59-1752-DF4E-92D7-0611F58A40BB}"/>
                </a:ext>
              </a:extLst>
            </p:cNvPr>
            <p:cNvSpPr/>
            <p:nvPr/>
          </p:nvSpPr>
          <p:spPr>
            <a:xfrm>
              <a:off x="5482075" y="4217225"/>
              <a:ext cx="817025" cy="127225"/>
            </a:xfrm>
            <a:custGeom>
              <a:avLst/>
              <a:gdLst/>
              <a:ahLst/>
              <a:cxnLst/>
              <a:rect l="l" t="t" r="r" b="b"/>
              <a:pathLst>
                <a:path w="32681" h="5089" extrusionOk="0">
                  <a:moveTo>
                    <a:pt x="32555" y="1"/>
                  </a:moveTo>
                  <a:cubicBezTo>
                    <a:pt x="32487" y="1"/>
                    <a:pt x="32419" y="5"/>
                    <a:pt x="32352" y="14"/>
                  </a:cubicBezTo>
                  <a:lnTo>
                    <a:pt x="31397" y="141"/>
                  </a:lnTo>
                  <a:lnTo>
                    <a:pt x="27893" y="651"/>
                  </a:lnTo>
                  <a:lnTo>
                    <a:pt x="16315" y="2434"/>
                  </a:lnTo>
                  <a:lnTo>
                    <a:pt x="4775" y="4255"/>
                  </a:lnTo>
                  <a:lnTo>
                    <a:pt x="1279" y="4842"/>
                  </a:lnTo>
                  <a:lnTo>
                    <a:pt x="332" y="5010"/>
                  </a:lnTo>
                  <a:cubicBezTo>
                    <a:pt x="218" y="5025"/>
                    <a:pt x="108" y="5051"/>
                    <a:pt x="0" y="5088"/>
                  </a:cubicBezTo>
                  <a:cubicBezTo>
                    <a:pt x="113" y="5085"/>
                    <a:pt x="225" y="5076"/>
                    <a:pt x="337" y="5062"/>
                  </a:cubicBezTo>
                  <a:lnTo>
                    <a:pt x="1293" y="4934"/>
                  </a:lnTo>
                  <a:lnTo>
                    <a:pt x="4798" y="4425"/>
                  </a:lnTo>
                  <a:lnTo>
                    <a:pt x="16352" y="2654"/>
                  </a:lnTo>
                  <a:lnTo>
                    <a:pt x="27893" y="833"/>
                  </a:lnTo>
                  <a:lnTo>
                    <a:pt x="31402" y="250"/>
                  </a:lnTo>
                  <a:lnTo>
                    <a:pt x="32352" y="78"/>
                  </a:lnTo>
                  <a:cubicBezTo>
                    <a:pt x="32463" y="60"/>
                    <a:pt x="32573" y="35"/>
                    <a:pt x="32681" y="6"/>
                  </a:cubicBezTo>
                  <a:cubicBezTo>
                    <a:pt x="32639" y="2"/>
                    <a:pt x="32597" y="1"/>
                    <a:pt x="3255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6" name="Google Shape;1509;p54">
              <a:extLst>
                <a:ext uri="{FF2B5EF4-FFF2-40B4-BE49-F238E27FC236}">
                  <a16:creationId xmlns:a16="http://schemas.microsoft.com/office/drawing/2014/main" id="{F1A78B45-9C33-3E46-863C-BF361E9BA9B2}"/>
                </a:ext>
              </a:extLst>
            </p:cNvPr>
            <p:cNvSpPr/>
            <p:nvPr/>
          </p:nvSpPr>
          <p:spPr>
            <a:xfrm>
              <a:off x="5716575" y="4317350"/>
              <a:ext cx="177675" cy="345775"/>
            </a:xfrm>
            <a:custGeom>
              <a:avLst/>
              <a:gdLst/>
              <a:ahLst/>
              <a:cxnLst/>
              <a:rect l="l" t="t" r="r" b="b"/>
              <a:pathLst>
                <a:path w="7107" h="13831" extrusionOk="0">
                  <a:moveTo>
                    <a:pt x="27" y="1"/>
                  </a:moveTo>
                  <a:lnTo>
                    <a:pt x="27" y="1"/>
                  </a:lnTo>
                  <a:cubicBezTo>
                    <a:pt x="0" y="41"/>
                    <a:pt x="823" y="496"/>
                    <a:pt x="1985" y="1407"/>
                  </a:cubicBezTo>
                  <a:cubicBezTo>
                    <a:pt x="2267" y="1647"/>
                    <a:pt x="2589" y="1898"/>
                    <a:pt x="2894" y="2213"/>
                  </a:cubicBezTo>
                  <a:cubicBezTo>
                    <a:pt x="3049" y="2367"/>
                    <a:pt x="3217" y="2518"/>
                    <a:pt x="3373" y="2691"/>
                  </a:cubicBezTo>
                  <a:lnTo>
                    <a:pt x="3827" y="3222"/>
                  </a:lnTo>
                  <a:cubicBezTo>
                    <a:pt x="4519" y="4030"/>
                    <a:pt x="5114" y="4917"/>
                    <a:pt x="5602" y="5862"/>
                  </a:cubicBezTo>
                  <a:cubicBezTo>
                    <a:pt x="6078" y="6812"/>
                    <a:pt x="6432" y="7818"/>
                    <a:pt x="6658" y="8856"/>
                  </a:cubicBezTo>
                  <a:cubicBezTo>
                    <a:pt x="6753" y="9308"/>
                    <a:pt x="6818" y="9762"/>
                    <a:pt x="6859" y="10222"/>
                  </a:cubicBezTo>
                  <a:cubicBezTo>
                    <a:pt x="6898" y="10624"/>
                    <a:pt x="6915" y="11027"/>
                    <a:pt x="6908" y="11432"/>
                  </a:cubicBezTo>
                  <a:cubicBezTo>
                    <a:pt x="6876" y="12920"/>
                    <a:pt x="6622" y="13831"/>
                    <a:pt x="6681" y="13831"/>
                  </a:cubicBezTo>
                  <a:cubicBezTo>
                    <a:pt x="6756" y="13624"/>
                    <a:pt x="6813" y="13410"/>
                    <a:pt x="6854" y="13194"/>
                  </a:cubicBezTo>
                  <a:cubicBezTo>
                    <a:pt x="6916" y="12946"/>
                    <a:pt x="6960" y="12695"/>
                    <a:pt x="6985" y="12443"/>
                  </a:cubicBezTo>
                  <a:cubicBezTo>
                    <a:pt x="7038" y="12107"/>
                    <a:pt x="7067" y="11767"/>
                    <a:pt x="7077" y="11427"/>
                  </a:cubicBezTo>
                  <a:cubicBezTo>
                    <a:pt x="7106" y="11018"/>
                    <a:pt x="7106" y="10608"/>
                    <a:pt x="7077" y="10199"/>
                  </a:cubicBezTo>
                  <a:cubicBezTo>
                    <a:pt x="7049" y="9727"/>
                    <a:pt x="6988" y="9256"/>
                    <a:pt x="6894" y="8794"/>
                  </a:cubicBezTo>
                  <a:cubicBezTo>
                    <a:pt x="6675" y="7733"/>
                    <a:pt x="6320" y="6705"/>
                    <a:pt x="5838" y="5734"/>
                  </a:cubicBezTo>
                  <a:cubicBezTo>
                    <a:pt x="5341" y="4773"/>
                    <a:pt x="4731" y="3876"/>
                    <a:pt x="4019" y="3063"/>
                  </a:cubicBezTo>
                  <a:lnTo>
                    <a:pt x="3522" y="2526"/>
                  </a:lnTo>
                  <a:cubicBezTo>
                    <a:pt x="3363" y="2372"/>
                    <a:pt x="3186" y="2227"/>
                    <a:pt x="3027" y="2071"/>
                  </a:cubicBezTo>
                  <a:cubicBezTo>
                    <a:pt x="2729" y="1789"/>
                    <a:pt x="2416" y="1524"/>
                    <a:pt x="2089" y="1280"/>
                  </a:cubicBezTo>
                  <a:cubicBezTo>
                    <a:pt x="1803" y="1034"/>
                    <a:pt x="1502" y="865"/>
                    <a:pt x="1261" y="692"/>
                  </a:cubicBezTo>
                  <a:cubicBezTo>
                    <a:pt x="1050" y="546"/>
                    <a:pt x="832" y="415"/>
                    <a:pt x="605" y="297"/>
                  </a:cubicBezTo>
                  <a:cubicBezTo>
                    <a:pt x="423" y="180"/>
                    <a:pt x="228" y="82"/>
                    <a:pt x="2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7" name="Google Shape;1510;p54">
              <a:extLst>
                <a:ext uri="{FF2B5EF4-FFF2-40B4-BE49-F238E27FC236}">
                  <a16:creationId xmlns:a16="http://schemas.microsoft.com/office/drawing/2014/main" id="{0B79FA12-1501-B84C-B431-FCD64FA08CE0}"/>
                </a:ext>
              </a:extLst>
            </p:cNvPr>
            <p:cNvSpPr/>
            <p:nvPr/>
          </p:nvSpPr>
          <p:spPr>
            <a:xfrm>
              <a:off x="6094575" y="4260125"/>
              <a:ext cx="283350" cy="379225"/>
            </a:xfrm>
            <a:custGeom>
              <a:avLst/>
              <a:gdLst/>
              <a:ahLst/>
              <a:cxnLst/>
              <a:rect l="l" t="t" r="r" b="b"/>
              <a:pathLst>
                <a:path w="11334" h="15169" extrusionOk="0">
                  <a:moveTo>
                    <a:pt x="8443" y="4027"/>
                  </a:moveTo>
                  <a:cubicBezTo>
                    <a:pt x="8514" y="4027"/>
                    <a:pt x="8586" y="4029"/>
                    <a:pt x="8657" y="4034"/>
                  </a:cubicBezTo>
                  <a:lnTo>
                    <a:pt x="8665" y="4034"/>
                  </a:lnTo>
                  <a:cubicBezTo>
                    <a:pt x="9972" y="4146"/>
                    <a:pt x="10941" y="5298"/>
                    <a:pt x="10829" y="6604"/>
                  </a:cubicBezTo>
                  <a:cubicBezTo>
                    <a:pt x="10724" y="7209"/>
                    <a:pt x="10354" y="7735"/>
                    <a:pt x="9818" y="8037"/>
                  </a:cubicBezTo>
                  <a:cubicBezTo>
                    <a:pt x="9086" y="8414"/>
                    <a:pt x="8279" y="8607"/>
                    <a:pt x="7466" y="8607"/>
                  </a:cubicBezTo>
                  <a:cubicBezTo>
                    <a:pt x="7105" y="8607"/>
                    <a:pt x="6743" y="8569"/>
                    <a:pt x="6386" y="8492"/>
                  </a:cubicBezTo>
                  <a:cubicBezTo>
                    <a:pt x="5848" y="8406"/>
                    <a:pt x="5325" y="8262"/>
                    <a:pt x="4826" y="8065"/>
                  </a:cubicBezTo>
                  <a:lnTo>
                    <a:pt x="4826" y="8065"/>
                  </a:lnTo>
                  <a:cubicBezTo>
                    <a:pt x="4850" y="7791"/>
                    <a:pt x="4892" y="7519"/>
                    <a:pt x="4953" y="7251"/>
                  </a:cubicBezTo>
                  <a:cubicBezTo>
                    <a:pt x="5157" y="6076"/>
                    <a:pt x="5865" y="5050"/>
                    <a:pt x="6888" y="4439"/>
                  </a:cubicBezTo>
                  <a:cubicBezTo>
                    <a:pt x="7363" y="4168"/>
                    <a:pt x="7899" y="4027"/>
                    <a:pt x="8443" y="4027"/>
                  </a:cubicBezTo>
                  <a:close/>
                  <a:moveTo>
                    <a:pt x="158" y="0"/>
                  </a:moveTo>
                  <a:cubicBezTo>
                    <a:pt x="44" y="495"/>
                    <a:pt x="0" y="1003"/>
                    <a:pt x="30" y="1511"/>
                  </a:cubicBezTo>
                  <a:cubicBezTo>
                    <a:pt x="119" y="4491"/>
                    <a:pt x="1954" y="7068"/>
                    <a:pt x="4602" y="8185"/>
                  </a:cubicBezTo>
                  <a:lnTo>
                    <a:pt x="4602" y="8185"/>
                  </a:lnTo>
                  <a:cubicBezTo>
                    <a:pt x="4589" y="8419"/>
                    <a:pt x="4590" y="8654"/>
                    <a:pt x="4603" y="8888"/>
                  </a:cubicBezTo>
                  <a:cubicBezTo>
                    <a:pt x="4620" y="9427"/>
                    <a:pt x="4701" y="9961"/>
                    <a:pt x="4844" y="10481"/>
                  </a:cubicBezTo>
                  <a:cubicBezTo>
                    <a:pt x="5103" y="11414"/>
                    <a:pt x="5581" y="12274"/>
                    <a:pt x="6242" y="12984"/>
                  </a:cubicBezTo>
                  <a:cubicBezTo>
                    <a:pt x="6785" y="13564"/>
                    <a:pt x="7429" y="14040"/>
                    <a:pt x="8139" y="14394"/>
                  </a:cubicBezTo>
                  <a:cubicBezTo>
                    <a:pt x="8676" y="14657"/>
                    <a:pt x="9240" y="14857"/>
                    <a:pt x="9823" y="14991"/>
                  </a:cubicBezTo>
                  <a:cubicBezTo>
                    <a:pt x="10316" y="15106"/>
                    <a:pt x="10823" y="15165"/>
                    <a:pt x="11329" y="15168"/>
                  </a:cubicBezTo>
                  <a:cubicBezTo>
                    <a:pt x="11333" y="15137"/>
                    <a:pt x="10788" y="15128"/>
                    <a:pt x="9832" y="14914"/>
                  </a:cubicBezTo>
                  <a:cubicBezTo>
                    <a:pt x="9262" y="14768"/>
                    <a:pt x="8709" y="14559"/>
                    <a:pt x="8184" y="14291"/>
                  </a:cubicBezTo>
                  <a:cubicBezTo>
                    <a:pt x="7500" y="13931"/>
                    <a:pt x="6885" y="13456"/>
                    <a:pt x="6365" y="12885"/>
                  </a:cubicBezTo>
                  <a:cubicBezTo>
                    <a:pt x="5731" y="12190"/>
                    <a:pt x="5276" y="11350"/>
                    <a:pt x="5036" y="10441"/>
                  </a:cubicBezTo>
                  <a:cubicBezTo>
                    <a:pt x="4900" y="9938"/>
                    <a:pt x="4824" y="9421"/>
                    <a:pt x="4812" y="8899"/>
                  </a:cubicBezTo>
                  <a:cubicBezTo>
                    <a:pt x="4800" y="8689"/>
                    <a:pt x="4800" y="8479"/>
                    <a:pt x="4811" y="8269"/>
                  </a:cubicBezTo>
                  <a:lnTo>
                    <a:pt x="4811" y="8269"/>
                  </a:lnTo>
                  <a:cubicBezTo>
                    <a:pt x="5303" y="8459"/>
                    <a:pt x="5821" y="8600"/>
                    <a:pt x="6360" y="8684"/>
                  </a:cubicBezTo>
                  <a:cubicBezTo>
                    <a:pt x="6727" y="8762"/>
                    <a:pt x="7098" y="8800"/>
                    <a:pt x="7469" y="8800"/>
                  </a:cubicBezTo>
                  <a:cubicBezTo>
                    <a:pt x="8326" y="8800"/>
                    <a:pt x="9177" y="8594"/>
                    <a:pt x="9946" y="8192"/>
                  </a:cubicBezTo>
                  <a:cubicBezTo>
                    <a:pt x="10541" y="7854"/>
                    <a:pt x="10952" y="7265"/>
                    <a:pt x="11066" y="6590"/>
                  </a:cubicBezTo>
                  <a:cubicBezTo>
                    <a:pt x="11142" y="5896"/>
                    <a:pt x="10924" y="5199"/>
                    <a:pt x="10464" y="4675"/>
                  </a:cubicBezTo>
                  <a:cubicBezTo>
                    <a:pt x="10020" y="4140"/>
                    <a:pt x="9377" y="3812"/>
                    <a:pt x="8686" y="3763"/>
                  </a:cubicBezTo>
                  <a:cubicBezTo>
                    <a:pt x="8620" y="3759"/>
                    <a:pt x="8554" y="3758"/>
                    <a:pt x="8488" y="3758"/>
                  </a:cubicBezTo>
                  <a:cubicBezTo>
                    <a:pt x="7888" y="3758"/>
                    <a:pt x="7298" y="3917"/>
                    <a:pt x="6779" y="4220"/>
                  </a:cubicBezTo>
                  <a:cubicBezTo>
                    <a:pt x="6220" y="4530"/>
                    <a:pt x="5751" y="4978"/>
                    <a:pt x="5413" y="5520"/>
                  </a:cubicBezTo>
                  <a:cubicBezTo>
                    <a:pt x="5089" y="6031"/>
                    <a:pt x="4862" y="6598"/>
                    <a:pt x="4740" y="7190"/>
                  </a:cubicBezTo>
                  <a:cubicBezTo>
                    <a:pt x="4682" y="7450"/>
                    <a:pt x="4641" y="7714"/>
                    <a:pt x="4617" y="7979"/>
                  </a:cubicBezTo>
                  <a:lnTo>
                    <a:pt x="4617" y="7979"/>
                  </a:lnTo>
                  <a:cubicBezTo>
                    <a:pt x="3333" y="7425"/>
                    <a:pt x="2219" y="6515"/>
                    <a:pt x="1418" y="5338"/>
                  </a:cubicBezTo>
                  <a:cubicBezTo>
                    <a:pt x="653" y="4199"/>
                    <a:pt x="206" y="2875"/>
                    <a:pt x="120" y="1506"/>
                  </a:cubicBezTo>
                  <a:cubicBezTo>
                    <a:pt x="103" y="1005"/>
                    <a:pt x="115" y="502"/>
                    <a:pt x="15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8" name="Google Shape;1511;p54">
              <a:extLst>
                <a:ext uri="{FF2B5EF4-FFF2-40B4-BE49-F238E27FC236}">
                  <a16:creationId xmlns:a16="http://schemas.microsoft.com/office/drawing/2014/main" id="{51B68609-607D-BA4C-B132-CC51B0D7ED1E}"/>
                </a:ext>
              </a:extLst>
            </p:cNvPr>
            <p:cNvSpPr/>
            <p:nvPr/>
          </p:nvSpPr>
          <p:spPr>
            <a:xfrm>
              <a:off x="4444025" y="1461900"/>
              <a:ext cx="82775" cy="79700"/>
            </a:xfrm>
            <a:custGeom>
              <a:avLst/>
              <a:gdLst/>
              <a:ahLst/>
              <a:cxnLst/>
              <a:rect l="l" t="t" r="r" b="b"/>
              <a:pathLst>
                <a:path w="3311" h="3188" extrusionOk="0">
                  <a:moveTo>
                    <a:pt x="1593" y="1"/>
                  </a:moveTo>
                  <a:cubicBezTo>
                    <a:pt x="713" y="1"/>
                    <a:pt x="1" y="714"/>
                    <a:pt x="1" y="1594"/>
                  </a:cubicBezTo>
                  <a:cubicBezTo>
                    <a:pt x="1" y="2239"/>
                    <a:pt x="389" y="2820"/>
                    <a:pt x="984" y="3066"/>
                  </a:cubicBezTo>
                  <a:cubicBezTo>
                    <a:pt x="1181" y="3148"/>
                    <a:pt x="1388" y="3187"/>
                    <a:pt x="1593" y="3187"/>
                  </a:cubicBezTo>
                  <a:cubicBezTo>
                    <a:pt x="2007" y="3187"/>
                    <a:pt x="2415" y="3026"/>
                    <a:pt x="2719" y="2720"/>
                  </a:cubicBezTo>
                  <a:cubicBezTo>
                    <a:pt x="3175" y="2266"/>
                    <a:pt x="3311" y="1580"/>
                    <a:pt x="3065" y="985"/>
                  </a:cubicBezTo>
                  <a:cubicBezTo>
                    <a:pt x="2819" y="390"/>
                    <a:pt x="2238" y="1"/>
                    <a:pt x="1593"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9" name="Google Shape;1512;p54">
              <a:extLst>
                <a:ext uri="{FF2B5EF4-FFF2-40B4-BE49-F238E27FC236}">
                  <a16:creationId xmlns:a16="http://schemas.microsoft.com/office/drawing/2014/main" id="{08AD8BA1-47A1-9044-8300-DC1482D877DB}"/>
                </a:ext>
              </a:extLst>
            </p:cNvPr>
            <p:cNvSpPr/>
            <p:nvPr/>
          </p:nvSpPr>
          <p:spPr>
            <a:xfrm>
              <a:off x="4284625" y="1461900"/>
              <a:ext cx="79675" cy="79700"/>
            </a:xfrm>
            <a:custGeom>
              <a:avLst/>
              <a:gdLst/>
              <a:ahLst/>
              <a:cxnLst/>
              <a:rect l="l" t="t" r="r" b="b"/>
              <a:pathLst>
                <a:path w="3187" h="3188" extrusionOk="0">
                  <a:moveTo>
                    <a:pt x="1593" y="1"/>
                  </a:moveTo>
                  <a:cubicBezTo>
                    <a:pt x="713" y="1"/>
                    <a:pt x="0" y="714"/>
                    <a:pt x="0" y="1594"/>
                  </a:cubicBezTo>
                  <a:cubicBezTo>
                    <a:pt x="0" y="2474"/>
                    <a:pt x="713" y="3188"/>
                    <a:pt x="1593" y="3188"/>
                  </a:cubicBezTo>
                  <a:cubicBezTo>
                    <a:pt x="2474" y="3188"/>
                    <a:pt x="3187" y="2474"/>
                    <a:pt x="3187" y="1594"/>
                  </a:cubicBezTo>
                  <a:cubicBezTo>
                    <a:pt x="3187" y="714"/>
                    <a:pt x="2474" y="1"/>
                    <a:pt x="1593"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60" name="Google Shape;1513;p54">
              <a:extLst>
                <a:ext uri="{FF2B5EF4-FFF2-40B4-BE49-F238E27FC236}">
                  <a16:creationId xmlns:a16="http://schemas.microsoft.com/office/drawing/2014/main" id="{15947E7C-ADD8-1548-BCA8-E86AF0AFF4C5}"/>
                </a:ext>
              </a:extLst>
            </p:cNvPr>
            <p:cNvSpPr/>
            <p:nvPr/>
          </p:nvSpPr>
          <p:spPr>
            <a:xfrm>
              <a:off x="4117625" y="1461900"/>
              <a:ext cx="84150" cy="79700"/>
            </a:xfrm>
            <a:custGeom>
              <a:avLst/>
              <a:gdLst/>
              <a:ahLst/>
              <a:cxnLst/>
              <a:rect l="l" t="t" r="r" b="b"/>
              <a:pathLst>
                <a:path w="3366" h="3188" extrusionOk="0">
                  <a:moveTo>
                    <a:pt x="1704" y="1"/>
                  </a:moveTo>
                  <a:cubicBezTo>
                    <a:pt x="1156" y="1"/>
                    <a:pt x="623" y="284"/>
                    <a:pt x="328" y="792"/>
                  </a:cubicBezTo>
                  <a:lnTo>
                    <a:pt x="323" y="798"/>
                  </a:lnTo>
                  <a:cubicBezTo>
                    <a:pt x="1" y="1356"/>
                    <a:pt x="46" y="2052"/>
                    <a:pt x="437" y="2565"/>
                  </a:cubicBezTo>
                  <a:cubicBezTo>
                    <a:pt x="743" y="2963"/>
                    <a:pt x="1214" y="3187"/>
                    <a:pt x="1701" y="3187"/>
                  </a:cubicBezTo>
                  <a:cubicBezTo>
                    <a:pt x="1838" y="3187"/>
                    <a:pt x="1977" y="3170"/>
                    <a:pt x="2113" y="3133"/>
                  </a:cubicBezTo>
                  <a:cubicBezTo>
                    <a:pt x="2736" y="2966"/>
                    <a:pt x="3197" y="2442"/>
                    <a:pt x="3281" y="1803"/>
                  </a:cubicBezTo>
                  <a:cubicBezTo>
                    <a:pt x="3365" y="1164"/>
                    <a:pt x="3057" y="538"/>
                    <a:pt x="2499" y="216"/>
                  </a:cubicBezTo>
                  <a:cubicBezTo>
                    <a:pt x="2249" y="70"/>
                    <a:pt x="1974" y="1"/>
                    <a:pt x="1704"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61" name="Google Shape;1514;p54">
              <a:extLst>
                <a:ext uri="{FF2B5EF4-FFF2-40B4-BE49-F238E27FC236}">
                  <a16:creationId xmlns:a16="http://schemas.microsoft.com/office/drawing/2014/main" id="{75AB8D5F-2F08-AC44-BC34-48047A1C7A34}"/>
                </a:ext>
              </a:extLst>
            </p:cNvPr>
            <p:cNvSpPr/>
            <p:nvPr/>
          </p:nvSpPr>
          <p:spPr>
            <a:xfrm>
              <a:off x="3852325" y="1036200"/>
              <a:ext cx="940400" cy="935250"/>
            </a:xfrm>
            <a:custGeom>
              <a:avLst/>
              <a:gdLst/>
              <a:ahLst/>
              <a:cxnLst/>
              <a:rect l="l" t="t" r="r" b="b"/>
              <a:pathLst>
                <a:path w="37616" h="37410" extrusionOk="0">
                  <a:moveTo>
                    <a:pt x="18894" y="1"/>
                  </a:moveTo>
                  <a:cubicBezTo>
                    <a:pt x="18861" y="1"/>
                    <a:pt x="18827" y="2"/>
                    <a:pt x="18794" y="4"/>
                  </a:cubicBezTo>
                  <a:cubicBezTo>
                    <a:pt x="18851" y="23"/>
                    <a:pt x="18909" y="33"/>
                    <a:pt x="18969" y="33"/>
                  </a:cubicBezTo>
                  <a:cubicBezTo>
                    <a:pt x="18977" y="33"/>
                    <a:pt x="18986" y="33"/>
                    <a:pt x="18995" y="32"/>
                  </a:cubicBezTo>
                  <a:lnTo>
                    <a:pt x="19577" y="82"/>
                  </a:lnTo>
                  <a:lnTo>
                    <a:pt x="20529" y="146"/>
                  </a:lnTo>
                  <a:cubicBezTo>
                    <a:pt x="20906" y="174"/>
                    <a:pt x="21334" y="269"/>
                    <a:pt x="21825" y="342"/>
                  </a:cubicBezTo>
                  <a:cubicBezTo>
                    <a:pt x="29058" y="1598"/>
                    <a:pt x="34870" y="6999"/>
                    <a:pt x="36652" y="14121"/>
                  </a:cubicBezTo>
                  <a:cubicBezTo>
                    <a:pt x="36720" y="14421"/>
                    <a:pt x="36815" y="14722"/>
                    <a:pt x="36870" y="15032"/>
                  </a:cubicBezTo>
                  <a:cubicBezTo>
                    <a:pt x="36924" y="15340"/>
                    <a:pt x="36962" y="15650"/>
                    <a:pt x="37012" y="15970"/>
                  </a:cubicBezTo>
                  <a:cubicBezTo>
                    <a:pt x="37116" y="16605"/>
                    <a:pt x="37174" y="17248"/>
                    <a:pt x="37184" y="17895"/>
                  </a:cubicBezTo>
                  <a:cubicBezTo>
                    <a:pt x="37256" y="19233"/>
                    <a:pt x="37167" y="20575"/>
                    <a:pt x="36921" y="21895"/>
                  </a:cubicBezTo>
                  <a:cubicBezTo>
                    <a:pt x="36392" y="24722"/>
                    <a:pt x="35209" y="27387"/>
                    <a:pt x="33466" y="29677"/>
                  </a:cubicBezTo>
                  <a:lnTo>
                    <a:pt x="33409" y="29754"/>
                  </a:lnTo>
                  <a:lnTo>
                    <a:pt x="33435" y="29849"/>
                  </a:lnTo>
                  <a:cubicBezTo>
                    <a:pt x="34009" y="31974"/>
                    <a:pt x="34606" y="34165"/>
                    <a:pt x="35226" y="36423"/>
                  </a:cubicBezTo>
                  <a:lnTo>
                    <a:pt x="35226" y="36423"/>
                  </a:lnTo>
                  <a:lnTo>
                    <a:pt x="29093" y="33954"/>
                  </a:lnTo>
                  <a:lnTo>
                    <a:pt x="28993" y="33913"/>
                  </a:lnTo>
                  <a:lnTo>
                    <a:pt x="28898" y="33971"/>
                  </a:lnTo>
                  <a:cubicBezTo>
                    <a:pt x="26100" y="35824"/>
                    <a:pt x="22848" y="36873"/>
                    <a:pt x="19495" y="37002"/>
                  </a:cubicBezTo>
                  <a:cubicBezTo>
                    <a:pt x="19318" y="37008"/>
                    <a:pt x="19142" y="37011"/>
                    <a:pt x="18966" y="37011"/>
                  </a:cubicBezTo>
                  <a:cubicBezTo>
                    <a:pt x="18619" y="37011"/>
                    <a:pt x="18272" y="36999"/>
                    <a:pt x="17926" y="36976"/>
                  </a:cubicBezTo>
                  <a:cubicBezTo>
                    <a:pt x="17406" y="36966"/>
                    <a:pt x="16887" y="36921"/>
                    <a:pt x="16373" y="36843"/>
                  </a:cubicBezTo>
                  <a:cubicBezTo>
                    <a:pt x="14342" y="36597"/>
                    <a:pt x="12370" y="35994"/>
                    <a:pt x="10548" y="35064"/>
                  </a:cubicBezTo>
                  <a:cubicBezTo>
                    <a:pt x="8787" y="34172"/>
                    <a:pt x="7172" y="33016"/>
                    <a:pt x="5761" y="31638"/>
                  </a:cubicBezTo>
                  <a:cubicBezTo>
                    <a:pt x="4437" y="30289"/>
                    <a:pt x="3316" y="28756"/>
                    <a:pt x="2429" y="27086"/>
                  </a:cubicBezTo>
                  <a:cubicBezTo>
                    <a:pt x="1607" y="25482"/>
                    <a:pt x="1024" y="23767"/>
                    <a:pt x="700" y="21994"/>
                  </a:cubicBezTo>
                  <a:cubicBezTo>
                    <a:pt x="632" y="21540"/>
                    <a:pt x="563" y="21135"/>
                    <a:pt x="499" y="20706"/>
                  </a:cubicBezTo>
                  <a:cubicBezTo>
                    <a:pt x="435" y="20278"/>
                    <a:pt x="445" y="19850"/>
                    <a:pt x="414" y="19428"/>
                  </a:cubicBezTo>
                  <a:cubicBezTo>
                    <a:pt x="370" y="18594"/>
                    <a:pt x="383" y="17758"/>
                    <a:pt x="450" y="16924"/>
                  </a:cubicBezTo>
                  <a:cubicBezTo>
                    <a:pt x="951" y="11278"/>
                    <a:pt x="4026" y="6177"/>
                    <a:pt x="8783" y="3094"/>
                  </a:cubicBezTo>
                  <a:cubicBezTo>
                    <a:pt x="10376" y="2040"/>
                    <a:pt x="12130" y="1250"/>
                    <a:pt x="13974" y="756"/>
                  </a:cubicBezTo>
                  <a:lnTo>
                    <a:pt x="15049" y="468"/>
                  </a:lnTo>
                  <a:lnTo>
                    <a:pt x="16013" y="309"/>
                  </a:lnTo>
                  <a:lnTo>
                    <a:pt x="16842" y="172"/>
                  </a:lnTo>
                  <a:cubicBezTo>
                    <a:pt x="17097" y="146"/>
                    <a:pt x="17329" y="137"/>
                    <a:pt x="17533" y="122"/>
                  </a:cubicBezTo>
                  <a:lnTo>
                    <a:pt x="18476" y="56"/>
                  </a:lnTo>
                  <a:cubicBezTo>
                    <a:pt x="18580" y="52"/>
                    <a:pt x="18685" y="38"/>
                    <a:pt x="18786" y="13"/>
                  </a:cubicBezTo>
                  <a:cubicBezTo>
                    <a:pt x="18733" y="10"/>
                    <a:pt x="18680" y="8"/>
                    <a:pt x="18626" y="8"/>
                  </a:cubicBezTo>
                  <a:cubicBezTo>
                    <a:pt x="18573" y="8"/>
                    <a:pt x="18519" y="10"/>
                    <a:pt x="18467" y="13"/>
                  </a:cubicBezTo>
                  <a:lnTo>
                    <a:pt x="17519" y="41"/>
                  </a:lnTo>
                  <a:cubicBezTo>
                    <a:pt x="17311" y="41"/>
                    <a:pt x="17065" y="41"/>
                    <a:pt x="16819" y="73"/>
                  </a:cubicBezTo>
                  <a:lnTo>
                    <a:pt x="15987" y="191"/>
                  </a:lnTo>
                  <a:lnTo>
                    <a:pt x="15013" y="333"/>
                  </a:lnTo>
                  <a:lnTo>
                    <a:pt x="13920" y="601"/>
                  </a:lnTo>
                  <a:cubicBezTo>
                    <a:pt x="12049" y="1065"/>
                    <a:pt x="10267" y="1834"/>
                    <a:pt x="8646" y="2876"/>
                  </a:cubicBezTo>
                  <a:cubicBezTo>
                    <a:pt x="3784" y="5971"/>
                    <a:pt x="627" y="11138"/>
                    <a:pt x="90" y="16876"/>
                  </a:cubicBezTo>
                  <a:cubicBezTo>
                    <a:pt x="18" y="17725"/>
                    <a:pt x="1" y="18577"/>
                    <a:pt x="40" y="19429"/>
                  </a:cubicBezTo>
                  <a:cubicBezTo>
                    <a:pt x="71" y="19857"/>
                    <a:pt x="63" y="20298"/>
                    <a:pt x="126" y="20730"/>
                  </a:cubicBezTo>
                  <a:cubicBezTo>
                    <a:pt x="189" y="21163"/>
                    <a:pt x="258" y="21604"/>
                    <a:pt x="322" y="22046"/>
                  </a:cubicBezTo>
                  <a:cubicBezTo>
                    <a:pt x="655" y="23854"/>
                    <a:pt x="1253" y="25603"/>
                    <a:pt x="2097" y="27237"/>
                  </a:cubicBezTo>
                  <a:cubicBezTo>
                    <a:pt x="2995" y="28949"/>
                    <a:pt x="4136" y="30522"/>
                    <a:pt x="5487" y="31907"/>
                  </a:cubicBezTo>
                  <a:cubicBezTo>
                    <a:pt x="6926" y="33321"/>
                    <a:pt x="8574" y="34505"/>
                    <a:pt x="10375" y="35416"/>
                  </a:cubicBezTo>
                  <a:cubicBezTo>
                    <a:pt x="12238" y="36368"/>
                    <a:pt x="14255" y="36985"/>
                    <a:pt x="16333" y="37236"/>
                  </a:cubicBezTo>
                  <a:cubicBezTo>
                    <a:pt x="16857" y="37314"/>
                    <a:pt x="17389" y="37359"/>
                    <a:pt x="17920" y="37368"/>
                  </a:cubicBezTo>
                  <a:cubicBezTo>
                    <a:pt x="18279" y="37395"/>
                    <a:pt x="18640" y="37409"/>
                    <a:pt x="19000" y="37409"/>
                  </a:cubicBezTo>
                  <a:cubicBezTo>
                    <a:pt x="19176" y="37409"/>
                    <a:pt x="19352" y="37406"/>
                    <a:pt x="19527" y="37399"/>
                  </a:cubicBezTo>
                  <a:cubicBezTo>
                    <a:pt x="20607" y="37356"/>
                    <a:pt x="21681" y="37220"/>
                    <a:pt x="22739" y="36994"/>
                  </a:cubicBezTo>
                  <a:cubicBezTo>
                    <a:pt x="24986" y="36508"/>
                    <a:pt x="27125" y="35614"/>
                    <a:pt x="29049" y="34358"/>
                  </a:cubicBezTo>
                  <a:lnTo>
                    <a:pt x="29049" y="34358"/>
                  </a:lnTo>
                  <a:lnTo>
                    <a:pt x="35474" y="36935"/>
                  </a:lnTo>
                  <a:lnTo>
                    <a:pt x="35860" y="37091"/>
                  </a:lnTo>
                  <a:lnTo>
                    <a:pt x="35751" y="36691"/>
                  </a:lnTo>
                  <a:lnTo>
                    <a:pt x="33856" y="29810"/>
                  </a:lnTo>
                  <a:lnTo>
                    <a:pt x="33856" y="29810"/>
                  </a:lnTo>
                  <a:cubicBezTo>
                    <a:pt x="35595" y="27483"/>
                    <a:pt x="36768" y="24784"/>
                    <a:pt x="37281" y="21924"/>
                  </a:cubicBezTo>
                  <a:cubicBezTo>
                    <a:pt x="37530" y="20574"/>
                    <a:pt x="37616" y="19199"/>
                    <a:pt x="37535" y="17828"/>
                  </a:cubicBezTo>
                  <a:cubicBezTo>
                    <a:pt x="37519" y="17171"/>
                    <a:pt x="37457" y="16515"/>
                    <a:pt x="37348" y="15867"/>
                  </a:cubicBezTo>
                  <a:cubicBezTo>
                    <a:pt x="37300" y="15546"/>
                    <a:pt x="37250" y="15227"/>
                    <a:pt x="37198" y="14912"/>
                  </a:cubicBezTo>
                  <a:cubicBezTo>
                    <a:pt x="37144" y="14597"/>
                    <a:pt x="37049" y="14292"/>
                    <a:pt x="36971" y="14001"/>
                  </a:cubicBezTo>
                  <a:cubicBezTo>
                    <a:pt x="35878" y="9713"/>
                    <a:pt x="33297" y="5954"/>
                    <a:pt x="29689" y="3393"/>
                  </a:cubicBezTo>
                  <a:cubicBezTo>
                    <a:pt x="28357" y="2439"/>
                    <a:pt x="26901" y="1672"/>
                    <a:pt x="25362" y="1115"/>
                  </a:cubicBezTo>
                  <a:lnTo>
                    <a:pt x="24382" y="764"/>
                  </a:lnTo>
                  <a:lnTo>
                    <a:pt x="23473" y="527"/>
                  </a:lnTo>
                  <a:lnTo>
                    <a:pt x="22627" y="319"/>
                  </a:lnTo>
                  <a:cubicBezTo>
                    <a:pt x="22354" y="269"/>
                    <a:pt x="22090" y="241"/>
                    <a:pt x="21843" y="200"/>
                  </a:cubicBezTo>
                  <a:cubicBezTo>
                    <a:pt x="21351" y="143"/>
                    <a:pt x="20934" y="56"/>
                    <a:pt x="20537" y="37"/>
                  </a:cubicBezTo>
                  <a:lnTo>
                    <a:pt x="19582" y="4"/>
                  </a:lnTo>
                  <a:lnTo>
                    <a:pt x="18995" y="4"/>
                  </a:lnTo>
                  <a:cubicBezTo>
                    <a:pt x="18961" y="2"/>
                    <a:pt x="18928" y="1"/>
                    <a:pt x="18894" y="1"/>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grpSp>
        <p:nvGrpSpPr>
          <p:cNvPr id="62" name="Google Shape;1517;p54">
            <a:extLst>
              <a:ext uri="{FF2B5EF4-FFF2-40B4-BE49-F238E27FC236}">
                <a16:creationId xmlns:a16="http://schemas.microsoft.com/office/drawing/2014/main" id="{BFC99F8F-78C1-FD47-86C4-0AD01FB975D0}"/>
              </a:ext>
            </a:extLst>
          </p:cNvPr>
          <p:cNvGrpSpPr/>
          <p:nvPr/>
        </p:nvGrpSpPr>
        <p:grpSpPr>
          <a:xfrm>
            <a:off x="2479667" y="3484694"/>
            <a:ext cx="2853040" cy="2706119"/>
            <a:chOff x="1066100" y="238100"/>
            <a:chExt cx="5522725" cy="5238325"/>
          </a:xfrm>
        </p:grpSpPr>
        <p:sp>
          <p:nvSpPr>
            <p:cNvPr id="63" name="Google Shape;1518;p54">
              <a:extLst>
                <a:ext uri="{FF2B5EF4-FFF2-40B4-BE49-F238E27FC236}">
                  <a16:creationId xmlns:a16="http://schemas.microsoft.com/office/drawing/2014/main" id="{18E6AFC3-D78B-504D-AE45-3427572E1690}"/>
                </a:ext>
              </a:extLst>
            </p:cNvPr>
            <p:cNvSpPr/>
            <p:nvPr/>
          </p:nvSpPr>
          <p:spPr>
            <a:xfrm>
              <a:off x="4385900" y="2921300"/>
              <a:ext cx="2202925" cy="2522025"/>
            </a:xfrm>
            <a:custGeom>
              <a:avLst/>
              <a:gdLst/>
              <a:ahLst/>
              <a:cxnLst/>
              <a:rect l="l" t="t" r="r" b="b"/>
              <a:pathLst>
                <a:path w="88117" h="100881" extrusionOk="0">
                  <a:moveTo>
                    <a:pt x="34264" y="1"/>
                  </a:moveTo>
                  <a:lnTo>
                    <a:pt x="1" y="100880"/>
                  </a:lnTo>
                  <a:lnTo>
                    <a:pt x="70338" y="100520"/>
                  </a:lnTo>
                  <a:cubicBezTo>
                    <a:pt x="72230" y="100044"/>
                    <a:pt x="75422" y="98837"/>
                    <a:pt x="76805" y="97469"/>
                  </a:cubicBezTo>
                  <a:cubicBezTo>
                    <a:pt x="78189" y="96103"/>
                    <a:pt x="77863" y="92093"/>
                    <a:pt x="76589" y="90618"/>
                  </a:cubicBezTo>
                  <a:cubicBezTo>
                    <a:pt x="75038" y="88826"/>
                    <a:pt x="71880" y="89393"/>
                    <a:pt x="70213" y="87726"/>
                  </a:cubicBezTo>
                  <a:cubicBezTo>
                    <a:pt x="68796" y="86359"/>
                    <a:pt x="68972" y="83975"/>
                    <a:pt x="69896" y="82250"/>
                  </a:cubicBezTo>
                  <a:cubicBezTo>
                    <a:pt x="70821" y="80525"/>
                    <a:pt x="72347" y="79199"/>
                    <a:pt x="73563" y="77658"/>
                  </a:cubicBezTo>
                  <a:cubicBezTo>
                    <a:pt x="82239" y="66622"/>
                    <a:pt x="73297" y="48344"/>
                    <a:pt x="81898" y="37225"/>
                  </a:cubicBezTo>
                  <a:cubicBezTo>
                    <a:pt x="84299" y="34132"/>
                    <a:pt x="88117" y="30474"/>
                    <a:pt x="86115" y="27140"/>
                  </a:cubicBezTo>
                  <a:cubicBezTo>
                    <a:pt x="85286" y="25745"/>
                    <a:pt x="83630" y="25094"/>
                    <a:pt x="81980" y="25094"/>
                  </a:cubicBezTo>
                  <a:cubicBezTo>
                    <a:pt x="81489" y="25094"/>
                    <a:pt x="80999" y="25151"/>
                    <a:pt x="80532" y="25264"/>
                  </a:cubicBezTo>
                  <a:cubicBezTo>
                    <a:pt x="78488" y="25757"/>
                    <a:pt x="76772" y="27089"/>
                    <a:pt x="75105" y="28381"/>
                  </a:cubicBezTo>
                  <a:cubicBezTo>
                    <a:pt x="66751" y="12991"/>
                    <a:pt x="51603" y="2463"/>
                    <a:pt x="34264"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64" name="Google Shape;1519;p54">
              <a:extLst>
                <a:ext uri="{FF2B5EF4-FFF2-40B4-BE49-F238E27FC236}">
                  <a16:creationId xmlns:a16="http://schemas.microsoft.com/office/drawing/2014/main" id="{48559619-689D-7C4C-8E90-F478F2641457}"/>
                </a:ext>
              </a:extLst>
            </p:cNvPr>
            <p:cNvSpPr/>
            <p:nvPr/>
          </p:nvSpPr>
          <p:spPr>
            <a:xfrm>
              <a:off x="5081425" y="4723525"/>
              <a:ext cx="1049600" cy="505875"/>
            </a:xfrm>
            <a:custGeom>
              <a:avLst/>
              <a:gdLst/>
              <a:ahLst/>
              <a:cxnLst/>
              <a:rect l="l" t="t" r="r" b="b"/>
              <a:pathLst>
                <a:path w="41984" h="20235" extrusionOk="0">
                  <a:moveTo>
                    <a:pt x="41984" y="1"/>
                  </a:moveTo>
                  <a:lnTo>
                    <a:pt x="41984" y="1"/>
                  </a:lnTo>
                  <a:cubicBezTo>
                    <a:pt x="41849" y="124"/>
                    <a:pt x="41725" y="261"/>
                    <a:pt x="41616" y="409"/>
                  </a:cubicBezTo>
                  <a:lnTo>
                    <a:pt x="40708" y="1476"/>
                  </a:lnTo>
                  <a:cubicBezTo>
                    <a:pt x="40315" y="1951"/>
                    <a:pt x="39833" y="2518"/>
                    <a:pt x="39233" y="3143"/>
                  </a:cubicBezTo>
                  <a:cubicBezTo>
                    <a:pt x="38632" y="3768"/>
                    <a:pt x="38008" y="4509"/>
                    <a:pt x="37173" y="5243"/>
                  </a:cubicBezTo>
                  <a:lnTo>
                    <a:pt x="35941" y="6426"/>
                  </a:lnTo>
                  <a:cubicBezTo>
                    <a:pt x="35506" y="6801"/>
                    <a:pt x="35015" y="7209"/>
                    <a:pt x="34531" y="7635"/>
                  </a:cubicBezTo>
                  <a:cubicBezTo>
                    <a:pt x="33582" y="8468"/>
                    <a:pt x="32465" y="9302"/>
                    <a:pt x="31322" y="10135"/>
                  </a:cubicBezTo>
                  <a:cubicBezTo>
                    <a:pt x="26240" y="13794"/>
                    <a:pt x="20552" y="16525"/>
                    <a:pt x="14519" y="18204"/>
                  </a:cubicBezTo>
                  <a:cubicBezTo>
                    <a:pt x="13127" y="18563"/>
                    <a:pt x="11801" y="18929"/>
                    <a:pt x="10534" y="19137"/>
                  </a:cubicBezTo>
                  <a:cubicBezTo>
                    <a:pt x="9911" y="19254"/>
                    <a:pt x="9310" y="19395"/>
                    <a:pt x="8717" y="19478"/>
                  </a:cubicBezTo>
                  <a:lnTo>
                    <a:pt x="7050" y="19712"/>
                  </a:lnTo>
                  <a:cubicBezTo>
                    <a:pt x="5968" y="19887"/>
                    <a:pt x="4975" y="19895"/>
                    <a:pt x="4118" y="20004"/>
                  </a:cubicBezTo>
                  <a:cubicBezTo>
                    <a:pt x="3260" y="20113"/>
                    <a:pt x="2509" y="20113"/>
                    <a:pt x="1901" y="20113"/>
                  </a:cubicBezTo>
                  <a:lnTo>
                    <a:pt x="492" y="20163"/>
                  </a:lnTo>
                  <a:cubicBezTo>
                    <a:pt x="477" y="20163"/>
                    <a:pt x="462" y="20162"/>
                    <a:pt x="447" y="20162"/>
                  </a:cubicBezTo>
                  <a:cubicBezTo>
                    <a:pt x="298" y="20162"/>
                    <a:pt x="147" y="20176"/>
                    <a:pt x="0" y="20205"/>
                  </a:cubicBezTo>
                  <a:cubicBezTo>
                    <a:pt x="82" y="20216"/>
                    <a:pt x="164" y="20221"/>
                    <a:pt x="246" y="20221"/>
                  </a:cubicBezTo>
                  <a:cubicBezTo>
                    <a:pt x="328" y="20221"/>
                    <a:pt x="410" y="20216"/>
                    <a:pt x="492" y="20205"/>
                  </a:cubicBezTo>
                  <a:lnTo>
                    <a:pt x="1901" y="20205"/>
                  </a:lnTo>
                  <a:cubicBezTo>
                    <a:pt x="2273" y="20225"/>
                    <a:pt x="2646" y="20234"/>
                    <a:pt x="3018" y="20234"/>
                  </a:cubicBezTo>
                  <a:cubicBezTo>
                    <a:pt x="3391" y="20234"/>
                    <a:pt x="3763" y="20225"/>
                    <a:pt x="4135" y="20205"/>
                  </a:cubicBezTo>
                  <a:cubicBezTo>
                    <a:pt x="5003" y="20147"/>
                    <a:pt x="6003" y="20129"/>
                    <a:pt x="7085" y="19980"/>
                  </a:cubicBezTo>
                  <a:lnTo>
                    <a:pt x="8794" y="19772"/>
                  </a:lnTo>
                  <a:cubicBezTo>
                    <a:pt x="9386" y="19696"/>
                    <a:pt x="9995" y="19564"/>
                    <a:pt x="10637" y="19455"/>
                  </a:cubicBezTo>
                  <a:cubicBezTo>
                    <a:pt x="11912" y="19254"/>
                    <a:pt x="13246" y="18895"/>
                    <a:pt x="14654" y="18554"/>
                  </a:cubicBezTo>
                  <a:cubicBezTo>
                    <a:pt x="20745" y="16899"/>
                    <a:pt x="26483" y="14142"/>
                    <a:pt x="31582" y="10420"/>
                  </a:cubicBezTo>
                  <a:cubicBezTo>
                    <a:pt x="32732" y="9511"/>
                    <a:pt x="33841" y="8677"/>
                    <a:pt x="34791" y="7844"/>
                  </a:cubicBezTo>
                  <a:cubicBezTo>
                    <a:pt x="35274" y="7436"/>
                    <a:pt x="35758" y="7019"/>
                    <a:pt x="36191" y="6602"/>
                  </a:cubicBezTo>
                  <a:lnTo>
                    <a:pt x="37409" y="5428"/>
                  </a:lnTo>
                  <a:cubicBezTo>
                    <a:pt x="38208" y="4676"/>
                    <a:pt x="38842" y="3910"/>
                    <a:pt x="39425" y="3268"/>
                  </a:cubicBezTo>
                  <a:cubicBezTo>
                    <a:pt x="39942" y="2717"/>
                    <a:pt x="40429" y="2137"/>
                    <a:pt x="40884" y="1534"/>
                  </a:cubicBezTo>
                  <a:lnTo>
                    <a:pt x="41716" y="409"/>
                  </a:lnTo>
                  <a:cubicBezTo>
                    <a:pt x="41827" y="287"/>
                    <a:pt x="41917" y="151"/>
                    <a:pt x="4198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5" name="Google Shape;1520;p54">
              <a:extLst>
                <a:ext uri="{FF2B5EF4-FFF2-40B4-BE49-F238E27FC236}">
                  <a16:creationId xmlns:a16="http://schemas.microsoft.com/office/drawing/2014/main" id="{4BACC5BF-C17D-4348-8937-83A0567D1AF3}"/>
                </a:ext>
              </a:extLst>
            </p:cNvPr>
            <p:cNvSpPr/>
            <p:nvPr/>
          </p:nvSpPr>
          <p:spPr>
            <a:xfrm>
              <a:off x="5643025" y="5193500"/>
              <a:ext cx="507375" cy="30375"/>
            </a:xfrm>
            <a:custGeom>
              <a:avLst/>
              <a:gdLst/>
              <a:ahLst/>
              <a:cxnLst/>
              <a:rect l="l" t="t" r="r" b="b"/>
              <a:pathLst>
                <a:path w="20295" h="1215" extrusionOk="0">
                  <a:moveTo>
                    <a:pt x="15784" y="0"/>
                  </a:moveTo>
                  <a:cubicBezTo>
                    <a:pt x="14163" y="0"/>
                    <a:pt x="12212" y="41"/>
                    <a:pt x="10118" y="147"/>
                  </a:cubicBezTo>
                  <a:cubicBezTo>
                    <a:pt x="7311" y="288"/>
                    <a:pt x="4776" y="522"/>
                    <a:pt x="2951" y="739"/>
                  </a:cubicBezTo>
                  <a:cubicBezTo>
                    <a:pt x="2034" y="855"/>
                    <a:pt x="1292" y="955"/>
                    <a:pt x="784" y="1040"/>
                  </a:cubicBezTo>
                  <a:cubicBezTo>
                    <a:pt x="515" y="1059"/>
                    <a:pt x="250" y="1117"/>
                    <a:pt x="0" y="1214"/>
                  </a:cubicBezTo>
                  <a:cubicBezTo>
                    <a:pt x="48" y="1214"/>
                    <a:pt x="95" y="1214"/>
                    <a:pt x="142" y="1214"/>
                  </a:cubicBezTo>
                  <a:cubicBezTo>
                    <a:pt x="1089" y="1214"/>
                    <a:pt x="2035" y="1159"/>
                    <a:pt x="2975" y="1047"/>
                  </a:cubicBezTo>
                  <a:cubicBezTo>
                    <a:pt x="4809" y="906"/>
                    <a:pt x="7344" y="730"/>
                    <a:pt x="10143" y="580"/>
                  </a:cubicBezTo>
                  <a:cubicBezTo>
                    <a:pt x="12944" y="431"/>
                    <a:pt x="15477" y="364"/>
                    <a:pt x="17320" y="314"/>
                  </a:cubicBezTo>
                  <a:cubicBezTo>
                    <a:pt x="17489" y="318"/>
                    <a:pt x="17659" y="320"/>
                    <a:pt x="17828" y="320"/>
                  </a:cubicBezTo>
                  <a:cubicBezTo>
                    <a:pt x="18652" y="320"/>
                    <a:pt x="19476" y="274"/>
                    <a:pt x="20294" y="181"/>
                  </a:cubicBezTo>
                  <a:cubicBezTo>
                    <a:pt x="20059" y="119"/>
                    <a:pt x="19817" y="88"/>
                    <a:pt x="19573" y="88"/>
                  </a:cubicBezTo>
                  <a:cubicBezTo>
                    <a:pt x="19547" y="88"/>
                    <a:pt x="19521" y="89"/>
                    <a:pt x="19495" y="89"/>
                  </a:cubicBezTo>
                  <a:cubicBezTo>
                    <a:pt x="18986" y="56"/>
                    <a:pt x="18237" y="14"/>
                    <a:pt x="17320" y="14"/>
                  </a:cubicBezTo>
                  <a:cubicBezTo>
                    <a:pt x="16851" y="5"/>
                    <a:pt x="16337" y="0"/>
                    <a:pt x="1578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6" name="Google Shape;1521;p54">
              <a:extLst>
                <a:ext uri="{FF2B5EF4-FFF2-40B4-BE49-F238E27FC236}">
                  <a16:creationId xmlns:a16="http://schemas.microsoft.com/office/drawing/2014/main" id="{7001015A-1B0E-BD4A-AED0-BD296D07215D}"/>
                </a:ext>
              </a:extLst>
            </p:cNvPr>
            <p:cNvSpPr/>
            <p:nvPr/>
          </p:nvSpPr>
          <p:spPr>
            <a:xfrm>
              <a:off x="5134350" y="4201750"/>
              <a:ext cx="583675" cy="137850"/>
            </a:xfrm>
            <a:custGeom>
              <a:avLst/>
              <a:gdLst/>
              <a:ahLst/>
              <a:cxnLst/>
              <a:rect l="l" t="t" r="r" b="b"/>
              <a:pathLst>
                <a:path w="23347" h="5514" extrusionOk="0">
                  <a:moveTo>
                    <a:pt x="15938" y="1"/>
                  </a:moveTo>
                  <a:cubicBezTo>
                    <a:pt x="14328" y="8"/>
                    <a:pt x="12723" y="147"/>
                    <a:pt x="11138" y="418"/>
                  </a:cubicBezTo>
                  <a:cubicBezTo>
                    <a:pt x="9555" y="720"/>
                    <a:pt x="8003" y="1155"/>
                    <a:pt x="6494" y="1719"/>
                  </a:cubicBezTo>
                  <a:cubicBezTo>
                    <a:pt x="5272" y="2182"/>
                    <a:pt x="4088" y="2739"/>
                    <a:pt x="2953" y="3385"/>
                  </a:cubicBezTo>
                  <a:cubicBezTo>
                    <a:pt x="2451" y="3685"/>
                    <a:pt x="2043" y="3977"/>
                    <a:pt x="1668" y="4218"/>
                  </a:cubicBezTo>
                  <a:cubicBezTo>
                    <a:pt x="1347" y="4423"/>
                    <a:pt x="1039" y="4646"/>
                    <a:pt x="744" y="4885"/>
                  </a:cubicBezTo>
                  <a:cubicBezTo>
                    <a:pt x="475" y="5067"/>
                    <a:pt x="226" y="5276"/>
                    <a:pt x="1" y="5510"/>
                  </a:cubicBezTo>
                  <a:cubicBezTo>
                    <a:pt x="3" y="5513"/>
                    <a:pt x="6" y="5514"/>
                    <a:pt x="11" y="5514"/>
                  </a:cubicBezTo>
                  <a:cubicBezTo>
                    <a:pt x="135" y="5514"/>
                    <a:pt x="1224" y="4696"/>
                    <a:pt x="3094" y="3685"/>
                  </a:cubicBezTo>
                  <a:cubicBezTo>
                    <a:pt x="4237" y="3077"/>
                    <a:pt x="5420" y="2548"/>
                    <a:pt x="6637" y="2102"/>
                  </a:cubicBezTo>
                  <a:cubicBezTo>
                    <a:pt x="8129" y="1567"/>
                    <a:pt x="9663" y="1150"/>
                    <a:pt x="11219" y="851"/>
                  </a:cubicBezTo>
                  <a:cubicBezTo>
                    <a:pt x="12778" y="581"/>
                    <a:pt x="14355" y="434"/>
                    <a:pt x="15938" y="409"/>
                  </a:cubicBezTo>
                  <a:cubicBezTo>
                    <a:pt x="16010" y="409"/>
                    <a:pt x="16082" y="408"/>
                    <a:pt x="16154" y="408"/>
                  </a:cubicBezTo>
                  <a:cubicBezTo>
                    <a:pt x="17377" y="408"/>
                    <a:pt x="18599" y="490"/>
                    <a:pt x="19813" y="650"/>
                  </a:cubicBezTo>
                  <a:cubicBezTo>
                    <a:pt x="21810" y="916"/>
                    <a:pt x="23101" y="1279"/>
                    <a:pt x="23315" y="1279"/>
                  </a:cubicBezTo>
                  <a:cubicBezTo>
                    <a:pt x="23336" y="1279"/>
                    <a:pt x="23347" y="1275"/>
                    <a:pt x="23347" y="1268"/>
                  </a:cubicBezTo>
                  <a:cubicBezTo>
                    <a:pt x="23056" y="1124"/>
                    <a:pt x="22753" y="1012"/>
                    <a:pt x="22439" y="935"/>
                  </a:cubicBezTo>
                  <a:cubicBezTo>
                    <a:pt x="22078" y="813"/>
                    <a:pt x="21711" y="713"/>
                    <a:pt x="21338" y="634"/>
                  </a:cubicBezTo>
                  <a:cubicBezTo>
                    <a:pt x="20905" y="543"/>
                    <a:pt x="20413" y="409"/>
                    <a:pt x="19855" y="335"/>
                  </a:cubicBezTo>
                  <a:cubicBezTo>
                    <a:pt x="18560" y="124"/>
                    <a:pt x="17250" y="12"/>
                    <a:pt x="15938"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7" name="Google Shape;1522;p54">
              <a:extLst>
                <a:ext uri="{FF2B5EF4-FFF2-40B4-BE49-F238E27FC236}">
                  <a16:creationId xmlns:a16="http://schemas.microsoft.com/office/drawing/2014/main" id="{5FF771D2-869A-2E4E-85B0-E10260F2F1BF}"/>
                </a:ext>
              </a:extLst>
            </p:cNvPr>
            <p:cNvSpPr/>
            <p:nvPr/>
          </p:nvSpPr>
          <p:spPr>
            <a:xfrm>
              <a:off x="5094550" y="3857925"/>
              <a:ext cx="602675" cy="470150"/>
            </a:xfrm>
            <a:custGeom>
              <a:avLst/>
              <a:gdLst/>
              <a:ahLst/>
              <a:cxnLst/>
              <a:rect l="l" t="t" r="r" b="b"/>
              <a:pathLst>
                <a:path w="24107" h="18806" extrusionOk="0">
                  <a:moveTo>
                    <a:pt x="24106" y="1"/>
                  </a:moveTo>
                  <a:lnTo>
                    <a:pt x="24106" y="1"/>
                  </a:lnTo>
                  <a:cubicBezTo>
                    <a:pt x="23688" y="30"/>
                    <a:pt x="23275" y="103"/>
                    <a:pt x="22872" y="217"/>
                  </a:cubicBezTo>
                  <a:cubicBezTo>
                    <a:pt x="22394" y="310"/>
                    <a:pt x="21920" y="427"/>
                    <a:pt x="21455" y="568"/>
                  </a:cubicBezTo>
                  <a:cubicBezTo>
                    <a:pt x="20912" y="726"/>
                    <a:pt x="20280" y="885"/>
                    <a:pt x="19604" y="1143"/>
                  </a:cubicBezTo>
                  <a:cubicBezTo>
                    <a:pt x="18012" y="1688"/>
                    <a:pt x="16466" y="2358"/>
                    <a:pt x="14978" y="3143"/>
                  </a:cubicBezTo>
                  <a:cubicBezTo>
                    <a:pt x="13158" y="4111"/>
                    <a:pt x="11422" y="5226"/>
                    <a:pt x="9785" y="6477"/>
                  </a:cubicBezTo>
                  <a:cubicBezTo>
                    <a:pt x="8165" y="7757"/>
                    <a:pt x="6653" y="9171"/>
                    <a:pt x="5268" y="10703"/>
                  </a:cubicBezTo>
                  <a:cubicBezTo>
                    <a:pt x="4145" y="11959"/>
                    <a:pt x="3116" y="13296"/>
                    <a:pt x="2193" y="14704"/>
                  </a:cubicBezTo>
                  <a:cubicBezTo>
                    <a:pt x="1785" y="15304"/>
                    <a:pt x="1493" y="15913"/>
                    <a:pt x="1192" y="16371"/>
                  </a:cubicBezTo>
                  <a:cubicBezTo>
                    <a:pt x="892" y="16830"/>
                    <a:pt x="676" y="17304"/>
                    <a:pt x="501" y="17663"/>
                  </a:cubicBezTo>
                  <a:cubicBezTo>
                    <a:pt x="299" y="18028"/>
                    <a:pt x="132" y="18410"/>
                    <a:pt x="0" y="18805"/>
                  </a:cubicBezTo>
                  <a:cubicBezTo>
                    <a:pt x="247" y="18471"/>
                    <a:pt x="464" y="18117"/>
                    <a:pt x="651" y="17746"/>
                  </a:cubicBezTo>
                  <a:cubicBezTo>
                    <a:pt x="843" y="17396"/>
                    <a:pt x="1100" y="16971"/>
                    <a:pt x="1401" y="16496"/>
                  </a:cubicBezTo>
                  <a:cubicBezTo>
                    <a:pt x="1700" y="16021"/>
                    <a:pt x="2026" y="15463"/>
                    <a:pt x="2452" y="14887"/>
                  </a:cubicBezTo>
                  <a:cubicBezTo>
                    <a:pt x="3398" y="13518"/>
                    <a:pt x="4437" y="12216"/>
                    <a:pt x="5560" y="10987"/>
                  </a:cubicBezTo>
                  <a:cubicBezTo>
                    <a:pt x="6948" y="9484"/>
                    <a:pt x="8451" y="8092"/>
                    <a:pt x="10053" y="6820"/>
                  </a:cubicBezTo>
                  <a:cubicBezTo>
                    <a:pt x="11669" y="5580"/>
                    <a:pt x="13378" y="4467"/>
                    <a:pt x="15163" y="3486"/>
                  </a:cubicBezTo>
                  <a:cubicBezTo>
                    <a:pt x="16632" y="2697"/>
                    <a:pt x="18152" y="2007"/>
                    <a:pt x="19713" y="1418"/>
                  </a:cubicBezTo>
                  <a:cubicBezTo>
                    <a:pt x="20371" y="1152"/>
                    <a:pt x="20963" y="985"/>
                    <a:pt x="21522" y="793"/>
                  </a:cubicBezTo>
                  <a:cubicBezTo>
                    <a:pt x="22080" y="601"/>
                    <a:pt x="22529" y="478"/>
                    <a:pt x="22913" y="369"/>
                  </a:cubicBezTo>
                  <a:cubicBezTo>
                    <a:pt x="23320" y="279"/>
                    <a:pt x="23718" y="156"/>
                    <a:pt x="2410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8" name="Google Shape;1523;p54">
              <a:extLst>
                <a:ext uri="{FF2B5EF4-FFF2-40B4-BE49-F238E27FC236}">
                  <a16:creationId xmlns:a16="http://schemas.microsoft.com/office/drawing/2014/main" id="{8E1E6B20-D10E-4047-9ABC-403A3E4E62EB}"/>
                </a:ext>
              </a:extLst>
            </p:cNvPr>
            <p:cNvSpPr/>
            <p:nvPr/>
          </p:nvSpPr>
          <p:spPr>
            <a:xfrm>
              <a:off x="5342100" y="4248625"/>
              <a:ext cx="388875" cy="827500"/>
            </a:xfrm>
            <a:custGeom>
              <a:avLst/>
              <a:gdLst/>
              <a:ahLst/>
              <a:cxnLst/>
              <a:rect l="l" t="t" r="r" b="b"/>
              <a:pathLst>
                <a:path w="15555" h="33100" extrusionOk="0">
                  <a:moveTo>
                    <a:pt x="1" y="0"/>
                  </a:moveTo>
                  <a:lnTo>
                    <a:pt x="318" y="234"/>
                  </a:lnTo>
                  <a:lnTo>
                    <a:pt x="1235" y="875"/>
                  </a:lnTo>
                  <a:cubicBezTo>
                    <a:pt x="1726" y="1202"/>
                    <a:pt x="2198" y="1556"/>
                    <a:pt x="2652" y="1935"/>
                  </a:cubicBezTo>
                  <a:cubicBezTo>
                    <a:pt x="3271" y="2413"/>
                    <a:pt x="3867" y="2922"/>
                    <a:pt x="4435" y="3461"/>
                  </a:cubicBezTo>
                  <a:lnTo>
                    <a:pt x="5426" y="4394"/>
                  </a:lnTo>
                  <a:cubicBezTo>
                    <a:pt x="5769" y="4719"/>
                    <a:pt x="6086" y="5094"/>
                    <a:pt x="6435" y="5469"/>
                  </a:cubicBezTo>
                  <a:cubicBezTo>
                    <a:pt x="7153" y="6203"/>
                    <a:pt x="7811" y="7078"/>
                    <a:pt x="8528" y="7971"/>
                  </a:cubicBezTo>
                  <a:cubicBezTo>
                    <a:pt x="10004" y="9973"/>
                    <a:pt x="11280" y="12118"/>
                    <a:pt x="12337" y="14371"/>
                  </a:cubicBezTo>
                  <a:cubicBezTo>
                    <a:pt x="13355" y="16645"/>
                    <a:pt x="14142" y="19016"/>
                    <a:pt x="14687" y="21447"/>
                  </a:cubicBezTo>
                  <a:cubicBezTo>
                    <a:pt x="14896" y="22573"/>
                    <a:pt x="15129" y="23640"/>
                    <a:pt x="15211" y="24658"/>
                  </a:cubicBezTo>
                  <a:cubicBezTo>
                    <a:pt x="15262" y="25165"/>
                    <a:pt x="15345" y="25649"/>
                    <a:pt x="15363" y="26124"/>
                  </a:cubicBezTo>
                  <a:cubicBezTo>
                    <a:pt x="15379" y="26599"/>
                    <a:pt x="15421" y="27048"/>
                    <a:pt x="15421" y="27490"/>
                  </a:cubicBezTo>
                  <a:cubicBezTo>
                    <a:pt x="15495" y="28358"/>
                    <a:pt x="15421" y="29141"/>
                    <a:pt x="15421" y="29833"/>
                  </a:cubicBezTo>
                  <a:cubicBezTo>
                    <a:pt x="15410" y="30421"/>
                    <a:pt x="15370" y="31009"/>
                    <a:pt x="15296" y="31591"/>
                  </a:cubicBezTo>
                  <a:cubicBezTo>
                    <a:pt x="15254" y="32033"/>
                    <a:pt x="15179" y="32450"/>
                    <a:pt x="15179" y="32709"/>
                  </a:cubicBezTo>
                  <a:lnTo>
                    <a:pt x="15179" y="33100"/>
                  </a:lnTo>
                  <a:cubicBezTo>
                    <a:pt x="15179" y="33100"/>
                    <a:pt x="15204" y="32957"/>
                    <a:pt x="15188" y="32706"/>
                  </a:cubicBezTo>
                  <a:lnTo>
                    <a:pt x="15338" y="31588"/>
                  </a:lnTo>
                  <a:cubicBezTo>
                    <a:pt x="15428" y="31004"/>
                    <a:pt x="15482" y="30414"/>
                    <a:pt x="15496" y="29823"/>
                  </a:cubicBezTo>
                  <a:cubicBezTo>
                    <a:pt x="15496" y="29138"/>
                    <a:pt x="15554" y="28346"/>
                    <a:pt x="15496" y="27471"/>
                  </a:cubicBezTo>
                  <a:cubicBezTo>
                    <a:pt x="15496" y="27038"/>
                    <a:pt x="15512" y="26580"/>
                    <a:pt x="15496" y="26105"/>
                  </a:cubicBezTo>
                  <a:cubicBezTo>
                    <a:pt x="15479" y="25630"/>
                    <a:pt x="15405" y="25139"/>
                    <a:pt x="15354" y="24630"/>
                  </a:cubicBezTo>
                  <a:cubicBezTo>
                    <a:pt x="15270" y="23604"/>
                    <a:pt x="15046" y="22537"/>
                    <a:pt x="14845" y="21404"/>
                  </a:cubicBezTo>
                  <a:cubicBezTo>
                    <a:pt x="14302" y="18962"/>
                    <a:pt x="13514" y="16580"/>
                    <a:pt x="12495" y="14294"/>
                  </a:cubicBezTo>
                  <a:cubicBezTo>
                    <a:pt x="11434" y="12028"/>
                    <a:pt x="10147" y="9874"/>
                    <a:pt x="8653" y="7867"/>
                  </a:cubicBezTo>
                  <a:cubicBezTo>
                    <a:pt x="7927" y="6968"/>
                    <a:pt x="7260" y="6102"/>
                    <a:pt x="6544" y="5368"/>
                  </a:cubicBezTo>
                  <a:cubicBezTo>
                    <a:pt x="6185" y="5000"/>
                    <a:pt x="5868" y="4618"/>
                    <a:pt x="5519" y="4292"/>
                  </a:cubicBezTo>
                  <a:lnTo>
                    <a:pt x="4518" y="3366"/>
                  </a:lnTo>
                  <a:cubicBezTo>
                    <a:pt x="3944" y="2832"/>
                    <a:pt x="3341" y="2327"/>
                    <a:pt x="2710" y="1859"/>
                  </a:cubicBezTo>
                  <a:cubicBezTo>
                    <a:pt x="2252" y="1484"/>
                    <a:pt x="1774" y="1137"/>
                    <a:pt x="1276" y="817"/>
                  </a:cubicBezTo>
                  <a:lnTo>
                    <a:pt x="334" y="208"/>
                  </a:lnTo>
                  <a:cubicBezTo>
                    <a:pt x="126" y="67"/>
                    <a:pt x="1" y="1"/>
                    <a:pt x="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 name="Google Shape;1524;p54">
              <a:extLst>
                <a:ext uri="{FF2B5EF4-FFF2-40B4-BE49-F238E27FC236}">
                  <a16:creationId xmlns:a16="http://schemas.microsoft.com/office/drawing/2014/main" id="{2C0998B8-5269-484F-BCA0-36B4164C9CAB}"/>
                </a:ext>
              </a:extLst>
            </p:cNvPr>
            <p:cNvSpPr/>
            <p:nvPr/>
          </p:nvSpPr>
          <p:spPr>
            <a:xfrm>
              <a:off x="5512550" y="5154650"/>
              <a:ext cx="59200" cy="74400"/>
            </a:xfrm>
            <a:custGeom>
              <a:avLst/>
              <a:gdLst/>
              <a:ahLst/>
              <a:cxnLst/>
              <a:rect l="l" t="t" r="r" b="b"/>
              <a:pathLst>
                <a:path w="2368" h="2976" extrusionOk="0">
                  <a:moveTo>
                    <a:pt x="0" y="1"/>
                  </a:moveTo>
                  <a:cubicBezTo>
                    <a:pt x="21" y="1415"/>
                    <a:pt x="993" y="2639"/>
                    <a:pt x="2368" y="2976"/>
                  </a:cubicBezTo>
                  <a:cubicBezTo>
                    <a:pt x="1781" y="2687"/>
                    <a:pt x="1259" y="2281"/>
                    <a:pt x="835" y="1784"/>
                  </a:cubicBezTo>
                  <a:cubicBezTo>
                    <a:pt x="434" y="1255"/>
                    <a:pt x="149" y="648"/>
                    <a:pt x="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 name="Google Shape;1525;p54">
              <a:extLst>
                <a:ext uri="{FF2B5EF4-FFF2-40B4-BE49-F238E27FC236}">
                  <a16:creationId xmlns:a16="http://schemas.microsoft.com/office/drawing/2014/main" id="{6F67A456-DAA5-014C-80D2-0E6530A437AF}"/>
                </a:ext>
              </a:extLst>
            </p:cNvPr>
            <p:cNvSpPr/>
            <p:nvPr/>
          </p:nvSpPr>
          <p:spPr>
            <a:xfrm>
              <a:off x="5862625" y="5229025"/>
              <a:ext cx="82375" cy="212575"/>
            </a:xfrm>
            <a:custGeom>
              <a:avLst/>
              <a:gdLst/>
              <a:ahLst/>
              <a:cxnLst/>
              <a:rect l="l" t="t" r="r" b="b"/>
              <a:pathLst>
                <a:path w="3295" h="8503" extrusionOk="0">
                  <a:moveTo>
                    <a:pt x="25" y="1"/>
                  </a:moveTo>
                  <a:cubicBezTo>
                    <a:pt x="0" y="27"/>
                    <a:pt x="400" y="377"/>
                    <a:pt x="942" y="1027"/>
                  </a:cubicBezTo>
                  <a:cubicBezTo>
                    <a:pt x="1629" y="1887"/>
                    <a:pt x="2171" y="2857"/>
                    <a:pt x="2542" y="3894"/>
                  </a:cubicBezTo>
                  <a:cubicBezTo>
                    <a:pt x="2905" y="4933"/>
                    <a:pt x="3091" y="6026"/>
                    <a:pt x="3093" y="7128"/>
                  </a:cubicBezTo>
                  <a:cubicBezTo>
                    <a:pt x="3093" y="7978"/>
                    <a:pt x="3026" y="8503"/>
                    <a:pt x="3026" y="8503"/>
                  </a:cubicBezTo>
                  <a:cubicBezTo>
                    <a:pt x="3067" y="8387"/>
                    <a:pt x="3093" y="8267"/>
                    <a:pt x="3107" y="8145"/>
                  </a:cubicBezTo>
                  <a:cubicBezTo>
                    <a:pt x="3171" y="7813"/>
                    <a:pt x="3208" y="7475"/>
                    <a:pt x="3216" y="7137"/>
                  </a:cubicBezTo>
                  <a:cubicBezTo>
                    <a:pt x="3295" y="4872"/>
                    <a:pt x="2514" y="2665"/>
                    <a:pt x="1033" y="951"/>
                  </a:cubicBezTo>
                  <a:cubicBezTo>
                    <a:pt x="814" y="694"/>
                    <a:pt x="574" y="454"/>
                    <a:pt x="316" y="235"/>
                  </a:cubicBezTo>
                  <a:cubicBezTo>
                    <a:pt x="228" y="146"/>
                    <a:pt x="131" y="69"/>
                    <a:pt x="2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 name="Google Shape;1526;p54">
              <a:extLst>
                <a:ext uri="{FF2B5EF4-FFF2-40B4-BE49-F238E27FC236}">
                  <a16:creationId xmlns:a16="http://schemas.microsoft.com/office/drawing/2014/main" id="{91C93390-76BF-774A-A12D-E33C889AF81D}"/>
                </a:ext>
              </a:extLst>
            </p:cNvPr>
            <p:cNvSpPr/>
            <p:nvPr/>
          </p:nvSpPr>
          <p:spPr>
            <a:xfrm>
              <a:off x="6065475" y="4813575"/>
              <a:ext cx="109750" cy="133575"/>
            </a:xfrm>
            <a:custGeom>
              <a:avLst/>
              <a:gdLst/>
              <a:ahLst/>
              <a:cxnLst/>
              <a:rect l="l" t="t" r="r" b="b"/>
              <a:pathLst>
                <a:path w="4390" h="5343" extrusionOk="0">
                  <a:moveTo>
                    <a:pt x="12" y="0"/>
                  </a:moveTo>
                  <a:cubicBezTo>
                    <a:pt x="0" y="96"/>
                    <a:pt x="0" y="195"/>
                    <a:pt x="12" y="291"/>
                  </a:cubicBezTo>
                  <a:cubicBezTo>
                    <a:pt x="42" y="551"/>
                    <a:pt x="93" y="807"/>
                    <a:pt x="163" y="1058"/>
                  </a:cubicBezTo>
                  <a:cubicBezTo>
                    <a:pt x="631" y="2759"/>
                    <a:pt x="1796" y="4181"/>
                    <a:pt x="3372" y="4975"/>
                  </a:cubicBezTo>
                  <a:cubicBezTo>
                    <a:pt x="3603" y="5098"/>
                    <a:pt x="3846" y="5200"/>
                    <a:pt x="4097" y="5276"/>
                  </a:cubicBezTo>
                  <a:cubicBezTo>
                    <a:pt x="4186" y="5314"/>
                    <a:pt x="4282" y="5337"/>
                    <a:pt x="4380" y="5343"/>
                  </a:cubicBezTo>
                  <a:cubicBezTo>
                    <a:pt x="4389" y="5309"/>
                    <a:pt x="3997" y="5184"/>
                    <a:pt x="3439" y="4867"/>
                  </a:cubicBezTo>
                  <a:cubicBezTo>
                    <a:pt x="1946" y="4024"/>
                    <a:pt x="821" y="2654"/>
                    <a:pt x="288" y="1025"/>
                  </a:cubicBezTo>
                  <a:cubicBezTo>
                    <a:pt x="87" y="409"/>
                    <a:pt x="12" y="0"/>
                    <a:pt x="1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 name="Google Shape;1527;p54">
              <a:extLst>
                <a:ext uri="{FF2B5EF4-FFF2-40B4-BE49-F238E27FC236}">
                  <a16:creationId xmlns:a16="http://schemas.microsoft.com/office/drawing/2014/main" id="{F3B0249F-A7A4-A248-B428-AD9F5E621C5D}"/>
                </a:ext>
              </a:extLst>
            </p:cNvPr>
            <p:cNvSpPr/>
            <p:nvPr/>
          </p:nvSpPr>
          <p:spPr>
            <a:xfrm>
              <a:off x="5814075" y="4240750"/>
              <a:ext cx="326775" cy="379875"/>
            </a:xfrm>
            <a:custGeom>
              <a:avLst/>
              <a:gdLst/>
              <a:ahLst/>
              <a:cxnLst/>
              <a:rect l="l" t="t" r="r" b="b"/>
              <a:pathLst>
                <a:path w="13071" h="15195" extrusionOk="0">
                  <a:moveTo>
                    <a:pt x="1" y="0"/>
                  </a:moveTo>
                  <a:lnTo>
                    <a:pt x="201" y="84"/>
                  </a:lnTo>
                  <a:lnTo>
                    <a:pt x="775" y="301"/>
                  </a:lnTo>
                  <a:cubicBezTo>
                    <a:pt x="1082" y="403"/>
                    <a:pt x="1383" y="523"/>
                    <a:pt x="1676" y="658"/>
                  </a:cubicBezTo>
                  <a:cubicBezTo>
                    <a:pt x="2074" y="821"/>
                    <a:pt x="2464" y="1004"/>
                    <a:pt x="2843" y="1209"/>
                  </a:cubicBezTo>
                  <a:cubicBezTo>
                    <a:pt x="3840" y="1716"/>
                    <a:pt x="4788" y="2314"/>
                    <a:pt x="5677" y="2993"/>
                  </a:cubicBezTo>
                  <a:cubicBezTo>
                    <a:pt x="6756" y="3833"/>
                    <a:pt x="7751" y="4773"/>
                    <a:pt x="8652" y="5802"/>
                  </a:cubicBezTo>
                  <a:cubicBezTo>
                    <a:pt x="9531" y="6837"/>
                    <a:pt x="10310" y="7953"/>
                    <a:pt x="10977" y="9136"/>
                  </a:cubicBezTo>
                  <a:cubicBezTo>
                    <a:pt x="11511" y="10117"/>
                    <a:pt x="11957" y="11143"/>
                    <a:pt x="12312" y="12202"/>
                  </a:cubicBezTo>
                  <a:cubicBezTo>
                    <a:pt x="12479" y="12653"/>
                    <a:pt x="12569" y="13070"/>
                    <a:pt x="12678" y="13436"/>
                  </a:cubicBezTo>
                  <a:cubicBezTo>
                    <a:pt x="12766" y="13749"/>
                    <a:pt x="12839" y="14067"/>
                    <a:pt x="12894" y="14387"/>
                  </a:cubicBezTo>
                  <a:lnTo>
                    <a:pt x="13019" y="14987"/>
                  </a:lnTo>
                  <a:cubicBezTo>
                    <a:pt x="13030" y="15057"/>
                    <a:pt x="13046" y="15126"/>
                    <a:pt x="13070" y="15195"/>
                  </a:cubicBezTo>
                  <a:cubicBezTo>
                    <a:pt x="12963" y="14177"/>
                    <a:pt x="12746" y="13174"/>
                    <a:pt x="12428" y="12202"/>
                  </a:cubicBezTo>
                  <a:cubicBezTo>
                    <a:pt x="12088" y="11128"/>
                    <a:pt x="11650" y="10088"/>
                    <a:pt x="11120" y="9094"/>
                  </a:cubicBezTo>
                  <a:cubicBezTo>
                    <a:pt x="9812" y="6651"/>
                    <a:pt x="7985" y="4523"/>
                    <a:pt x="5769" y="2859"/>
                  </a:cubicBezTo>
                  <a:cubicBezTo>
                    <a:pt x="4869" y="2184"/>
                    <a:pt x="3910" y="1596"/>
                    <a:pt x="2901" y="1100"/>
                  </a:cubicBezTo>
                  <a:cubicBezTo>
                    <a:pt x="1976" y="632"/>
                    <a:pt x="1003" y="263"/>
                    <a:pt x="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 name="Google Shape;1528;p54">
              <a:extLst>
                <a:ext uri="{FF2B5EF4-FFF2-40B4-BE49-F238E27FC236}">
                  <a16:creationId xmlns:a16="http://schemas.microsoft.com/office/drawing/2014/main" id="{1D4484F9-AB72-484E-89C2-0F7D3A2F1785}"/>
                </a:ext>
              </a:extLst>
            </p:cNvPr>
            <p:cNvSpPr/>
            <p:nvPr/>
          </p:nvSpPr>
          <p:spPr>
            <a:xfrm>
              <a:off x="5553825" y="3917350"/>
              <a:ext cx="46050" cy="290900"/>
            </a:xfrm>
            <a:custGeom>
              <a:avLst/>
              <a:gdLst/>
              <a:ahLst/>
              <a:cxnLst/>
              <a:rect l="l" t="t" r="r" b="b"/>
              <a:pathLst>
                <a:path w="1842" h="11636" extrusionOk="0">
                  <a:moveTo>
                    <a:pt x="34" y="0"/>
                  </a:moveTo>
                  <a:cubicBezTo>
                    <a:pt x="0" y="16"/>
                    <a:pt x="333" y="616"/>
                    <a:pt x="692" y="1634"/>
                  </a:cubicBezTo>
                  <a:cubicBezTo>
                    <a:pt x="1159" y="2974"/>
                    <a:pt x="1400" y="4382"/>
                    <a:pt x="1409" y="5802"/>
                  </a:cubicBezTo>
                  <a:cubicBezTo>
                    <a:pt x="1415" y="7217"/>
                    <a:pt x="1189" y="8624"/>
                    <a:pt x="742" y="9968"/>
                  </a:cubicBezTo>
                  <a:cubicBezTo>
                    <a:pt x="391" y="11018"/>
                    <a:pt x="101" y="11635"/>
                    <a:pt x="101" y="11635"/>
                  </a:cubicBezTo>
                  <a:cubicBezTo>
                    <a:pt x="188" y="11503"/>
                    <a:pt x="266" y="11364"/>
                    <a:pt x="333" y="11218"/>
                  </a:cubicBezTo>
                  <a:cubicBezTo>
                    <a:pt x="538" y="10835"/>
                    <a:pt x="713" y="10436"/>
                    <a:pt x="859" y="10027"/>
                  </a:cubicBezTo>
                  <a:cubicBezTo>
                    <a:pt x="1842" y="7302"/>
                    <a:pt x="1824" y="4314"/>
                    <a:pt x="808" y="1600"/>
                  </a:cubicBezTo>
                  <a:cubicBezTo>
                    <a:pt x="662" y="1193"/>
                    <a:pt x="483" y="797"/>
                    <a:pt x="275" y="417"/>
                  </a:cubicBezTo>
                  <a:cubicBezTo>
                    <a:pt x="207" y="270"/>
                    <a:pt x="127" y="131"/>
                    <a:pt x="3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 name="Google Shape;1529;p54">
              <a:extLst>
                <a:ext uri="{FF2B5EF4-FFF2-40B4-BE49-F238E27FC236}">
                  <a16:creationId xmlns:a16="http://schemas.microsoft.com/office/drawing/2014/main" id="{CCCD5E3E-9F3F-1444-83E5-5A75819FD79E}"/>
                </a:ext>
              </a:extLst>
            </p:cNvPr>
            <p:cNvSpPr/>
            <p:nvPr/>
          </p:nvSpPr>
          <p:spPr>
            <a:xfrm>
              <a:off x="5905125" y="3878350"/>
              <a:ext cx="76425" cy="304250"/>
            </a:xfrm>
            <a:custGeom>
              <a:avLst/>
              <a:gdLst/>
              <a:ahLst/>
              <a:cxnLst/>
              <a:rect l="l" t="t" r="r" b="b"/>
              <a:pathLst>
                <a:path w="3057" h="12170" extrusionOk="0">
                  <a:moveTo>
                    <a:pt x="1" y="1"/>
                  </a:moveTo>
                  <a:lnTo>
                    <a:pt x="1" y="1"/>
                  </a:lnTo>
                  <a:cubicBezTo>
                    <a:pt x="393" y="524"/>
                    <a:pt x="756" y="1066"/>
                    <a:pt x="1092" y="1626"/>
                  </a:cubicBezTo>
                  <a:cubicBezTo>
                    <a:pt x="2643" y="4337"/>
                    <a:pt x="2858" y="7612"/>
                    <a:pt x="1676" y="10502"/>
                  </a:cubicBezTo>
                  <a:cubicBezTo>
                    <a:pt x="1217" y="11560"/>
                    <a:pt x="759" y="12169"/>
                    <a:pt x="801" y="12169"/>
                  </a:cubicBezTo>
                  <a:cubicBezTo>
                    <a:pt x="1208" y="11664"/>
                    <a:pt x="1543" y="11101"/>
                    <a:pt x="1793" y="10502"/>
                  </a:cubicBezTo>
                  <a:cubicBezTo>
                    <a:pt x="3057" y="7584"/>
                    <a:pt x="2837" y="4236"/>
                    <a:pt x="1201" y="1509"/>
                  </a:cubicBezTo>
                  <a:cubicBezTo>
                    <a:pt x="871" y="954"/>
                    <a:pt x="467" y="447"/>
                    <a:pt x="1"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 name="Google Shape;1530;p54">
              <a:extLst>
                <a:ext uri="{FF2B5EF4-FFF2-40B4-BE49-F238E27FC236}">
                  <a16:creationId xmlns:a16="http://schemas.microsoft.com/office/drawing/2014/main" id="{997F82F8-12FD-7E41-A8CC-C13546C26429}"/>
                </a:ext>
              </a:extLst>
            </p:cNvPr>
            <p:cNvSpPr/>
            <p:nvPr/>
          </p:nvSpPr>
          <p:spPr>
            <a:xfrm>
              <a:off x="5457875" y="3068625"/>
              <a:ext cx="254975" cy="797875"/>
            </a:xfrm>
            <a:custGeom>
              <a:avLst/>
              <a:gdLst/>
              <a:ahLst/>
              <a:cxnLst/>
              <a:rect l="l" t="t" r="r" b="b"/>
              <a:pathLst>
                <a:path w="10199" h="31915" extrusionOk="0">
                  <a:moveTo>
                    <a:pt x="10198" y="1"/>
                  </a:moveTo>
                  <a:lnTo>
                    <a:pt x="9929" y="226"/>
                  </a:lnTo>
                  <a:lnTo>
                    <a:pt x="9171" y="909"/>
                  </a:lnTo>
                  <a:cubicBezTo>
                    <a:pt x="8764" y="1264"/>
                    <a:pt x="8380" y="1642"/>
                    <a:pt x="8021" y="2043"/>
                  </a:cubicBezTo>
                  <a:cubicBezTo>
                    <a:pt x="7521" y="2553"/>
                    <a:pt x="7052" y="3091"/>
                    <a:pt x="6611" y="3652"/>
                  </a:cubicBezTo>
                  <a:lnTo>
                    <a:pt x="5837" y="4636"/>
                  </a:lnTo>
                  <a:cubicBezTo>
                    <a:pt x="5571" y="4977"/>
                    <a:pt x="5337" y="5359"/>
                    <a:pt x="5069" y="5743"/>
                  </a:cubicBezTo>
                  <a:cubicBezTo>
                    <a:pt x="4529" y="6502"/>
                    <a:pt x="4062" y="7385"/>
                    <a:pt x="3536" y="8302"/>
                  </a:cubicBezTo>
                  <a:cubicBezTo>
                    <a:pt x="2484" y="10324"/>
                    <a:pt x="1647" y="12450"/>
                    <a:pt x="1036" y="14645"/>
                  </a:cubicBezTo>
                  <a:cubicBezTo>
                    <a:pt x="464" y="16854"/>
                    <a:pt x="130" y="19117"/>
                    <a:pt x="35" y="21397"/>
                  </a:cubicBezTo>
                  <a:cubicBezTo>
                    <a:pt x="0" y="22389"/>
                    <a:pt x="19" y="23382"/>
                    <a:pt x="95" y="24372"/>
                  </a:cubicBezTo>
                  <a:cubicBezTo>
                    <a:pt x="128" y="24838"/>
                    <a:pt x="144" y="25297"/>
                    <a:pt x="204" y="25722"/>
                  </a:cubicBezTo>
                  <a:lnTo>
                    <a:pt x="387" y="26956"/>
                  </a:lnTo>
                  <a:cubicBezTo>
                    <a:pt x="490" y="27663"/>
                    <a:pt x="632" y="28364"/>
                    <a:pt x="811" y="29056"/>
                  </a:cubicBezTo>
                  <a:cubicBezTo>
                    <a:pt x="917" y="29583"/>
                    <a:pt x="1063" y="30101"/>
                    <a:pt x="1244" y="30606"/>
                  </a:cubicBezTo>
                  <a:lnTo>
                    <a:pt x="1561" y="31582"/>
                  </a:lnTo>
                  <a:cubicBezTo>
                    <a:pt x="1637" y="31798"/>
                    <a:pt x="1686" y="31914"/>
                    <a:pt x="1686" y="31914"/>
                  </a:cubicBezTo>
                  <a:cubicBezTo>
                    <a:pt x="1686" y="31914"/>
                    <a:pt x="1679" y="31832"/>
                    <a:pt x="1596" y="31566"/>
                  </a:cubicBezTo>
                  <a:cubicBezTo>
                    <a:pt x="1513" y="31298"/>
                    <a:pt x="1422" y="30973"/>
                    <a:pt x="1304" y="30590"/>
                  </a:cubicBezTo>
                  <a:cubicBezTo>
                    <a:pt x="1140" y="30079"/>
                    <a:pt x="1006" y="29559"/>
                    <a:pt x="904" y="29031"/>
                  </a:cubicBezTo>
                  <a:cubicBezTo>
                    <a:pt x="736" y="28341"/>
                    <a:pt x="602" y="27643"/>
                    <a:pt x="505" y="26940"/>
                  </a:cubicBezTo>
                  <a:cubicBezTo>
                    <a:pt x="455" y="26539"/>
                    <a:pt x="397" y="26130"/>
                    <a:pt x="339" y="25706"/>
                  </a:cubicBezTo>
                  <a:cubicBezTo>
                    <a:pt x="275" y="25261"/>
                    <a:pt x="241" y="24814"/>
                    <a:pt x="239" y="24363"/>
                  </a:cubicBezTo>
                  <a:cubicBezTo>
                    <a:pt x="173" y="23379"/>
                    <a:pt x="160" y="22391"/>
                    <a:pt x="196" y="21404"/>
                  </a:cubicBezTo>
                  <a:cubicBezTo>
                    <a:pt x="372" y="16858"/>
                    <a:pt x="1560" y="12408"/>
                    <a:pt x="3673" y="8378"/>
                  </a:cubicBezTo>
                  <a:cubicBezTo>
                    <a:pt x="4133" y="7502"/>
                    <a:pt x="4639" y="6650"/>
                    <a:pt x="5189" y="5827"/>
                  </a:cubicBezTo>
                  <a:cubicBezTo>
                    <a:pt x="5447" y="5444"/>
                    <a:pt x="5681" y="5051"/>
                    <a:pt x="5940" y="4710"/>
                  </a:cubicBezTo>
                  <a:lnTo>
                    <a:pt x="6697" y="3735"/>
                  </a:lnTo>
                  <a:cubicBezTo>
                    <a:pt x="7132" y="3169"/>
                    <a:pt x="7597" y="2626"/>
                    <a:pt x="8089" y="2110"/>
                  </a:cubicBezTo>
                  <a:cubicBezTo>
                    <a:pt x="8441" y="1704"/>
                    <a:pt x="8816" y="1321"/>
                    <a:pt x="9214" y="959"/>
                  </a:cubicBezTo>
                  <a:lnTo>
                    <a:pt x="9948" y="251"/>
                  </a:lnTo>
                  <a:lnTo>
                    <a:pt x="1019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 name="Google Shape;1531;p54">
              <a:extLst>
                <a:ext uri="{FF2B5EF4-FFF2-40B4-BE49-F238E27FC236}">
                  <a16:creationId xmlns:a16="http://schemas.microsoft.com/office/drawing/2014/main" id="{1A22BB43-2FC9-294E-A343-362AEE8BEFB5}"/>
                </a:ext>
              </a:extLst>
            </p:cNvPr>
            <p:cNvSpPr/>
            <p:nvPr/>
          </p:nvSpPr>
          <p:spPr>
            <a:xfrm>
              <a:off x="5934350" y="3427200"/>
              <a:ext cx="175650" cy="358500"/>
            </a:xfrm>
            <a:custGeom>
              <a:avLst/>
              <a:gdLst/>
              <a:ahLst/>
              <a:cxnLst/>
              <a:rect l="l" t="t" r="r" b="b"/>
              <a:pathLst>
                <a:path w="7026" h="14340" extrusionOk="0">
                  <a:moveTo>
                    <a:pt x="7022" y="1"/>
                  </a:moveTo>
                  <a:cubicBezTo>
                    <a:pt x="7010" y="1"/>
                    <a:pt x="6983" y="24"/>
                    <a:pt x="6961" y="66"/>
                  </a:cubicBezTo>
                  <a:lnTo>
                    <a:pt x="6961" y="66"/>
                  </a:lnTo>
                  <a:lnTo>
                    <a:pt x="7025" y="2"/>
                  </a:lnTo>
                  <a:cubicBezTo>
                    <a:pt x="7024" y="1"/>
                    <a:pt x="7023" y="1"/>
                    <a:pt x="7022" y="1"/>
                  </a:cubicBezTo>
                  <a:close/>
                  <a:moveTo>
                    <a:pt x="6961" y="66"/>
                  </a:moveTo>
                  <a:lnTo>
                    <a:pt x="6908" y="119"/>
                  </a:lnTo>
                  <a:lnTo>
                    <a:pt x="6866" y="157"/>
                  </a:lnTo>
                  <a:lnTo>
                    <a:pt x="6948" y="94"/>
                  </a:lnTo>
                  <a:cubicBezTo>
                    <a:pt x="6952" y="84"/>
                    <a:pt x="6957" y="74"/>
                    <a:pt x="6961" y="66"/>
                  </a:cubicBezTo>
                  <a:close/>
                  <a:moveTo>
                    <a:pt x="6866" y="157"/>
                  </a:moveTo>
                  <a:lnTo>
                    <a:pt x="6565" y="386"/>
                  </a:lnTo>
                  <a:cubicBezTo>
                    <a:pt x="6107" y="758"/>
                    <a:pt x="5669" y="1155"/>
                    <a:pt x="5257" y="1578"/>
                  </a:cubicBezTo>
                  <a:cubicBezTo>
                    <a:pt x="2482" y="4384"/>
                    <a:pt x="690" y="8013"/>
                    <a:pt x="148" y="11922"/>
                  </a:cubicBezTo>
                  <a:cubicBezTo>
                    <a:pt x="63" y="12507"/>
                    <a:pt x="16" y="13097"/>
                    <a:pt x="6" y="13688"/>
                  </a:cubicBezTo>
                  <a:cubicBezTo>
                    <a:pt x="41" y="13102"/>
                    <a:pt x="108" y="12518"/>
                    <a:pt x="206" y="11938"/>
                  </a:cubicBezTo>
                  <a:cubicBezTo>
                    <a:pt x="811" y="8077"/>
                    <a:pt x="2580" y="4492"/>
                    <a:pt x="5274" y="1662"/>
                  </a:cubicBezTo>
                  <a:cubicBezTo>
                    <a:pt x="5678" y="1233"/>
                    <a:pt x="6104" y="828"/>
                    <a:pt x="6550" y="444"/>
                  </a:cubicBezTo>
                  <a:lnTo>
                    <a:pt x="6866" y="157"/>
                  </a:lnTo>
                  <a:close/>
                  <a:moveTo>
                    <a:pt x="6" y="14172"/>
                  </a:moveTo>
                  <a:cubicBezTo>
                    <a:pt x="0" y="14227"/>
                    <a:pt x="0" y="14284"/>
                    <a:pt x="6" y="14339"/>
                  </a:cubicBezTo>
                  <a:cubicBezTo>
                    <a:pt x="12" y="14283"/>
                    <a:pt x="12" y="14227"/>
                    <a:pt x="6" y="14172"/>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7" name="Google Shape;1532;p54">
              <a:extLst>
                <a:ext uri="{FF2B5EF4-FFF2-40B4-BE49-F238E27FC236}">
                  <a16:creationId xmlns:a16="http://schemas.microsoft.com/office/drawing/2014/main" id="{2E2A7F31-3A25-B741-AFFF-6CC614E657F7}"/>
                </a:ext>
              </a:extLst>
            </p:cNvPr>
            <p:cNvSpPr/>
            <p:nvPr/>
          </p:nvSpPr>
          <p:spPr>
            <a:xfrm>
              <a:off x="6247450" y="3677075"/>
              <a:ext cx="84950" cy="598675"/>
            </a:xfrm>
            <a:custGeom>
              <a:avLst/>
              <a:gdLst/>
              <a:ahLst/>
              <a:cxnLst/>
              <a:rect l="l" t="t" r="r" b="b"/>
              <a:pathLst>
                <a:path w="3398" h="23947" extrusionOk="0">
                  <a:moveTo>
                    <a:pt x="1736" y="0"/>
                  </a:moveTo>
                  <a:lnTo>
                    <a:pt x="1736" y="0"/>
                  </a:lnTo>
                  <a:cubicBezTo>
                    <a:pt x="1578" y="275"/>
                    <a:pt x="1435" y="560"/>
                    <a:pt x="1310" y="850"/>
                  </a:cubicBezTo>
                  <a:cubicBezTo>
                    <a:pt x="931" y="1647"/>
                    <a:pt x="650" y="2487"/>
                    <a:pt x="477" y="3352"/>
                  </a:cubicBezTo>
                  <a:cubicBezTo>
                    <a:pt x="1" y="6225"/>
                    <a:pt x="149" y="9166"/>
                    <a:pt x="911" y="11979"/>
                  </a:cubicBezTo>
                  <a:cubicBezTo>
                    <a:pt x="1711" y="15270"/>
                    <a:pt x="2636" y="18196"/>
                    <a:pt x="2995" y="20387"/>
                  </a:cubicBezTo>
                  <a:cubicBezTo>
                    <a:pt x="3150" y="21245"/>
                    <a:pt x="3262" y="22111"/>
                    <a:pt x="3327" y="22980"/>
                  </a:cubicBezTo>
                  <a:cubicBezTo>
                    <a:pt x="3358" y="23217"/>
                    <a:pt x="3372" y="23457"/>
                    <a:pt x="3370" y="23697"/>
                  </a:cubicBezTo>
                  <a:cubicBezTo>
                    <a:pt x="3359" y="23780"/>
                    <a:pt x="3359" y="23864"/>
                    <a:pt x="3370" y="23947"/>
                  </a:cubicBezTo>
                  <a:cubicBezTo>
                    <a:pt x="3397" y="22746"/>
                    <a:pt x="3303" y="21544"/>
                    <a:pt x="3086" y="20363"/>
                  </a:cubicBezTo>
                  <a:cubicBezTo>
                    <a:pt x="2761" y="18162"/>
                    <a:pt x="1886" y="15221"/>
                    <a:pt x="1053" y="11936"/>
                  </a:cubicBezTo>
                  <a:cubicBezTo>
                    <a:pt x="303" y="9146"/>
                    <a:pt x="139" y="6232"/>
                    <a:pt x="569" y="3376"/>
                  </a:cubicBezTo>
                  <a:cubicBezTo>
                    <a:pt x="727" y="2516"/>
                    <a:pt x="986" y="1677"/>
                    <a:pt x="1336" y="877"/>
                  </a:cubicBezTo>
                  <a:cubicBezTo>
                    <a:pt x="1444" y="585"/>
                    <a:pt x="1569" y="375"/>
                    <a:pt x="1636" y="226"/>
                  </a:cubicBezTo>
                  <a:cubicBezTo>
                    <a:pt x="1675" y="154"/>
                    <a:pt x="1708" y="79"/>
                    <a:pt x="173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8" name="Google Shape;1533;p54">
              <a:extLst>
                <a:ext uri="{FF2B5EF4-FFF2-40B4-BE49-F238E27FC236}">
                  <a16:creationId xmlns:a16="http://schemas.microsoft.com/office/drawing/2014/main" id="{2517CE53-5C01-6F47-8BB4-01855161C119}"/>
                </a:ext>
              </a:extLst>
            </p:cNvPr>
            <p:cNvSpPr/>
            <p:nvPr/>
          </p:nvSpPr>
          <p:spPr>
            <a:xfrm>
              <a:off x="5117475" y="4483700"/>
              <a:ext cx="121375" cy="732850"/>
            </a:xfrm>
            <a:custGeom>
              <a:avLst/>
              <a:gdLst/>
              <a:ahLst/>
              <a:cxnLst/>
              <a:rect l="l" t="t" r="r" b="b"/>
              <a:pathLst>
                <a:path w="4855" h="29314" extrusionOk="0">
                  <a:moveTo>
                    <a:pt x="0" y="0"/>
                  </a:moveTo>
                  <a:lnTo>
                    <a:pt x="0" y="0"/>
                  </a:lnTo>
                  <a:cubicBezTo>
                    <a:pt x="28" y="99"/>
                    <a:pt x="61" y="197"/>
                    <a:pt x="100" y="293"/>
                  </a:cubicBezTo>
                  <a:cubicBezTo>
                    <a:pt x="192" y="543"/>
                    <a:pt x="292" y="809"/>
                    <a:pt x="410" y="1125"/>
                  </a:cubicBezTo>
                  <a:cubicBezTo>
                    <a:pt x="651" y="1826"/>
                    <a:pt x="1068" y="2859"/>
                    <a:pt x="1484" y="4142"/>
                  </a:cubicBezTo>
                  <a:cubicBezTo>
                    <a:pt x="3697" y="10857"/>
                    <a:pt x="4655" y="17920"/>
                    <a:pt x="4311" y="24980"/>
                  </a:cubicBezTo>
                  <a:cubicBezTo>
                    <a:pt x="4244" y="26330"/>
                    <a:pt x="4159" y="27422"/>
                    <a:pt x="4077" y="28180"/>
                  </a:cubicBezTo>
                  <a:lnTo>
                    <a:pt x="3994" y="29015"/>
                  </a:lnTo>
                  <a:lnTo>
                    <a:pt x="3994" y="29314"/>
                  </a:lnTo>
                  <a:cubicBezTo>
                    <a:pt x="4213" y="27884"/>
                    <a:pt x="4360" y="26442"/>
                    <a:pt x="4434" y="24998"/>
                  </a:cubicBezTo>
                  <a:cubicBezTo>
                    <a:pt x="4854" y="17911"/>
                    <a:pt x="3892" y="10812"/>
                    <a:pt x="1600" y="4093"/>
                  </a:cubicBezTo>
                  <a:cubicBezTo>
                    <a:pt x="1141" y="2701"/>
                    <a:pt x="606" y="1335"/>
                    <a:pt x="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9" name="Google Shape;1534;p54">
              <a:extLst>
                <a:ext uri="{FF2B5EF4-FFF2-40B4-BE49-F238E27FC236}">
                  <a16:creationId xmlns:a16="http://schemas.microsoft.com/office/drawing/2014/main" id="{6C0D717A-8CEF-1F44-B47E-9BBD35E30E13}"/>
                </a:ext>
              </a:extLst>
            </p:cNvPr>
            <p:cNvSpPr/>
            <p:nvPr/>
          </p:nvSpPr>
          <p:spPr>
            <a:xfrm>
              <a:off x="4526725" y="1240350"/>
              <a:ext cx="1196150" cy="1397225"/>
            </a:xfrm>
            <a:custGeom>
              <a:avLst/>
              <a:gdLst/>
              <a:ahLst/>
              <a:cxnLst/>
              <a:rect l="l" t="t" r="r" b="b"/>
              <a:pathLst>
                <a:path w="47846" h="55889" extrusionOk="0">
                  <a:moveTo>
                    <a:pt x="7686" y="1"/>
                  </a:moveTo>
                  <a:lnTo>
                    <a:pt x="1" y="9119"/>
                  </a:lnTo>
                  <a:cubicBezTo>
                    <a:pt x="801" y="18210"/>
                    <a:pt x="1607" y="27299"/>
                    <a:pt x="2417" y="36383"/>
                  </a:cubicBezTo>
                  <a:cubicBezTo>
                    <a:pt x="2785" y="40525"/>
                    <a:pt x="3227" y="44885"/>
                    <a:pt x="5610" y="48293"/>
                  </a:cubicBezTo>
                  <a:cubicBezTo>
                    <a:pt x="9402" y="53711"/>
                    <a:pt x="16754" y="55029"/>
                    <a:pt x="23339" y="55628"/>
                  </a:cubicBezTo>
                  <a:cubicBezTo>
                    <a:pt x="25096" y="55780"/>
                    <a:pt x="26922" y="55889"/>
                    <a:pt x="28747" y="55889"/>
                  </a:cubicBezTo>
                  <a:cubicBezTo>
                    <a:pt x="34553" y="55889"/>
                    <a:pt x="40354" y="54785"/>
                    <a:pt x="43892" y="50428"/>
                  </a:cubicBezTo>
                  <a:cubicBezTo>
                    <a:pt x="46702" y="47019"/>
                    <a:pt x="47326" y="42342"/>
                    <a:pt x="47534" y="37925"/>
                  </a:cubicBezTo>
                  <a:cubicBezTo>
                    <a:pt x="47845" y="34375"/>
                    <a:pt x="47528" y="30797"/>
                    <a:pt x="46601" y="27357"/>
                  </a:cubicBezTo>
                  <a:cubicBezTo>
                    <a:pt x="45552" y="23963"/>
                    <a:pt x="43368" y="20788"/>
                    <a:pt x="40183" y="19212"/>
                  </a:cubicBezTo>
                  <a:cubicBezTo>
                    <a:pt x="36341" y="17313"/>
                    <a:pt x="31324" y="17804"/>
                    <a:pt x="28249" y="14812"/>
                  </a:cubicBezTo>
                  <a:cubicBezTo>
                    <a:pt x="25673" y="12279"/>
                    <a:pt x="25306" y="7945"/>
                    <a:pt x="22414" y="5769"/>
                  </a:cubicBezTo>
                  <a:cubicBezTo>
                    <a:pt x="20205" y="4102"/>
                    <a:pt x="17196" y="4194"/>
                    <a:pt x="14445" y="3935"/>
                  </a:cubicBezTo>
                  <a:cubicBezTo>
                    <a:pt x="11695" y="3676"/>
                    <a:pt x="8520" y="2627"/>
                    <a:pt x="768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0" name="Google Shape;1535;p54">
              <a:extLst>
                <a:ext uri="{FF2B5EF4-FFF2-40B4-BE49-F238E27FC236}">
                  <a16:creationId xmlns:a16="http://schemas.microsoft.com/office/drawing/2014/main" id="{EEB4A6DB-D701-3149-87E7-210AA9B82AEC}"/>
                </a:ext>
              </a:extLst>
            </p:cNvPr>
            <p:cNvSpPr/>
            <p:nvPr/>
          </p:nvSpPr>
          <p:spPr>
            <a:xfrm>
              <a:off x="4684475" y="1328575"/>
              <a:ext cx="1035225" cy="981375"/>
            </a:xfrm>
            <a:custGeom>
              <a:avLst/>
              <a:gdLst/>
              <a:ahLst/>
              <a:cxnLst/>
              <a:rect l="l" t="t" r="r" b="b"/>
              <a:pathLst>
                <a:path w="41409" h="39255" extrusionOk="0">
                  <a:moveTo>
                    <a:pt x="322" y="1"/>
                  </a:moveTo>
                  <a:cubicBezTo>
                    <a:pt x="215" y="1"/>
                    <a:pt x="108" y="5"/>
                    <a:pt x="1" y="14"/>
                  </a:cubicBezTo>
                  <a:cubicBezTo>
                    <a:pt x="1" y="73"/>
                    <a:pt x="885" y="64"/>
                    <a:pt x="2451" y="339"/>
                  </a:cubicBezTo>
                  <a:cubicBezTo>
                    <a:pt x="4659" y="745"/>
                    <a:pt x="6770" y="1558"/>
                    <a:pt x="8677" y="2740"/>
                  </a:cubicBezTo>
                  <a:cubicBezTo>
                    <a:pt x="9990" y="3548"/>
                    <a:pt x="11189" y="4526"/>
                    <a:pt x="12245" y="5650"/>
                  </a:cubicBezTo>
                  <a:cubicBezTo>
                    <a:pt x="13437" y="6963"/>
                    <a:pt x="14459" y="8423"/>
                    <a:pt x="15287" y="9992"/>
                  </a:cubicBezTo>
                  <a:cubicBezTo>
                    <a:pt x="16229" y="11599"/>
                    <a:pt x="17255" y="13425"/>
                    <a:pt x="19020" y="14643"/>
                  </a:cubicBezTo>
                  <a:cubicBezTo>
                    <a:pt x="20788" y="15859"/>
                    <a:pt x="23039" y="16159"/>
                    <a:pt x="25172" y="16459"/>
                  </a:cubicBezTo>
                  <a:cubicBezTo>
                    <a:pt x="29231" y="16885"/>
                    <a:pt x="33023" y="18687"/>
                    <a:pt x="35917" y="21568"/>
                  </a:cubicBezTo>
                  <a:cubicBezTo>
                    <a:pt x="38277" y="23912"/>
                    <a:pt x="39905" y="26891"/>
                    <a:pt x="40601" y="30145"/>
                  </a:cubicBezTo>
                  <a:cubicBezTo>
                    <a:pt x="41076" y="32335"/>
                    <a:pt x="41144" y="34595"/>
                    <a:pt x="40800" y="36812"/>
                  </a:cubicBezTo>
                  <a:cubicBezTo>
                    <a:pt x="40509" y="38405"/>
                    <a:pt x="40208" y="39240"/>
                    <a:pt x="40300" y="39255"/>
                  </a:cubicBezTo>
                  <a:cubicBezTo>
                    <a:pt x="40396" y="39063"/>
                    <a:pt x="40473" y="38862"/>
                    <a:pt x="40534" y="38656"/>
                  </a:cubicBezTo>
                  <a:cubicBezTo>
                    <a:pt x="40723" y="38069"/>
                    <a:pt x="40873" y="37470"/>
                    <a:pt x="40983" y="36864"/>
                  </a:cubicBezTo>
                  <a:cubicBezTo>
                    <a:pt x="41409" y="34626"/>
                    <a:pt x="41391" y="32327"/>
                    <a:pt x="40934" y="30096"/>
                  </a:cubicBezTo>
                  <a:cubicBezTo>
                    <a:pt x="40275" y="26753"/>
                    <a:pt x="38639" y="23681"/>
                    <a:pt x="36232" y="21268"/>
                  </a:cubicBezTo>
                  <a:cubicBezTo>
                    <a:pt x="33280" y="18305"/>
                    <a:pt x="29399" y="16445"/>
                    <a:pt x="25239" y="16000"/>
                  </a:cubicBezTo>
                  <a:cubicBezTo>
                    <a:pt x="23097" y="15701"/>
                    <a:pt x="20946" y="15409"/>
                    <a:pt x="19288" y="14266"/>
                  </a:cubicBezTo>
                  <a:cubicBezTo>
                    <a:pt x="17630" y="13125"/>
                    <a:pt x="16621" y="11383"/>
                    <a:pt x="15671" y="9783"/>
                  </a:cubicBezTo>
                  <a:cubicBezTo>
                    <a:pt x="14816" y="8191"/>
                    <a:pt x="13764" y="6716"/>
                    <a:pt x="12537" y="5391"/>
                  </a:cubicBezTo>
                  <a:cubicBezTo>
                    <a:pt x="9847" y="2598"/>
                    <a:pt x="6316" y="765"/>
                    <a:pt x="2485" y="172"/>
                  </a:cubicBezTo>
                  <a:cubicBezTo>
                    <a:pt x="1876" y="78"/>
                    <a:pt x="1259" y="24"/>
                    <a:pt x="643" y="14"/>
                  </a:cubicBezTo>
                  <a:cubicBezTo>
                    <a:pt x="536" y="5"/>
                    <a:pt x="429" y="1"/>
                    <a:pt x="322"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1" name="Google Shape;1536;p54">
              <a:extLst>
                <a:ext uri="{FF2B5EF4-FFF2-40B4-BE49-F238E27FC236}">
                  <a16:creationId xmlns:a16="http://schemas.microsoft.com/office/drawing/2014/main" id="{4E1357A0-8208-6A4C-B504-E06613F58544}"/>
                </a:ext>
              </a:extLst>
            </p:cNvPr>
            <p:cNvSpPr/>
            <p:nvPr/>
          </p:nvSpPr>
          <p:spPr>
            <a:xfrm>
              <a:off x="2126250" y="632750"/>
              <a:ext cx="1638100" cy="2051925"/>
            </a:xfrm>
            <a:custGeom>
              <a:avLst/>
              <a:gdLst/>
              <a:ahLst/>
              <a:cxnLst/>
              <a:rect l="l" t="t" r="r" b="b"/>
              <a:pathLst>
                <a:path w="65524" h="82077" extrusionOk="0">
                  <a:moveTo>
                    <a:pt x="39593" y="1"/>
                  </a:moveTo>
                  <a:lnTo>
                    <a:pt x="4527" y="51478"/>
                  </a:lnTo>
                  <a:cubicBezTo>
                    <a:pt x="387" y="57552"/>
                    <a:pt x="0" y="65437"/>
                    <a:pt x="3528" y="71890"/>
                  </a:cubicBezTo>
                  <a:cubicBezTo>
                    <a:pt x="6972" y="78195"/>
                    <a:pt x="13576" y="82077"/>
                    <a:pt x="20699" y="82077"/>
                  </a:cubicBezTo>
                  <a:cubicBezTo>
                    <a:pt x="21086" y="82077"/>
                    <a:pt x="21475" y="82066"/>
                    <a:pt x="21864" y="82042"/>
                  </a:cubicBezTo>
                  <a:lnTo>
                    <a:pt x="61872" y="79642"/>
                  </a:lnTo>
                  <a:lnTo>
                    <a:pt x="65523" y="49635"/>
                  </a:lnTo>
                  <a:lnTo>
                    <a:pt x="25316" y="58079"/>
                  </a:lnTo>
                  <a:lnTo>
                    <a:pt x="25316" y="58079"/>
                  </a:lnTo>
                  <a:lnTo>
                    <a:pt x="40685" y="24630"/>
                  </a:lnTo>
                  <a:lnTo>
                    <a:pt x="43184" y="23571"/>
                  </a:lnTo>
                  <a:cubicBezTo>
                    <a:pt x="44867" y="22860"/>
                    <a:pt x="46120" y="21401"/>
                    <a:pt x="46569" y="19630"/>
                  </a:cubicBezTo>
                  <a:lnTo>
                    <a:pt x="47694" y="15203"/>
                  </a:lnTo>
                  <a:lnTo>
                    <a:pt x="39593" y="1"/>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82" name="Google Shape;1537;p54">
              <a:extLst>
                <a:ext uri="{FF2B5EF4-FFF2-40B4-BE49-F238E27FC236}">
                  <a16:creationId xmlns:a16="http://schemas.microsoft.com/office/drawing/2014/main" id="{6A5EB75F-3147-004F-A572-0153B020343B}"/>
                </a:ext>
              </a:extLst>
            </p:cNvPr>
            <p:cNvSpPr/>
            <p:nvPr/>
          </p:nvSpPr>
          <p:spPr>
            <a:xfrm>
              <a:off x="2637850" y="2084075"/>
              <a:ext cx="121075" cy="126725"/>
            </a:xfrm>
            <a:custGeom>
              <a:avLst/>
              <a:gdLst/>
              <a:ahLst/>
              <a:cxnLst/>
              <a:rect l="l" t="t" r="r" b="b"/>
              <a:pathLst>
                <a:path w="4843" h="5069" extrusionOk="0">
                  <a:moveTo>
                    <a:pt x="4843" y="1"/>
                  </a:moveTo>
                  <a:lnTo>
                    <a:pt x="4843" y="1"/>
                  </a:lnTo>
                  <a:cubicBezTo>
                    <a:pt x="3887" y="682"/>
                    <a:pt x="3022" y="1483"/>
                    <a:pt x="2268" y="2384"/>
                  </a:cubicBezTo>
                  <a:cubicBezTo>
                    <a:pt x="1404" y="3182"/>
                    <a:pt x="643" y="4083"/>
                    <a:pt x="1" y="5069"/>
                  </a:cubicBezTo>
                  <a:cubicBezTo>
                    <a:pt x="952" y="4381"/>
                    <a:pt x="1819" y="3580"/>
                    <a:pt x="2576" y="2684"/>
                  </a:cubicBezTo>
                  <a:cubicBezTo>
                    <a:pt x="3436" y="1883"/>
                    <a:pt x="4196" y="982"/>
                    <a:pt x="4843"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83" name="Google Shape;1538;p54">
              <a:extLst>
                <a:ext uri="{FF2B5EF4-FFF2-40B4-BE49-F238E27FC236}">
                  <a16:creationId xmlns:a16="http://schemas.microsoft.com/office/drawing/2014/main" id="{DF65E0FA-17AC-494F-AAB1-9DC62B0A659D}"/>
                </a:ext>
              </a:extLst>
            </p:cNvPr>
            <p:cNvSpPr/>
            <p:nvPr/>
          </p:nvSpPr>
          <p:spPr>
            <a:xfrm>
              <a:off x="3619500" y="1724450"/>
              <a:ext cx="1612850" cy="2715500"/>
            </a:xfrm>
            <a:custGeom>
              <a:avLst/>
              <a:gdLst/>
              <a:ahLst/>
              <a:cxnLst/>
              <a:rect l="l" t="t" r="r" b="b"/>
              <a:pathLst>
                <a:path w="64514" h="108620" extrusionOk="0">
                  <a:moveTo>
                    <a:pt x="32065" y="1"/>
                  </a:moveTo>
                  <a:cubicBezTo>
                    <a:pt x="23039" y="1"/>
                    <a:pt x="7393" y="4875"/>
                    <a:pt x="7393" y="4875"/>
                  </a:cubicBezTo>
                  <a:lnTo>
                    <a:pt x="2126" y="35972"/>
                  </a:lnTo>
                  <a:cubicBezTo>
                    <a:pt x="2126" y="35972"/>
                    <a:pt x="0" y="40815"/>
                    <a:pt x="0" y="50042"/>
                  </a:cubicBezTo>
                  <a:cubicBezTo>
                    <a:pt x="0" y="55743"/>
                    <a:pt x="6068" y="60519"/>
                    <a:pt x="6068" y="60519"/>
                  </a:cubicBezTo>
                  <a:lnTo>
                    <a:pt x="1451" y="87600"/>
                  </a:lnTo>
                  <a:cubicBezTo>
                    <a:pt x="21905" y="92633"/>
                    <a:pt x="41225" y="99302"/>
                    <a:pt x="58729" y="108619"/>
                  </a:cubicBezTo>
                  <a:lnTo>
                    <a:pt x="56127" y="65695"/>
                  </a:lnTo>
                  <a:cubicBezTo>
                    <a:pt x="56127" y="65695"/>
                    <a:pt x="64513" y="9743"/>
                    <a:pt x="63871" y="9225"/>
                  </a:cubicBezTo>
                  <a:cubicBezTo>
                    <a:pt x="63871" y="9225"/>
                    <a:pt x="43058" y="1983"/>
                    <a:pt x="35298" y="290"/>
                  </a:cubicBezTo>
                  <a:cubicBezTo>
                    <a:pt x="34377" y="89"/>
                    <a:pt x="33281" y="1"/>
                    <a:pt x="32065"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84" name="Google Shape;1539;p54">
              <a:extLst>
                <a:ext uri="{FF2B5EF4-FFF2-40B4-BE49-F238E27FC236}">
                  <a16:creationId xmlns:a16="http://schemas.microsoft.com/office/drawing/2014/main" id="{4BA0C3AF-E45A-A84E-A16E-B5FBCBC238FE}"/>
                </a:ext>
              </a:extLst>
            </p:cNvPr>
            <p:cNvSpPr/>
            <p:nvPr/>
          </p:nvSpPr>
          <p:spPr>
            <a:xfrm>
              <a:off x="3129400" y="1816950"/>
              <a:ext cx="693700" cy="901200"/>
            </a:xfrm>
            <a:custGeom>
              <a:avLst/>
              <a:gdLst/>
              <a:ahLst/>
              <a:cxnLst/>
              <a:rect l="l" t="t" r="r" b="b"/>
              <a:pathLst>
                <a:path w="27748" h="36048" extrusionOk="0">
                  <a:moveTo>
                    <a:pt x="26503" y="0"/>
                  </a:moveTo>
                  <a:cubicBezTo>
                    <a:pt x="25657" y="0"/>
                    <a:pt x="24329" y="1118"/>
                    <a:pt x="23780" y="1675"/>
                  </a:cubicBezTo>
                  <a:lnTo>
                    <a:pt x="23280" y="2142"/>
                  </a:lnTo>
                  <a:lnTo>
                    <a:pt x="5051" y="6518"/>
                  </a:lnTo>
                  <a:cubicBezTo>
                    <a:pt x="5051" y="6518"/>
                    <a:pt x="5885" y="34706"/>
                    <a:pt x="0" y="36048"/>
                  </a:cubicBezTo>
                  <a:lnTo>
                    <a:pt x="23472" y="35382"/>
                  </a:lnTo>
                  <a:lnTo>
                    <a:pt x="26997" y="1175"/>
                  </a:lnTo>
                  <a:cubicBezTo>
                    <a:pt x="26997" y="1175"/>
                    <a:pt x="27747" y="167"/>
                    <a:pt x="26622" y="8"/>
                  </a:cubicBezTo>
                  <a:cubicBezTo>
                    <a:pt x="26584" y="3"/>
                    <a:pt x="26544" y="0"/>
                    <a:pt x="26503"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85" name="Google Shape;1540;p54">
              <a:extLst>
                <a:ext uri="{FF2B5EF4-FFF2-40B4-BE49-F238E27FC236}">
                  <a16:creationId xmlns:a16="http://schemas.microsoft.com/office/drawing/2014/main" id="{C2D1560F-60C8-684E-A37B-F269E837B64E}"/>
                </a:ext>
              </a:extLst>
            </p:cNvPr>
            <p:cNvSpPr/>
            <p:nvPr/>
          </p:nvSpPr>
          <p:spPr>
            <a:xfrm>
              <a:off x="3612550" y="2325600"/>
              <a:ext cx="119900" cy="876225"/>
            </a:xfrm>
            <a:custGeom>
              <a:avLst/>
              <a:gdLst/>
              <a:ahLst/>
              <a:cxnLst/>
              <a:rect l="l" t="t" r="r" b="b"/>
              <a:pathLst>
                <a:path w="4796" h="35049" extrusionOk="0">
                  <a:moveTo>
                    <a:pt x="3420" y="0"/>
                  </a:moveTo>
                  <a:cubicBezTo>
                    <a:pt x="3400" y="477"/>
                    <a:pt x="3406" y="955"/>
                    <a:pt x="3438" y="1433"/>
                  </a:cubicBezTo>
                  <a:cubicBezTo>
                    <a:pt x="3455" y="2737"/>
                    <a:pt x="3383" y="4039"/>
                    <a:pt x="3221" y="5334"/>
                  </a:cubicBezTo>
                  <a:cubicBezTo>
                    <a:pt x="2965" y="7248"/>
                    <a:pt x="2612" y="9147"/>
                    <a:pt x="2162" y="11026"/>
                  </a:cubicBezTo>
                  <a:cubicBezTo>
                    <a:pt x="1671" y="13151"/>
                    <a:pt x="1070" y="15485"/>
                    <a:pt x="620" y="17985"/>
                  </a:cubicBezTo>
                  <a:cubicBezTo>
                    <a:pt x="161" y="20336"/>
                    <a:pt x="1" y="22737"/>
                    <a:pt x="146" y="25128"/>
                  </a:cubicBezTo>
                  <a:cubicBezTo>
                    <a:pt x="281" y="27087"/>
                    <a:pt x="755" y="29007"/>
                    <a:pt x="1546" y="30805"/>
                  </a:cubicBezTo>
                  <a:cubicBezTo>
                    <a:pt x="2086" y="32011"/>
                    <a:pt x="2817" y="33123"/>
                    <a:pt x="3711" y="34098"/>
                  </a:cubicBezTo>
                  <a:cubicBezTo>
                    <a:pt x="3955" y="34360"/>
                    <a:pt x="4217" y="34605"/>
                    <a:pt x="4496" y="34832"/>
                  </a:cubicBezTo>
                  <a:cubicBezTo>
                    <a:pt x="4686" y="34989"/>
                    <a:pt x="4795" y="35048"/>
                    <a:pt x="4795" y="35048"/>
                  </a:cubicBezTo>
                  <a:cubicBezTo>
                    <a:pt x="3541" y="33791"/>
                    <a:pt x="2535" y="32309"/>
                    <a:pt x="1828" y="30680"/>
                  </a:cubicBezTo>
                  <a:cubicBezTo>
                    <a:pt x="1094" y="28902"/>
                    <a:pt x="656" y="27016"/>
                    <a:pt x="536" y="25096"/>
                  </a:cubicBezTo>
                  <a:cubicBezTo>
                    <a:pt x="425" y="22739"/>
                    <a:pt x="597" y="20377"/>
                    <a:pt x="1044" y="18062"/>
                  </a:cubicBezTo>
                  <a:cubicBezTo>
                    <a:pt x="1495" y="15586"/>
                    <a:pt x="2077" y="13251"/>
                    <a:pt x="2545" y="11109"/>
                  </a:cubicBezTo>
                  <a:cubicBezTo>
                    <a:pt x="2984" y="9217"/>
                    <a:pt x="3310" y="7299"/>
                    <a:pt x="3521" y="5367"/>
                  </a:cubicBezTo>
                  <a:cubicBezTo>
                    <a:pt x="3662" y="4061"/>
                    <a:pt x="3692" y="2744"/>
                    <a:pt x="3612" y="1433"/>
                  </a:cubicBezTo>
                  <a:cubicBezTo>
                    <a:pt x="3570" y="965"/>
                    <a:pt x="3537" y="608"/>
                    <a:pt x="3496" y="366"/>
                  </a:cubicBezTo>
                  <a:cubicBezTo>
                    <a:pt x="3486" y="241"/>
                    <a:pt x="3461" y="118"/>
                    <a:pt x="342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6" name="Google Shape;1541;p54">
              <a:extLst>
                <a:ext uri="{FF2B5EF4-FFF2-40B4-BE49-F238E27FC236}">
                  <a16:creationId xmlns:a16="http://schemas.microsoft.com/office/drawing/2014/main" id="{6FF14DD5-E829-7640-9EA7-28EAB690DFDA}"/>
                </a:ext>
              </a:extLst>
            </p:cNvPr>
            <p:cNvSpPr/>
            <p:nvPr/>
          </p:nvSpPr>
          <p:spPr>
            <a:xfrm>
              <a:off x="4129175" y="3114275"/>
              <a:ext cx="562650" cy="261175"/>
            </a:xfrm>
            <a:custGeom>
              <a:avLst/>
              <a:gdLst/>
              <a:ahLst/>
              <a:cxnLst/>
              <a:rect l="l" t="t" r="r" b="b"/>
              <a:pathLst>
                <a:path w="22506" h="10447" extrusionOk="0">
                  <a:moveTo>
                    <a:pt x="0" y="0"/>
                  </a:moveTo>
                  <a:lnTo>
                    <a:pt x="0" y="292"/>
                  </a:lnTo>
                  <a:cubicBezTo>
                    <a:pt x="38" y="573"/>
                    <a:pt x="93" y="851"/>
                    <a:pt x="166" y="1125"/>
                  </a:cubicBezTo>
                  <a:cubicBezTo>
                    <a:pt x="426" y="2102"/>
                    <a:pt x="840" y="3029"/>
                    <a:pt x="1391" y="3876"/>
                  </a:cubicBezTo>
                  <a:cubicBezTo>
                    <a:pt x="3270" y="6665"/>
                    <a:pt x="6061" y="8713"/>
                    <a:pt x="9286" y="9669"/>
                  </a:cubicBezTo>
                  <a:cubicBezTo>
                    <a:pt x="10939" y="10187"/>
                    <a:pt x="12652" y="10447"/>
                    <a:pt x="14367" y="10447"/>
                  </a:cubicBezTo>
                  <a:cubicBezTo>
                    <a:pt x="15967" y="10447"/>
                    <a:pt x="17568" y="10221"/>
                    <a:pt x="19120" y="9768"/>
                  </a:cubicBezTo>
                  <a:cubicBezTo>
                    <a:pt x="20085" y="9469"/>
                    <a:pt x="20982" y="8979"/>
                    <a:pt x="21755" y="8326"/>
                  </a:cubicBezTo>
                  <a:cubicBezTo>
                    <a:pt x="21969" y="8152"/>
                    <a:pt x="22161" y="7953"/>
                    <a:pt x="22329" y="7735"/>
                  </a:cubicBezTo>
                  <a:cubicBezTo>
                    <a:pt x="22395" y="7665"/>
                    <a:pt x="22453" y="7590"/>
                    <a:pt x="22505" y="7510"/>
                  </a:cubicBezTo>
                  <a:lnTo>
                    <a:pt x="22505" y="7510"/>
                  </a:lnTo>
                  <a:cubicBezTo>
                    <a:pt x="22216" y="7722"/>
                    <a:pt x="21941" y="7949"/>
                    <a:pt x="21680" y="8193"/>
                  </a:cubicBezTo>
                  <a:cubicBezTo>
                    <a:pt x="20885" y="8773"/>
                    <a:pt x="19992" y="9207"/>
                    <a:pt x="19045" y="9476"/>
                  </a:cubicBezTo>
                  <a:cubicBezTo>
                    <a:pt x="17598" y="9853"/>
                    <a:pt x="16116" y="10041"/>
                    <a:pt x="14635" y="10041"/>
                  </a:cubicBezTo>
                  <a:cubicBezTo>
                    <a:pt x="12881" y="10041"/>
                    <a:pt x="11127" y="9777"/>
                    <a:pt x="9435" y="9251"/>
                  </a:cubicBezTo>
                  <a:cubicBezTo>
                    <a:pt x="6303" y="8316"/>
                    <a:pt x="3570" y="6366"/>
                    <a:pt x="1667" y="3709"/>
                  </a:cubicBezTo>
                  <a:cubicBezTo>
                    <a:pt x="1105" y="2887"/>
                    <a:pt x="660" y="1988"/>
                    <a:pt x="351" y="1042"/>
                  </a:cubicBezTo>
                  <a:cubicBezTo>
                    <a:pt x="259" y="686"/>
                    <a:pt x="141" y="339"/>
                    <a:pt x="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7" name="Google Shape;1542;p54">
              <a:extLst>
                <a:ext uri="{FF2B5EF4-FFF2-40B4-BE49-F238E27FC236}">
                  <a16:creationId xmlns:a16="http://schemas.microsoft.com/office/drawing/2014/main" id="{AFDFF229-A4EC-594A-865C-B5832221679B}"/>
                </a:ext>
              </a:extLst>
            </p:cNvPr>
            <p:cNvSpPr/>
            <p:nvPr/>
          </p:nvSpPr>
          <p:spPr>
            <a:xfrm>
              <a:off x="4822000" y="1939350"/>
              <a:ext cx="678900" cy="1137075"/>
            </a:xfrm>
            <a:custGeom>
              <a:avLst/>
              <a:gdLst/>
              <a:ahLst/>
              <a:cxnLst/>
              <a:rect l="l" t="t" r="r" b="b"/>
              <a:pathLst>
                <a:path w="27156" h="45483" extrusionOk="0">
                  <a:moveTo>
                    <a:pt x="13447" y="1"/>
                  </a:moveTo>
                  <a:cubicBezTo>
                    <a:pt x="5516" y="1"/>
                    <a:pt x="1" y="14915"/>
                    <a:pt x="1" y="14915"/>
                  </a:cubicBezTo>
                  <a:lnTo>
                    <a:pt x="1" y="43396"/>
                  </a:lnTo>
                  <a:cubicBezTo>
                    <a:pt x="6290" y="44708"/>
                    <a:pt x="12343" y="45482"/>
                    <a:pt x="18054" y="45482"/>
                  </a:cubicBezTo>
                  <a:cubicBezTo>
                    <a:pt x="21198" y="45482"/>
                    <a:pt x="24238" y="45248"/>
                    <a:pt x="27156" y="44739"/>
                  </a:cubicBezTo>
                  <a:cubicBezTo>
                    <a:pt x="25848" y="23860"/>
                    <a:pt x="22755" y="6272"/>
                    <a:pt x="19654" y="3114"/>
                  </a:cubicBezTo>
                  <a:cubicBezTo>
                    <a:pt x="17471" y="893"/>
                    <a:pt x="15386" y="1"/>
                    <a:pt x="13447"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88" name="Google Shape;1543;p54">
              <a:extLst>
                <a:ext uri="{FF2B5EF4-FFF2-40B4-BE49-F238E27FC236}">
                  <a16:creationId xmlns:a16="http://schemas.microsoft.com/office/drawing/2014/main" id="{A7928361-48AD-9D44-9BD4-65369E9160A1}"/>
                </a:ext>
              </a:extLst>
            </p:cNvPr>
            <p:cNvSpPr/>
            <p:nvPr/>
          </p:nvSpPr>
          <p:spPr>
            <a:xfrm>
              <a:off x="4815750" y="2408275"/>
              <a:ext cx="684950" cy="674125"/>
            </a:xfrm>
            <a:custGeom>
              <a:avLst/>
              <a:gdLst/>
              <a:ahLst/>
              <a:cxnLst/>
              <a:rect l="l" t="t" r="r" b="b"/>
              <a:pathLst>
                <a:path w="27398" h="26965" extrusionOk="0">
                  <a:moveTo>
                    <a:pt x="209" y="1"/>
                  </a:moveTo>
                  <a:cubicBezTo>
                    <a:pt x="171" y="162"/>
                    <a:pt x="155" y="328"/>
                    <a:pt x="159" y="494"/>
                  </a:cubicBezTo>
                  <a:lnTo>
                    <a:pt x="159" y="1918"/>
                  </a:lnTo>
                  <a:cubicBezTo>
                    <a:pt x="134" y="3210"/>
                    <a:pt x="84" y="4994"/>
                    <a:pt x="84" y="7169"/>
                  </a:cubicBezTo>
                  <a:cubicBezTo>
                    <a:pt x="59" y="11670"/>
                    <a:pt x="1" y="17813"/>
                    <a:pt x="1" y="24672"/>
                  </a:cubicBezTo>
                  <a:lnTo>
                    <a:pt x="1" y="24848"/>
                  </a:lnTo>
                  <a:lnTo>
                    <a:pt x="177" y="24848"/>
                  </a:lnTo>
                  <a:lnTo>
                    <a:pt x="1509" y="25098"/>
                  </a:lnTo>
                  <a:cubicBezTo>
                    <a:pt x="7555" y="26259"/>
                    <a:pt x="13691" y="26884"/>
                    <a:pt x="19846" y="26964"/>
                  </a:cubicBezTo>
                  <a:cubicBezTo>
                    <a:pt x="19855" y="26964"/>
                    <a:pt x="19863" y="26964"/>
                    <a:pt x="19872" y="26964"/>
                  </a:cubicBezTo>
                  <a:cubicBezTo>
                    <a:pt x="21729" y="26964"/>
                    <a:pt x="23582" y="26812"/>
                    <a:pt x="25413" y="26507"/>
                  </a:cubicBezTo>
                  <a:cubicBezTo>
                    <a:pt x="26065" y="26398"/>
                    <a:pt x="26556" y="26223"/>
                    <a:pt x="26897" y="26148"/>
                  </a:cubicBezTo>
                  <a:cubicBezTo>
                    <a:pt x="27070" y="26111"/>
                    <a:pt x="27237" y="26055"/>
                    <a:pt x="27397" y="25982"/>
                  </a:cubicBezTo>
                  <a:cubicBezTo>
                    <a:pt x="27396" y="25978"/>
                    <a:pt x="27389" y="25976"/>
                    <a:pt x="27376" y="25976"/>
                  </a:cubicBezTo>
                  <a:cubicBezTo>
                    <a:pt x="27252" y="25976"/>
                    <a:pt x="26586" y="26148"/>
                    <a:pt x="25389" y="26382"/>
                  </a:cubicBezTo>
                  <a:cubicBezTo>
                    <a:pt x="23757" y="26596"/>
                    <a:pt x="22113" y="26703"/>
                    <a:pt x="20467" y="26703"/>
                  </a:cubicBezTo>
                  <a:cubicBezTo>
                    <a:pt x="20260" y="26703"/>
                    <a:pt x="20053" y="26702"/>
                    <a:pt x="19846" y="26698"/>
                  </a:cubicBezTo>
                  <a:cubicBezTo>
                    <a:pt x="13692" y="26528"/>
                    <a:pt x="7564" y="25861"/>
                    <a:pt x="1518" y="24707"/>
                  </a:cubicBezTo>
                  <a:lnTo>
                    <a:pt x="366" y="24490"/>
                  </a:lnTo>
                  <a:lnTo>
                    <a:pt x="366" y="24490"/>
                  </a:lnTo>
                  <a:cubicBezTo>
                    <a:pt x="318" y="17704"/>
                    <a:pt x="318" y="11631"/>
                    <a:pt x="318" y="7170"/>
                  </a:cubicBezTo>
                  <a:cubicBezTo>
                    <a:pt x="293" y="4994"/>
                    <a:pt x="251" y="3211"/>
                    <a:pt x="251" y="1919"/>
                  </a:cubicBezTo>
                  <a:lnTo>
                    <a:pt x="251" y="494"/>
                  </a:lnTo>
                  <a:cubicBezTo>
                    <a:pt x="249" y="328"/>
                    <a:pt x="236" y="164"/>
                    <a:pt x="20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9" name="Google Shape;1544;p54">
              <a:extLst>
                <a:ext uri="{FF2B5EF4-FFF2-40B4-BE49-F238E27FC236}">
                  <a16:creationId xmlns:a16="http://schemas.microsoft.com/office/drawing/2014/main" id="{A68DE894-227C-174B-93D2-B10ADA06D28B}"/>
                </a:ext>
              </a:extLst>
            </p:cNvPr>
            <p:cNvSpPr/>
            <p:nvPr/>
          </p:nvSpPr>
          <p:spPr>
            <a:xfrm>
              <a:off x="3718650" y="1846325"/>
              <a:ext cx="84850" cy="324650"/>
            </a:xfrm>
            <a:custGeom>
              <a:avLst/>
              <a:gdLst/>
              <a:ahLst/>
              <a:cxnLst/>
              <a:rect l="l" t="t" r="r" b="b"/>
              <a:pathLst>
                <a:path w="3394" h="12986" extrusionOk="0">
                  <a:moveTo>
                    <a:pt x="3394" y="0"/>
                  </a:moveTo>
                  <a:lnTo>
                    <a:pt x="3394" y="0"/>
                  </a:lnTo>
                  <a:cubicBezTo>
                    <a:pt x="2926" y="490"/>
                    <a:pt x="2541" y="1053"/>
                    <a:pt x="2253" y="1667"/>
                  </a:cubicBezTo>
                  <a:cubicBezTo>
                    <a:pt x="1486" y="3078"/>
                    <a:pt x="912" y="4587"/>
                    <a:pt x="544" y="6151"/>
                  </a:cubicBezTo>
                  <a:cubicBezTo>
                    <a:pt x="163" y="7731"/>
                    <a:pt x="0" y="9354"/>
                    <a:pt x="60" y="10977"/>
                  </a:cubicBezTo>
                  <a:cubicBezTo>
                    <a:pt x="49" y="11600"/>
                    <a:pt x="128" y="12220"/>
                    <a:pt x="295" y="12820"/>
                  </a:cubicBezTo>
                  <a:lnTo>
                    <a:pt x="295" y="12820"/>
                  </a:lnTo>
                  <a:cubicBezTo>
                    <a:pt x="111" y="8342"/>
                    <a:pt x="1184" y="3901"/>
                    <a:pt x="3394" y="0"/>
                  </a:cubicBezTo>
                  <a:close/>
                  <a:moveTo>
                    <a:pt x="295" y="12820"/>
                  </a:moveTo>
                  <a:cubicBezTo>
                    <a:pt x="298" y="12876"/>
                    <a:pt x="300" y="12931"/>
                    <a:pt x="303" y="12986"/>
                  </a:cubicBezTo>
                  <a:lnTo>
                    <a:pt x="336" y="12961"/>
                  </a:lnTo>
                  <a:cubicBezTo>
                    <a:pt x="322" y="12914"/>
                    <a:pt x="308" y="12867"/>
                    <a:pt x="295" y="1282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0" name="Google Shape;1545;p54">
              <a:extLst>
                <a:ext uri="{FF2B5EF4-FFF2-40B4-BE49-F238E27FC236}">
                  <a16:creationId xmlns:a16="http://schemas.microsoft.com/office/drawing/2014/main" id="{46CCCAD4-A938-164F-9C16-F44977581E12}"/>
                </a:ext>
              </a:extLst>
            </p:cNvPr>
            <p:cNvSpPr/>
            <p:nvPr/>
          </p:nvSpPr>
          <p:spPr>
            <a:xfrm>
              <a:off x="3670325" y="1870700"/>
              <a:ext cx="45650" cy="223800"/>
            </a:xfrm>
            <a:custGeom>
              <a:avLst/>
              <a:gdLst/>
              <a:ahLst/>
              <a:cxnLst/>
              <a:rect l="l" t="t" r="r" b="b"/>
              <a:pathLst>
                <a:path w="1826" h="8952" extrusionOk="0">
                  <a:moveTo>
                    <a:pt x="1667" y="1"/>
                  </a:moveTo>
                  <a:lnTo>
                    <a:pt x="1667" y="1"/>
                  </a:lnTo>
                  <a:cubicBezTo>
                    <a:pt x="1313" y="312"/>
                    <a:pt x="1029" y="695"/>
                    <a:pt x="835" y="1125"/>
                  </a:cubicBezTo>
                  <a:cubicBezTo>
                    <a:pt x="304" y="2125"/>
                    <a:pt x="19" y="3237"/>
                    <a:pt x="0" y="4368"/>
                  </a:cubicBezTo>
                  <a:cubicBezTo>
                    <a:pt x="8" y="5484"/>
                    <a:pt x="176" y="6593"/>
                    <a:pt x="500" y="7660"/>
                  </a:cubicBezTo>
                  <a:cubicBezTo>
                    <a:pt x="585" y="8113"/>
                    <a:pt x="743" y="8550"/>
                    <a:pt x="968" y="8952"/>
                  </a:cubicBezTo>
                  <a:cubicBezTo>
                    <a:pt x="987" y="8495"/>
                    <a:pt x="941" y="8036"/>
                    <a:pt x="826" y="7593"/>
                  </a:cubicBezTo>
                  <a:cubicBezTo>
                    <a:pt x="601" y="6535"/>
                    <a:pt x="479" y="5458"/>
                    <a:pt x="460" y="4376"/>
                  </a:cubicBezTo>
                  <a:cubicBezTo>
                    <a:pt x="493" y="1835"/>
                    <a:pt x="1826" y="75"/>
                    <a:pt x="166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1" name="Google Shape;1546;p54">
              <a:extLst>
                <a:ext uri="{FF2B5EF4-FFF2-40B4-BE49-F238E27FC236}">
                  <a16:creationId xmlns:a16="http://schemas.microsoft.com/office/drawing/2014/main" id="{AF801DFA-7046-5947-9051-B08ECAA8ABEF}"/>
                </a:ext>
              </a:extLst>
            </p:cNvPr>
            <p:cNvSpPr/>
            <p:nvPr/>
          </p:nvSpPr>
          <p:spPr>
            <a:xfrm>
              <a:off x="4892225" y="1949250"/>
              <a:ext cx="252575" cy="200700"/>
            </a:xfrm>
            <a:custGeom>
              <a:avLst/>
              <a:gdLst/>
              <a:ahLst/>
              <a:cxnLst/>
              <a:rect l="l" t="t" r="r" b="b"/>
              <a:pathLst>
                <a:path w="10103" h="8028" extrusionOk="0">
                  <a:moveTo>
                    <a:pt x="10103" y="1"/>
                  </a:moveTo>
                  <a:cubicBezTo>
                    <a:pt x="9452" y="86"/>
                    <a:pt x="8821" y="280"/>
                    <a:pt x="8235" y="576"/>
                  </a:cubicBezTo>
                  <a:cubicBezTo>
                    <a:pt x="6778" y="1169"/>
                    <a:pt x="5413" y="1968"/>
                    <a:pt x="4185" y="2951"/>
                  </a:cubicBezTo>
                  <a:cubicBezTo>
                    <a:pt x="2953" y="3930"/>
                    <a:pt x="1864" y="5079"/>
                    <a:pt x="951" y="6360"/>
                  </a:cubicBezTo>
                  <a:cubicBezTo>
                    <a:pt x="550" y="6863"/>
                    <a:pt x="229" y="7426"/>
                    <a:pt x="1" y="8027"/>
                  </a:cubicBezTo>
                  <a:cubicBezTo>
                    <a:pt x="2488" y="4398"/>
                    <a:pt x="6006" y="1602"/>
                    <a:pt x="10103"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2" name="Google Shape;1547;p54">
              <a:extLst>
                <a:ext uri="{FF2B5EF4-FFF2-40B4-BE49-F238E27FC236}">
                  <a16:creationId xmlns:a16="http://schemas.microsoft.com/office/drawing/2014/main" id="{CE5EDF07-216A-1C4B-998E-C5E25246CB5B}"/>
                </a:ext>
              </a:extLst>
            </p:cNvPr>
            <p:cNvSpPr/>
            <p:nvPr/>
          </p:nvSpPr>
          <p:spPr>
            <a:xfrm>
              <a:off x="1066100" y="4279900"/>
              <a:ext cx="1312750" cy="1015025"/>
            </a:xfrm>
            <a:custGeom>
              <a:avLst/>
              <a:gdLst/>
              <a:ahLst/>
              <a:cxnLst/>
              <a:rect l="l" t="t" r="r" b="b"/>
              <a:pathLst>
                <a:path w="52510" h="40601" extrusionOk="0">
                  <a:moveTo>
                    <a:pt x="30148" y="1"/>
                  </a:moveTo>
                  <a:lnTo>
                    <a:pt x="26138" y="23255"/>
                  </a:lnTo>
                  <a:cubicBezTo>
                    <a:pt x="26138" y="23255"/>
                    <a:pt x="1158" y="26980"/>
                    <a:pt x="0" y="31207"/>
                  </a:cubicBezTo>
                  <a:lnTo>
                    <a:pt x="44775" y="40601"/>
                  </a:lnTo>
                  <a:lnTo>
                    <a:pt x="52510" y="4627"/>
                  </a:lnTo>
                  <a:lnTo>
                    <a:pt x="30148"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93" name="Google Shape;1548;p54">
              <a:extLst>
                <a:ext uri="{FF2B5EF4-FFF2-40B4-BE49-F238E27FC236}">
                  <a16:creationId xmlns:a16="http://schemas.microsoft.com/office/drawing/2014/main" id="{8B3D0ECD-EEF5-2747-90E5-F0371116AF77}"/>
                </a:ext>
              </a:extLst>
            </p:cNvPr>
            <p:cNvSpPr/>
            <p:nvPr/>
          </p:nvSpPr>
          <p:spPr>
            <a:xfrm>
              <a:off x="2007825" y="4880825"/>
              <a:ext cx="98175" cy="87875"/>
            </a:xfrm>
            <a:custGeom>
              <a:avLst/>
              <a:gdLst/>
              <a:ahLst/>
              <a:cxnLst/>
              <a:rect l="l" t="t" r="r" b="b"/>
              <a:pathLst>
                <a:path w="3927" h="3515" extrusionOk="0">
                  <a:moveTo>
                    <a:pt x="1974" y="0"/>
                  </a:moveTo>
                  <a:cubicBezTo>
                    <a:pt x="1359" y="0"/>
                    <a:pt x="759" y="306"/>
                    <a:pt x="405" y="861"/>
                  </a:cubicBezTo>
                  <a:cubicBezTo>
                    <a:pt x="1" y="1784"/>
                    <a:pt x="361" y="2863"/>
                    <a:pt x="1239" y="3360"/>
                  </a:cubicBezTo>
                  <a:cubicBezTo>
                    <a:pt x="1474" y="3465"/>
                    <a:pt x="1720" y="3514"/>
                    <a:pt x="1963" y="3514"/>
                  </a:cubicBezTo>
                  <a:cubicBezTo>
                    <a:pt x="2620" y="3514"/>
                    <a:pt x="3250" y="3151"/>
                    <a:pt x="3565" y="2528"/>
                  </a:cubicBezTo>
                  <a:cubicBezTo>
                    <a:pt x="3926" y="1645"/>
                    <a:pt x="3567" y="632"/>
                    <a:pt x="2730" y="176"/>
                  </a:cubicBezTo>
                  <a:lnTo>
                    <a:pt x="2730" y="176"/>
                  </a:lnTo>
                  <a:lnTo>
                    <a:pt x="2906" y="252"/>
                  </a:lnTo>
                  <a:cubicBezTo>
                    <a:pt x="2613" y="82"/>
                    <a:pt x="2292" y="0"/>
                    <a:pt x="1974"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4" name="Google Shape;1549;p54">
              <a:extLst>
                <a:ext uri="{FF2B5EF4-FFF2-40B4-BE49-F238E27FC236}">
                  <a16:creationId xmlns:a16="http://schemas.microsoft.com/office/drawing/2014/main" id="{0628E22A-FA6B-FA4B-8D1D-41BFAE4B671A}"/>
                </a:ext>
              </a:extLst>
            </p:cNvPr>
            <p:cNvSpPr/>
            <p:nvPr/>
          </p:nvSpPr>
          <p:spPr>
            <a:xfrm>
              <a:off x="1066100" y="5013575"/>
              <a:ext cx="1136075" cy="281350"/>
            </a:xfrm>
            <a:custGeom>
              <a:avLst/>
              <a:gdLst/>
              <a:ahLst/>
              <a:cxnLst/>
              <a:rect l="l" t="t" r="r" b="b"/>
              <a:pathLst>
                <a:path w="45443" h="11254" extrusionOk="0">
                  <a:moveTo>
                    <a:pt x="2242" y="1"/>
                  </a:moveTo>
                  <a:cubicBezTo>
                    <a:pt x="2242" y="1"/>
                    <a:pt x="67" y="451"/>
                    <a:pt x="0" y="1902"/>
                  </a:cubicBezTo>
                  <a:lnTo>
                    <a:pt x="44800" y="11254"/>
                  </a:lnTo>
                  <a:lnTo>
                    <a:pt x="45442" y="7602"/>
                  </a:lnTo>
                  <a:lnTo>
                    <a:pt x="2242"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5" name="Google Shape;1550;p54">
              <a:extLst>
                <a:ext uri="{FF2B5EF4-FFF2-40B4-BE49-F238E27FC236}">
                  <a16:creationId xmlns:a16="http://schemas.microsoft.com/office/drawing/2014/main" id="{460AC4D4-A3DB-DB4B-8D8D-D0B69A486605}"/>
                </a:ext>
              </a:extLst>
            </p:cNvPr>
            <p:cNvSpPr/>
            <p:nvPr/>
          </p:nvSpPr>
          <p:spPr>
            <a:xfrm>
              <a:off x="1701625" y="4849100"/>
              <a:ext cx="94025" cy="87650"/>
            </a:xfrm>
            <a:custGeom>
              <a:avLst/>
              <a:gdLst/>
              <a:ahLst/>
              <a:cxnLst/>
              <a:rect l="l" t="t" r="r" b="b"/>
              <a:pathLst>
                <a:path w="3761" h="3506" extrusionOk="0">
                  <a:moveTo>
                    <a:pt x="376" y="1"/>
                  </a:moveTo>
                  <a:cubicBezTo>
                    <a:pt x="166" y="1"/>
                    <a:pt x="40" y="45"/>
                    <a:pt x="43" y="104"/>
                  </a:cubicBezTo>
                  <a:cubicBezTo>
                    <a:pt x="0" y="320"/>
                    <a:pt x="1076" y="655"/>
                    <a:pt x="2002" y="1579"/>
                  </a:cubicBezTo>
                  <a:cubicBezTo>
                    <a:pt x="2908" y="2486"/>
                    <a:pt x="3294" y="3506"/>
                    <a:pt x="3521" y="3506"/>
                  </a:cubicBezTo>
                  <a:cubicBezTo>
                    <a:pt x="3526" y="3506"/>
                    <a:pt x="3530" y="3505"/>
                    <a:pt x="3535" y="3504"/>
                  </a:cubicBezTo>
                  <a:cubicBezTo>
                    <a:pt x="3760" y="3464"/>
                    <a:pt x="3693" y="2130"/>
                    <a:pt x="2542" y="1003"/>
                  </a:cubicBezTo>
                  <a:cubicBezTo>
                    <a:pt x="1746" y="224"/>
                    <a:pt x="849" y="1"/>
                    <a:pt x="37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6" name="Google Shape;1551;p54">
              <a:extLst>
                <a:ext uri="{FF2B5EF4-FFF2-40B4-BE49-F238E27FC236}">
                  <a16:creationId xmlns:a16="http://schemas.microsoft.com/office/drawing/2014/main" id="{57AA7797-2D31-004E-AEEF-444905E8E37E}"/>
                </a:ext>
              </a:extLst>
            </p:cNvPr>
            <p:cNvSpPr/>
            <p:nvPr/>
          </p:nvSpPr>
          <p:spPr>
            <a:xfrm>
              <a:off x="1572425" y="4874300"/>
              <a:ext cx="70225" cy="101200"/>
            </a:xfrm>
            <a:custGeom>
              <a:avLst/>
              <a:gdLst/>
              <a:ahLst/>
              <a:cxnLst/>
              <a:rect l="l" t="t" r="r" b="b"/>
              <a:pathLst>
                <a:path w="2809" h="4048" extrusionOk="0">
                  <a:moveTo>
                    <a:pt x="222" y="1"/>
                  </a:moveTo>
                  <a:cubicBezTo>
                    <a:pt x="153" y="1"/>
                    <a:pt x="109" y="19"/>
                    <a:pt x="101" y="55"/>
                  </a:cubicBezTo>
                  <a:cubicBezTo>
                    <a:pt x="0" y="254"/>
                    <a:pt x="877" y="830"/>
                    <a:pt x="1426" y="1905"/>
                  </a:cubicBezTo>
                  <a:cubicBezTo>
                    <a:pt x="1977" y="2980"/>
                    <a:pt x="1984" y="4014"/>
                    <a:pt x="2201" y="4047"/>
                  </a:cubicBezTo>
                  <a:cubicBezTo>
                    <a:pt x="2204" y="4048"/>
                    <a:pt x="2207" y="4048"/>
                    <a:pt x="2210" y="4048"/>
                  </a:cubicBezTo>
                  <a:cubicBezTo>
                    <a:pt x="2429" y="4048"/>
                    <a:pt x="2809" y="2854"/>
                    <a:pt x="2111" y="1546"/>
                  </a:cubicBezTo>
                  <a:cubicBezTo>
                    <a:pt x="1522" y="446"/>
                    <a:pt x="561" y="1"/>
                    <a:pt x="22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7" name="Google Shape;1552;p54">
              <a:extLst>
                <a:ext uri="{FF2B5EF4-FFF2-40B4-BE49-F238E27FC236}">
                  <a16:creationId xmlns:a16="http://schemas.microsoft.com/office/drawing/2014/main" id="{FC16DB7C-7647-5C40-9AFC-FAD5613744A8}"/>
                </a:ext>
              </a:extLst>
            </p:cNvPr>
            <p:cNvSpPr/>
            <p:nvPr/>
          </p:nvSpPr>
          <p:spPr>
            <a:xfrm>
              <a:off x="1451575" y="4899050"/>
              <a:ext cx="44975" cy="103450"/>
            </a:xfrm>
            <a:custGeom>
              <a:avLst/>
              <a:gdLst/>
              <a:ahLst/>
              <a:cxnLst/>
              <a:rect l="l" t="t" r="r" b="b"/>
              <a:pathLst>
                <a:path w="1799" h="4138" extrusionOk="0">
                  <a:moveTo>
                    <a:pt x="192" y="0"/>
                  </a:moveTo>
                  <a:cubicBezTo>
                    <a:pt x="167" y="0"/>
                    <a:pt x="147" y="8"/>
                    <a:pt x="134" y="23"/>
                  </a:cubicBezTo>
                  <a:cubicBezTo>
                    <a:pt x="1" y="181"/>
                    <a:pt x="501" y="964"/>
                    <a:pt x="742" y="2049"/>
                  </a:cubicBezTo>
                  <a:cubicBezTo>
                    <a:pt x="985" y="3131"/>
                    <a:pt x="877" y="4066"/>
                    <a:pt x="1085" y="4133"/>
                  </a:cubicBezTo>
                  <a:cubicBezTo>
                    <a:pt x="1092" y="4136"/>
                    <a:pt x="1100" y="4137"/>
                    <a:pt x="1108" y="4137"/>
                  </a:cubicBezTo>
                  <a:cubicBezTo>
                    <a:pt x="1315" y="4137"/>
                    <a:pt x="1798" y="3140"/>
                    <a:pt x="1501" y="1873"/>
                  </a:cubicBezTo>
                  <a:cubicBezTo>
                    <a:pt x="1221" y="680"/>
                    <a:pt x="437" y="0"/>
                    <a:pt x="19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8" name="Google Shape;1553;p54">
              <a:extLst>
                <a:ext uri="{FF2B5EF4-FFF2-40B4-BE49-F238E27FC236}">
                  <a16:creationId xmlns:a16="http://schemas.microsoft.com/office/drawing/2014/main" id="{F1D39D1B-AD93-FE44-BCDE-5CE4E0AE6822}"/>
                </a:ext>
              </a:extLst>
            </p:cNvPr>
            <p:cNvSpPr/>
            <p:nvPr/>
          </p:nvSpPr>
          <p:spPr>
            <a:xfrm>
              <a:off x="1738800" y="4711275"/>
              <a:ext cx="119775" cy="42400"/>
            </a:xfrm>
            <a:custGeom>
              <a:avLst/>
              <a:gdLst/>
              <a:ahLst/>
              <a:cxnLst/>
              <a:rect l="l" t="t" r="r" b="b"/>
              <a:pathLst>
                <a:path w="4791" h="1696" extrusionOk="0">
                  <a:moveTo>
                    <a:pt x="1469" y="1"/>
                  </a:moveTo>
                  <a:cubicBezTo>
                    <a:pt x="593" y="1"/>
                    <a:pt x="1" y="279"/>
                    <a:pt x="55" y="424"/>
                  </a:cubicBezTo>
                  <a:cubicBezTo>
                    <a:pt x="106" y="649"/>
                    <a:pt x="1173" y="558"/>
                    <a:pt x="2389" y="899"/>
                  </a:cubicBezTo>
                  <a:cubicBezTo>
                    <a:pt x="3461" y="1200"/>
                    <a:pt x="4275" y="1695"/>
                    <a:pt x="4555" y="1695"/>
                  </a:cubicBezTo>
                  <a:cubicBezTo>
                    <a:pt x="4593" y="1695"/>
                    <a:pt x="4621" y="1686"/>
                    <a:pt x="4639" y="1667"/>
                  </a:cubicBezTo>
                  <a:cubicBezTo>
                    <a:pt x="4790" y="1499"/>
                    <a:pt x="4032" y="533"/>
                    <a:pt x="2590" y="149"/>
                  </a:cubicBezTo>
                  <a:cubicBezTo>
                    <a:pt x="2188" y="42"/>
                    <a:pt x="1807" y="1"/>
                    <a:pt x="146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9" name="Google Shape;1554;p54">
              <a:extLst>
                <a:ext uri="{FF2B5EF4-FFF2-40B4-BE49-F238E27FC236}">
                  <a16:creationId xmlns:a16="http://schemas.microsoft.com/office/drawing/2014/main" id="{EA2DA749-FFE0-A44E-890D-BDDAB7647AD1}"/>
                </a:ext>
              </a:extLst>
            </p:cNvPr>
            <p:cNvSpPr/>
            <p:nvPr/>
          </p:nvSpPr>
          <p:spPr>
            <a:xfrm>
              <a:off x="1795400" y="4532375"/>
              <a:ext cx="186800" cy="73725"/>
            </a:xfrm>
            <a:custGeom>
              <a:avLst/>
              <a:gdLst/>
              <a:ahLst/>
              <a:cxnLst/>
              <a:rect l="l" t="t" r="r" b="b"/>
              <a:pathLst>
                <a:path w="7472" h="2949" extrusionOk="0">
                  <a:moveTo>
                    <a:pt x="5543" y="787"/>
                  </a:moveTo>
                  <a:cubicBezTo>
                    <a:pt x="6043" y="787"/>
                    <a:pt x="6452" y="845"/>
                    <a:pt x="6526" y="1078"/>
                  </a:cubicBezTo>
                  <a:cubicBezTo>
                    <a:pt x="6526" y="1169"/>
                    <a:pt x="6526" y="1203"/>
                    <a:pt x="6427" y="1321"/>
                  </a:cubicBezTo>
                  <a:cubicBezTo>
                    <a:pt x="6245" y="1441"/>
                    <a:pt x="6049" y="1536"/>
                    <a:pt x="5843" y="1604"/>
                  </a:cubicBezTo>
                  <a:cubicBezTo>
                    <a:pt x="5410" y="1773"/>
                    <a:pt x="4968" y="1915"/>
                    <a:pt x="4517" y="2028"/>
                  </a:cubicBezTo>
                  <a:cubicBezTo>
                    <a:pt x="3750" y="2227"/>
                    <a:pt x="2965" y="2354"/>
                    <a:pt x="2175" y="2403"/>
                  </a:cubicBezTo>
                  <a:cubicBezTo>
                    <a:pt x="2011" y="2399"/>
                    <a:pt x="1848" y="2396"/>
                    <a:pt x="1685" y="2396"/>
                  </a:cubicBezTo>
                  <a:cubicBezTo>
                    <a:pt x="1318" y="2396"/>
                    <a:pt x="952" y="2408"/>
                    <a:pt x="586" y="2431"/>
                  </a:cubicBezTo>
                  <a:lnTo>
                    <a:pt x="586" y="2431"/>
                  </a:lnTo>
                  <a:cubicBezTo>
                    <a:pt x="911" y="2230"/>
                    <a:pt x="1408" y="1922"/>
                    <a:pt x="2085" y="1604"/>
                  </a:cubicBezTo>
                  <a:cubicBezTo>
                    <a:pt x="3159" y="1069"/>
                    <a:pt x="4343" y="789"/>
                    <a:pt x="5543" y="787"/>
                  </a:cubicBezTo>
                  <a:close/>
                  <a:moveTo>
                    <a:pt x="5874" y="1"/>
                  </a:moveTo>
                  <a:cubicBezTo>
                    <a:pt x="5797" y="1"/>
                    <a:pt x="5721" y="4"/>
                    <a:pt x="5644" y="11"/>
                  </a:cubicBezTo>
                  <a:cubicBezTo>
                    <a:pt x="5141" y="29"/>
                    <a:pt x="4642" y="90"/>
                    <a:pt x="4151" y="196"/>
                  </a:cubicBezTo>
                  <a:cubicBezTo>
                    <a:pt x="3321" y="377"/>
                    <a:pt x="2525" y="690"/>
                    <a:pt x="1792" y="1121"/>
                  </a:cubicBezTo>
                  <a:cubicBezTo>
                    <a:pt x="905" y="1651"/>
                    <a:pt x="384" y="2180"/>
                    <a:pt x="195" y="2461"/>
                  </a:cubicBezTo>
                  <a:lnTo>
                    <a:pt x="195" y="2461"/>
                  </a:lnTo>
                  <a:cubicBezTo>
                    <a:pt x="130" y="2466"/>
                    <a:pt x="65" y="2472"/>
                    <a:pt x="0" y="2479"/>
                  </a:cubicBezTo>
                  <a:cubicBezTo>
                    <a:pt x="47" y="2503"/>
                    <a:pt x="95" y="2526"/>
                    <a:pt x="142" y="2548"/>
                  </a:cubicBezTo>
                  <a:lnTo>
                    <a:pt x="142" y="2548"/>
                  </a:lnTo>
                  <a:cubicBezTo>
                    <a:pt x="110" y="2610"/>
                    <a:pt x="105" y="2650"/>
                    <a:pt x="125" y="2662"/>
                  </a:cubicBezTo>
                  <a:cubicBezTo>
                    <a:pt x="131" y="2665"/>
                    <a:pt x="137" y="2666"/>
                    <a:pt x="145" y="2666"/>
                  </a:cubicBezTo>
                  <a:cubicBezTo>
                    <a:pt x="173" y="2666"/>
                    <a:pt x="220" y="2647"/>
                    <a:pt x="286" y="2611"/>
                  </a:cubicBezTo>
                  <a:lnTo>
                    <a:pt x="286" y="2611"/>
                  </a:lnTo>
                  <a:cubicBezTo>
                    <a:pt x="814" y="2834"/>
                    <a:pt x="1381" y="2948"/>
                    <a:pt x="1953" y="2948"/>
                  </a:cubicBezTo>
                  <a:cubicBezTo>
                    <a:pt x="2052" y="2948"/>
                    <a:pt x="2151" y="2945"/>
                    <a:pt x="2250" y="2938"/>
                  </a:cubicBezTo>
                  <a:cubicBezTo>
                    <a:pt x="2358" y="2941"/>
                    <a:pt x="2466" y="2943"/>
                    <a:pt x="2574" y="2943"/>
                  </a:cubicBezTo>
                  <a:cubicBezTo>
                    <a:pt x="3306" y="2943"/>
                    <a:pt x="4036" y="2866"/>
                    <a:pt x="4751" y="2713"/>
                  </a:cubicBezTo>
                  <a:cubicBezTo>
                    <a:pt x="5238" y="2608"/>
                    <a:pt x="5718" y="2469"/>
                    <a:pt x="6184" y="2296"/>
                  </a:cubicBezTo>
                  <a:cubicBezTo>
                    <a:pt x="6466" y="2213"/>
                    <a:pt x="6731" y="2084"/>
                    <a:pt x="6968" y="1912"/>
                  </a:cubicBezTo>
                  <a:cubicBezTo>
                    <a:pt x="7331" y="1655"/>
                    <a:pt x="7472" y="1184"/>
                    <a:pt x="7311" y="770"/>
                  </a:cubicBezTo>
                  <a:cubicBezTo>
                    <a:pt x="7159" y="417"/>
                    <a:pt x="6850" y="156"/>
                    <a:pt x="6476" y="71"/>
                  </a:cubicBezTo>
                  <a:cubicBezTo>
                    <a:pt x="6278" y="24"/>
                    <a:pt x="6077" y="1"/>
                    <a:pt x="587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0" name="Google Shape;1555;p54">
              <a:extLst>
                <a:ext uri="{FF2B5EF4-FFF2-40B4-BE49-F238E27FC236}">
                  <a16:creationId xmlns:a16="http://schemas.microsoft.com/office/drawing/2014/main" id="{3F4BD6CA-8DAE-4145-8F2E-44D47A5F06EC}"/>
                </a:ext>
              </a:extLst>
            </p:cNvPr>
            <p:cNvSpPr/>
            <p:nvPr/>
          </p:nvSpPr>
          <p:spPr>
            <a:xfrm>
              <a:off x="1748600" y="4416325"/>
              <a:ext cx="86100" cy="187475"/>
            </a:xfrm>
            <a:custGeom>
              <a:avLst/>
              <a:gdLst/>
              <a:ahLst/>
              <a:cxnLst/>
              <a:rect l="l" t="t" r="r" b="b"/>
              <a:pathLst>
                <a:path w="3444" h="7499" extrusionOk="0">
                  <a:moveTo>
                    <a:pt x="1637" y="1"/>
                  </a:moveTo>
                  <a:cubicBezTo>
                    <a:pt x="1298" y="1"/>
                    <a:pt x="975" y="163"/>
                    <a:pt x="772" y="444"/>
                  </a:cubicBezTo>
                  <a:cubicBezTo>
                    <a:pt x="599" y="683"/>
                    <a:pt x="461" y="943"/>
                    <a:pt x="364" y="1220"/>
                  </a:cubicBezTo>
                  <a:cubicBezTo>
                    <a:pt x="181" y="1703"/>
                    <a:pt x="73" y="2212"/>
                    <a:pt x="47" y="2727"/>
                  </a:cubicBezTo>
                  <a:cubicBezTo>
                    <a:pt x="1" y="3588"/>
                    <a:pt x="163" y="4445"/>
                    <a:pt x="522" y="5229"/>
                  </a:cubicBezTo>
                  <a:cubicBezTo>
                    <a:pt x="1116" y="6485"/>
                    <a:pt x="1906" y="6960"/>
                    <a:pt x="2032" y="6960"/>
                  </a:cubicBezTo>
                  <a:cubicBezTo>
                    <a:pt x="2041" y="6960"/>
                    <a:pt x="2046" y="6958"/>
                    <a:pt x="2048" y="6954"/>
                  </a:cubicBezTo>
                  <a:cubicBezTo>
                    <a:pt x="1666" y="6333"/>
                    <a:pt x="1326" y="5686"/>
                    <a:pt x="1031" y="5021"/>
                  </a:cubicBezTo>
                  <a:cubicBezTo>
                    <a:pt x="777" y="4297"/>
                    <a:pt x="685" y="3525"/>
                    <a:pt x="764" y="2762"/>
                  </a:cubicBezTo>
                  <a:cubicBezTo>
                    <a:pt x="807" y="2322"/>
                    <a:pt x="912" y="1890"/>
                    <a:pt x="1073" y="1478"/>
                  </a:cubicBezTo>
                  <a:cubicBezTo>
                    <a:pt x="1227" y="1067"/>
                    <a:pt x="1445" y="734"/>
                    <a:pt x="1608" y="734"/>
                  </a:cubicBezTo>
                  <a:cubicBezTo>
                    <a:pt x="1631" y="734"/>
                    <a:pt x="1652" y="741"/>
                    <a:pt x="1672" y="754"/>
                  </a:cubicBezTo>
                  <a:cubicBezTo>
                    <a:pt x="1838" y="861"/>
                    <a:pt x="2198" y="1236"/>
                    <a:pt x="2306" y="1653"/>
                  </a:cubicBezTo>
                  <a:cubicBezTo>
                    <a:pt x="2444" y="2088"/>
                    <a:pt x="2544" y="2534"/>
                    <a:pt x="2605" y="2986"/>
                  </a:cubicBezTo>
                  <a:cubicBezTo>
                    <a:pt x="2711" y="3758"/>
                    <a:pt x="2711" y="4541"/>
                    <a:pt x="2605" y="5311"/>
                  </a:cubicBezTo>
                  <a:cubicBezTo>
                    <a:pt x="2356" y="6672"/>
                    <a:pt x="1948" y="7438"/>
                    <a:pt x="2064" y="7496"/>
                  </a:cubicBezTo>
                  <a:cubicBezTo>
                    <a:pt x="2067" y="7498"/>
                    <a:pt x="2069" y="7498"/>
                    <a:pt x="2073" y="7498"/>
                  </a:cubicBezTo>
                  <a:cubicBezTo>
                    <a:pt x="2172" y="7498"/>
                    <a:pt x="2744" y="6807"/>
                    <a:pt x="3106" y="5454"/>
                  </a:cubicBezTo>
                  <a:cubicBezTo>
                    <a:pt x="3443" y="4139"/>
                    <a:pt x="3417" y="2755"/>
                    <a:pt x="3031" y="1453"/>
                  </a:cubicBezTo>
                  <a:cubicBezTo>
                    <a:pt x="2913" y="799"/>
                    <a:pt x="2461" y="255"/>
                    <a:pt x="1839" y="20"/>
                  </a:cubicBezTo>
                  <a:cubicBezTo>
                    <a:pt x="1772" y="7"/>
                    <a:pt x="1704" y="1"/>
                    <a:pt x="163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1" name="Google Shape;1556;p54">
              <a:extLst>
                <a:ext uri="{FF2B5EF4-FFF2-40B4-BE49-F238E27FC236}">
                  <a16:creationId xmlns:a16="http://schemas.microsoft.com/office/drawing/2014/main" id="{B14A0426-4B3A-AA4C-864C-4E2180279461}"/>
                </a:ext>
              </a:extLst>
            </p:cNvPr>
            <p:cNvSpPr/>
            <p:nvPr/>
          </p:nvSpPr>
          <p:spPr>
            <a:xfrm>
              <a:off x="1214025" y="4461200"/>
              <a:ext cx="1313625" cy="1015225"/>
            </a:xfrm>
            <a:custGeom>
              <a:avLst/>
              <a:gdLst/>
              <a:ahLst/>
              <a:cxnLst/>
              <a:rect l="l" t="t" r="r" b="b"/>
              <a:pathLst>
                <a:path w="52545" h="40609" extrusionOk="0">
                  <a:moveTo>
                    <a:pt x="30149" y="1"/>
                  </a:moveTo>
                  <a:lnTo>
                    <a:pt x="26139" y="23254"/>
                  </a:lnTo>
                  <a:cubicBezTo>
                    <a:pt x="26139" y="23254"/>
                    <a:pt x="1159" y="26989"/>
                    <a:pt x="1" y="31214"/>
                  </a:cubicBezTo>
                  <a:lnTo>
                    <a:pt x="44810" y="40608"/>
                  </a:lnTo>
                  <a:lnTo>
                    <a:pt x="52544" y="4634"/>
                  </a:lnTo>
                  <a:lnTo>
                    <a:pt x="30149"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02" name="Google Shape;1557;p54">
              <a:extLst>
                <a:ext uri="{FF2B5EF4-FFF2-40B4-BE49-F238E27FC236}">
                  <a16:creationId xmlns:a16="http://schemas.microsoft.com/office/drawing/2014/main" id="{A61C0A3C-45F7-5643-9FBF-DE5E5DFE59A5}"/>
                </a:ext>
              </a:extLst>
            </p:cNvPr>
            <p:cNvSpPr/>
            <p:nvPr/>
          </p:nvSpPr>
          <p:spPr>
            <a:xfrm>
              <a:off x="2155975" y="5062450"/>
              <a:ext cx="97975" cy="87675"/>
            </a:xfrm>
            <a:custGeom>
              <a:avLst/>
              <a:gdLst/>
              <a:ahLst/>
              <a:cxnLst/>
              <a:rect l="l" t="t" r="r" b="b"/>
              <a:pathLst>
                <a:path w="3919" h="3507" extrusionOk="0">
                  <a:moveTo>
                    <a:pt x="1971" y="0"/>
                  </a:moveTo>
                  <a:cubicBezTo>
                    <a:pt x="1355" y="0"/>
                    <a:pt x="755" y="304"/>
                    <a:pt x="397" y="855"/>
                  </a:cubicBezTo>
                  <a:cubicBezTo>
                    <a:pt x="0" y="1779"/>
                    <a:pt x="359" y="2853"/>
                    <a:pt x="1230" y="3355"/>
                  </a:cubicBezTo>
                  <a:cubicBezTo>
                    <a:pt x="1464" y="3457"/>
                    <a:pt x="1709" y="3506"/>
                    <a:pt x="1951" y="3506"/>
                  </a:cubicBezTo>
                  <a:cubicBezTo>
                    <a:pt x="2608" y="3506"/>
                    <a:pt x="3239" y="3144"/>
                    <a:pt x="3555" y="2522"/>
                  </a:cubicBezTo>
                  <a:cubicBezTo>
                    <a:pt x="3918" y="1641"/>
                    <a:pt x="3559" y="627"/>
                    <a:pt x="2722" y="172"/>
                  </a:cubicBezTo>
                  <a:lnTo>
                    <a:pt x="2722" y="172"/>
                  </a:lnTo>
                  <a:lnTo>
                    <a:pt x="2897" y="246"/>
                  </a:lnTo>
                  <a:cubicBezTo>
                    <a:pt x="2605" y="80"/>
                    <a:pt x="2286" y="0"/>
                    <a:pt x="197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3" name="Google Shape;1558;p54">
              <a:extLst>
                <a:ext uri="{FF2B5EF4-FFF2-40B4-BE49-F238E27FC236}">
                  <a16:creationId xmlns:a16="http://schemas.microsoft.com/office/drawing/2014/main" id="{E874DD05-C859-2441-9C7D-1CAC972788BD}"/>
                </a:ext>
              </a:extLst>
            </p:cNvPr>
            <p:cNvSpPr/>
            <p:nvPr/>
          </p:nvSpPr>
          <p:spPr>
            <a:xfrm>
              <a:off x="1214025" y="5194050"/>
              <a:ext cx="1136100" cy="282375"/>
            </a:xfrm>
            <a:custGeom>
              <a:avLst/>
              <a:gdLst/>
              <a:ahLst/>
              <a:cxnLst/>
              <a:rect l="l" t="t" r="r" b="b"/>
              <a:pathLst>
                <a:path w="45444" h="11295" extrusionOk="0">
                  <a:moveTo>
                    <a:pt x="2251" y="0"/>
                  </a:moveTo>
                  <a:cubicBezTo>
                    <a:pt x="2251" y="0"/>
                    <a:pt x="68" y="451"/>
                    <a:pt x="1" y="1900"/>
                  </a:cubicBezTo>
                  <a:lnTo>
                    <a:pt x="44810" y="11294"/>
                  </a:lnTo>
                  <a:lnTo>
                    <a:pt x="45443" y="7635"/>
                  </a:lnTo>
                  <a:lnTo>
                    <a:pt x="225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4" name="Google Shape;1559;p54">
              <a:extLst>
                <a:ext uri="{FF2B5EF4-FFF2-40B4-BE49-F238E27FC236}">
                  <a16:creationId xmlns:a16="http://schemas.microsoft.com/office/drawing/2014/main" id="{3E0066EB-A5B8-B043-AC4B-61A748648CFF}"/>
                </a:ext>
              </a:extLst>
            </p:cNvPr>
            <p:cNvSpPr/>
            <p:nvPr/>
          </p:nvSpPr>
          <p:spPr>
            <a:xfrm>
              <a:off x="1849575" y="5030300"/>
              <a:ext cx="93825" cy="87950"/>
            </a:xfrm>
            <a:custGeom>
              <a:avLst/>
              <a:gdLst/>
              <a:ahLst/>
              <a:cxnLst/>
              <a:rect l="l" t="t" r="r" b="b"/>
              <a:pathLst>
                <a:path w="3753" h="3518" extrusionOk="0">
                  <a:moveTo>
                    <a:pt x="370" y="0"/>
                  </a:moveTo>
                  <a:cubicBezTo>
                    <a:pt x="164" y="0"/>
                    <a:pt x="40" y="45"/>
                    <a:pt x="42" y="108"/>
                  </a:cubicBezTo>
                  <a:cubicBezTo>
                    <a:pt x="0" y="332"/>
                    <a:pt x="1076" y="657"/>
                    <a:pt x="2009" y="1590"/>
                  </a:cubicBezTo>
                  <a:cubicBezTo>
                    <a:pt x="2925" y="2506"/>
                    <a:pt x="3302" y="3517"/>
                    <a:pt x="3522" y="3517"/>
                  </a:cubicBezTo>
                  <a:cubicBezTo>
                    <a:pt x="3526" y="3517"/>
                    <a:pt x="3530" y="3517"/>
                    <a:pt x="3535" y="3516"/>
                  </a:cubicBezTo>
                  <a:cubicBezTo>
                    <a:pt x="3753" y="3475"/>
                    <a:pt x="3693" y="2132"/>
                    <a:pt x="2551" y="1016"/>
                  </a:cubicBezTo>
                  <a:cubicBezTo>
                    <a:pt x="1755" y="236"/>
                    <a:pt x="844" y="0"/>
                    <a:pt x="37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5" name="Google Shape;1560;p54">
              <a:extLst>
                <a:ext uri="{FF2B5EF4-FFF2-40B4-BE49-F238E27FC236}">
                  <a16:creationId xmlns:a16="http://schemas.microsoft.com/office/drawing/2014/main" id="{F09AEFCE-7819-8449-B5DE-327182A32294}"/>
                </a:ext>
              </a:extLst>
            </p:cNvPr>
            <p:cNvSpPr/>
            <p:nvPr/>
          </p:nvSpPr>
          <p:spPr>
            <a:xfrm>
              <a:off x="1720600" y="5055675"/>
              <a:ext cx="70125" cy="101325"/>
            </a:xfrm>
            <a:custGeom>
              <a:avLst/>
              <a:gdLst/>
              <a:ahLst/>
              <a:cxnLst/>
              <a:rect l="l" t="t" r="r" b="b"/>
              <a:pathLst>
                <a:path w="2805" h="4053" extrusionOk="0">
                  <a:moveTo>
                    <a:pt x="206" y="1"/>
                  </a:moveTo>
                  <a:cubicBezTo>
                    <a:pt x="141" y="1"/>
                    <a:pt x="100" y="18"/>
                    <a:pt x="92" y="51"/>
                  </a:cubicBezTo>
                  <a:cubicBezTo>
                    <a:pt x="0" y="260"/>
                    <a:pt x="866" y="827"/>
                    <a:pt x="1417" y="1909"/>
                  </a:cubicBezTo>
                  <a:cubicBezTo>
                    <a:pt x="1966" y="2993"/>
                    <a:pt x="1975" y="4009"/>
                    <a:pt x="2192" y="4052"/>
                  </a:cubicBezTo>
                  <a:cubicBezTo>
                    <a:pt x="2195" y="4052"/>
                    <a:pt x="2199" y="4053"/>
                    <a:pt x="2203" y="4053"/>
                  </a:cubicBezTo>
                  <a:cubicBezTo>
                    <a:pt x="2422" y="4053"/>
                    <a:pt x="2805" y="2853"/>
                    <a:pt x="2109" y="1550"/>
                  </a:cubicBezTo>
                  <a:cubicBezTo>
                    <a:pt x="1516" y="444"/>
                    <a:pt x="540" y="1"/>
                    <a:pt x="20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6" name="Google Shape;1561;p54">
              <a:extLst>
                <a:ext uri="{FF2B5EF4-FFF2-40B4-BE49-F238E27FC236}">
                  <a16:creationId xmlns:a16="http://schemas.microsoft.com/office/drawing/2014/main" id="{F4492F1C-AE48-F04B-8521-9A03C56081F4}"/>
                </a:ext>
              </a:extLst>
            </p:cNvPr>
            <p:cNvSpPr/>
            <p:nvPr/>
          </p:nvSpPr>
          <p:spPr>
            <a:xfrm>
              <a:off x="1599525" y="5080475"/>
              <a:ext cx="44900" cy="103300"/>
            </a:xfrm>
            <a:custGeom>
              <a:avLst/>
              <a:gdLst/>
              <a:ahLst/>
              <a:cxnLst/>
              <a:rect l="l" t="t" r="r" b="b"/>
              <a:pathLst>
                <a:path w="1796" h="4132" extrusionOk="0">
                  <a:moveTo>
                    <a:pt x="195" y="1"/>
                  </a:moveTo>
                  <a:cubicBezTo>
                    <a:pt x="168" y="1"/>
                    <a:pt x="147" y="9"/>
                    <a:pt x="134" y="25"/>
                  </a:cubicBezTo>
                  <a:cubicBezTo>
                    <a:pt x="1" y="192"/>
                    <a:pt x="501" y="959"/>
                    <a:pt x="742" y="2042"/>
                  </a:cubicBezTo>
                  <a:cubicBezTo>
                    <a:pt x="985" y="3125"/>
                    <a:pt x="876" y="4059"/>
                    <a:pt x="1092" y="4126"/>
                  </a:cubicBezTo>
                  <a:cubicBezTo>
                    <a:pt x="1100" y="4130"/>
                    <a:pt x="1108" y="4132"/>
                    <a:pt x="1116" y="4132"/>
                  </a:cubicBezTo>
                  <a:cubicBezTo>
                    <a:pt x="1318" y="4132"/>
                    <a:pt x="1796" y="3130"/>
                    <a:pt x="1500" y="1868"/>
                  </a:cubicBezTo>
                  <a:cubicBezTo>
                    <a:pt x="1222" y="680"/>
                    <a:pt x="442" y="1"/>
                    <a:pt x="19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7" name="Google Shape;1562;p54">
              <a:extLst>
                <a:ext uri="{FF2B5EF4-FFF2-40B4-BE49-F238E27FC236}">
                  <a16:creationId xmlns:a16="http://schemas.microsoft.com/office/drawing/2014/main" id="{59749F99-7EA8-434F-8D1B-691A275EAF3F}"/>
                </a:ext>
              </a:extLst>
            </p:cNvPr>
            <p:cNvSpPr/>
            <p:nvPr/>
          </p:nvSpPr>
          <p:spPr>
            <a:xfrm>
              <a:off x="1886900" y="4892425"/>
              <a:ext cx="120025" cy="42450"/>
            </a:xfrm>
            <a:custGeom>
              <a:avLst/>
              <a:gdLst/>
              <a:ahLst/>
              <a:cxnLst/>
              <a:rect l="l" t="t" r="r" b="b"/>
              <a:pathLst>
                <a:path w="4801" h="1698" extrusionOk="0">
                  <a:moveTo>
                    <a:pt x="1494" y="0"/>
                  </a:moveTo>
                  <a:cubicBezTo>
                    <a:pt x="605" y="0"/>
                    <a:pt x="1" y="290"/>
                    <a:pt x="49" y="430"/>
                  </a:cubicBezTo>
                  <a:cubicBezTo>
                    <a:pt x="99" y="647"/>
                    <a:pt x="1167" y="555"/>
                    <a:pt x="2383" y="897"/>
                  </a:cubicBezTo>
                  <a:cubicBezTo>
                    <a:pt x="3461" y="1199"/>
                    <a:pt x="4277" y="1698"/>
                    <a:pt x="4560" y="1698"/>
                  </a:cubicBezTo>
                  <a:cubicBezTo>
                    <a:pt x="4596" y="1698"/>
                    <a:pt x="4624" y="1689"/>
                    <a:pt x="4642" y="1671"/>
                  </a:cubicBezTo>
                  <a:cubicBezTo>
                    <a:pt x="4800" y="1513"/>
                    <a:pt x="4033" y="529"/>
                    <a:pt x="2591" y="145"/>
                  </a:cubicBezTo>
                  <a:cubicBezTo>
                    <a:pt x="2199" y="41"/>
                    <a:pt x="1826" y="0"/>
                    <a:pt x="149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8" name="Google Shape;1563;p54">
              <a:extLst>
                <a:ext uri="{FF2B5EF4-FFF2-40B4-BE49-F238E27FC236}">
                  <a16:creationId xmlns:a16="http://schemas.microsoft.com/office/drawing/2014/main" id="{3624C48B-C437-EC4C-A5D6-F30B7DDA71B8}"/>
                </a:ext>
              </a:extLst>
            </p:cNvPr>
            <p:cNvSpPr/>
            <p:nvPr/>
          </p:nvSpPr>
          <p:spPr>
            <a:xfrm>
              <a:off x="1942725" y="4713800"/>
              <a:ext cx="187650" cy="73800"/>
            </a:xfrm>
            <a:custGeom>
              <a:avLst/>
              <a:gdLst/>
              <a:ahLst/>
              <a:cxnLst/>
              <a:rect l="l" t="t" r="r" b="b"/>
              <a:pathLst>
                <a:path w="7506" h="2952" extrusionOk="0">
                  <a:moveTo>
                    <a:pt x="5725" y="765"/>
                  </a:moveTo>
                  <a:cubicBezTo>
                    <a:pt x="6234" y="765"/>
                    <a:pt x="6634" y="823"/>
                    <a:pt x="6709" y="1066"/>
                  </a:cubicBezTo>
                  <a:cubicBezTo>
                    <a:pt x="6709" y="1148"/>
                    <a:pt x="6709" y="1182"/>
                    <a:pt x="6609" y="1307"/>
                  </a:cubicBezTo>
                  <a:cubicBezTo>
                    <a:pt x="6432" y="1425"/>
                    <a:pt x="6238" y="1516"/>
                    <a:pt x="6035" y="1582"/>
                  </a:cubicBezTo>
                  <a:cubicBezTo>
                    <a:pt x="5599" y="1750"/>
                    <a:pt x="5153" y="1894"/>
                    <a:pt x="4702" y="2015"/>
                  </a:cubicBezTo>
                  <a:cubicBezTo>
                    <a:pt x="3935" y="2215"/>
                    <a:pt x="3150" y="2342"/>
                    <a:pt x="2359" y="2390"/>
                  </a:cubicBezTo>
                  <a:cubicBezTo>
                    <a:pt x="2184" y="2384"/>
                    <a:pt x="2008" y="2381"/>
                    <a:pt x="1832" y="2381"/>
                  </a:cubicBezTo>
                  <a:cubicBezTo>
                    <a:pt x="1433" y="2381"/>
                    <a:pt x="1034" y="2396"/>
                    <a:pt x="637" y="2424"/>
                  </a:cubicBezTo>
                  <a:lnTo>
                    <a:pt x="637" y="2424"/>
                  </a:lnTo>
                  <a:cubicBezTo>
                    <a:pt x="961" y="2221"/>
                    <a:pt x="1452" y="1916"/>
                    <a:pt x="2117" y="1606"/>
                  </a:cubicBezTo>
                  <a:cubicBezTo>
                    <a:pt x="2830" y="1275"/>
                    <a:pt x="3585" y="1037"/>
                    <a:pt x="4359" y="899"/>
                  </a:cubicBezTo>
                  <a:cubicBezTo>
                    <a:pt x="4811" y="819"/>
                    <a:pt x="5267" y="774"/>
                    <a:pt x="5725" y="765"/>
                  </a:cubicBezTo>
                  <a:close/>
                  <a:moveTo>
                    <a:pt x="5880" y="0"/>
                  </a:moveTo>
                  <a:cubicBezTo>
                    <a:pt x="5815" y="0"/>
                    <a:pt x="5750" y="2"/>
                    <a:pt x="5685" y="6"/>
                  </a:cubicBezTo>
                  <a:cubicBezTo>
                    <a:pt x="5180" y="22"/>
                    <a:pt x="4677" y="85"/>
                    <a:pt x="4185" y="189"/>
                  </a:cubicBezTo>
                  <a:cubicBezTo>
                    <a:pt x="3358" y="377"/>
                    <a:pt x="2566" y="689"/>
                    <a:pt x="1833" y="1115"/>
                  </a:cubicBezTo>
                  <a:cubicBezTo>
                    <a:pt x="953" y="1647"/>
                    <a:pt x="432" y="2175"/>
                    <a:pt x="240" y="2458"/>
                  </a:cubicBezTo>
                  <a:lnTo>
                    <a:pt x="240" y="2458"/>
                  </a:lnTo>
                  <a:cubicBezTo>
                    <a:pt x="160" y="2465"/>
                    <a:pt x="80" y="2474"/>
                    <a:pt x="1" y="2483"/>
                  </a:cubicBezTo>
                  <a:cubicBezTo>
                    <a:pt x="58" y="2512"/>
                    <a:pt x="117" y="2540"/>
                    <a:pt x="175" y="2567"/>
                  </a:cubicBezTo>
                  <a:lnTo>
                    <a:pt x="175" y="2567"/>
                  </a:lnTo>
                  <a:cubicBezTo>
                    <a:pt x="151" y="2621"/>
                    <a:pt x="148" y="2655"/>
                    <a:pt x="166" y="2666"/>
                  </a:cubicBezTo>
                  <a:cubicBezTo>
                    <a:pt x="171" y="2669"/>
                    <a:pt x="177" y="2670"/>
                    <a:pt x="185" y="2670"/>
                  </a:cubicBezTo>
                  <a:cubicBezTo>
                    <a:pt x="210" y="2670"/>
                    <a:pt x="251" y="2654"/>
                    <a:pt x="306" y="2624"/>
                  </a:cubicBezTo>
                  <a:lnTo>
                    <a:pt x="306" y="2624"/>
                  </a:lnTo>
                  <a:cubicBezTo>
                    <a:pt x="823" y="2840"/>
                    <a:pt x="1379" y="2951"/>
                    <a:pt x="1940" y="2951"/>
                  </a:cubicBezTo>
                  <a:cubicBezTo>
                    <a:pt x="2040" y="2951"/>
                    <a:pt x="2141" y="2948"/>
                    <a:pt x="2242" y="2940"/>
                  </a:cubicBezTo>
                  <a:cubicBezTo>
                    <a:pt x="2342" y="2943"/>
                    <a:pt x="2443" y="2945"/>
                    <a:pt x="2544" y="2945"/>
                  </a:cubicBezTo>
                  <a:cubicBezTo>
                    <a:pt x="3283" y="2945"/>
                    <a:pt x="4020" y="2865"/>
                    <a:pt x="4743" y="2706"/>
                  </a:cubicBezTo>
                  <a:cubicBezTo>
                    <a:pt x="5230" y="2603"/>
                    <a:pt x="5708" y="2467"/>
                    <a:pt x="6176" y="2298"/>
                  </a:cubicBezTo>
                  <a:cubicBezTo>
                    <a:pt x="6471" y="2212"/>
                    <a:pt x="6753" y="2083"/>
                    <a:pt x="7010" y="1914"/>
                  </a:cubicBezTo>
                  <a:cubicBezTo>
                    <a:pt x="7366" y="1650"/>
                    <a:pt x="7506" y="1182"/>
                    <a:pt x="7352" y="765"/>
                  </a:cubicBezTo>
                  <a:cubicBezTo>
                    <a:pt x="7197" y="415"/>
                    <a:pt x="6889" y="156"/>
                    <a:pt x="6517" y="64"/>
                  </a:cubicBezTo>
                  <a:cubicBezTo>
                    <a:pt x="6308" y="22"/>
                    <a:pt x="6094" y="0"/>
                    <a:pt x="588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9" name="Google Shape;1564;p54">
              <a:extLst>
                <a:ext uri="{FF2B5EF4-FFF2-40B4-BE49-F238E27FC236}">
                  <a16:creationId xmlns:a16="http://schemas.microsoft.com/office/drawing/2014/main" id="{9F76080D-6F66-344A-87AF-7AF5422B778A}"/>
                </a:ext>
              </a:extLst>
            </p:cNvPr>
            <p:cNvSpPr/>
            <p:nvPr/>
          </p:nvSpPr>
          <p:spPr>
            <a:xfrm>
              <a:off x="1896550" y="4597425"/>
              <a:ext cx="84750" cy="187050"/>
            </a:xfrm>
            <a:custGeom>
              <a:avLst/>
              <a:gdLst/>
              <a:ahLst/>
              <a:cxnLst/>
              <a:rect l="l" t="t" r="r" b="b"/>
              <a:pathLst>
                <a:path w="3390" h="7482" extrusionOk="0">
                  <a:moveTo>
                    <a:pt x="1643" y="1"/>
                  </a:moveTo>
                  <a:cubicBezTo>
                    <a:pt x="1300" y="1"/>
                    <a:pt x="974" y="167"/>
                    <a:pt x="772" y="452"/>
                  </a:cubicBezTo>
                  <a:cubicBezTo>
                    <a:pt x="604" y="691"/>
                    <a:pt x="468" y="951"/>
                    <a:pt x="373" y="1227"/>
                  </a:cubicBezTo>
                  <a:cubicBezTo>
                    <a:pt x="188" y="1711"/>
                    <a:pt x="82" y="2220"/>
                    <a:pt x="56" y="2736"/>
                  </a:cubicBezTo>
                  <a:cubicBezTo>
                    <a:pt x="0" y="3594"/>
                    <a:pt x="160" y="4455"/>
                    <a:pt x="522" y="5235"/>
                  </a:cubicBezTo>
                  <a:cubicBezTo>
                    <a:pt x="1112" y="6492"/>
                    <a:pt x="1897" y="6970"/>
                    <a:pt x="2030" y="6970"/>
                  </a:cubicBezTo>
                  <a:cubicBezTo>
                    <a:pt x="2040" y="6970"/>
                    <a:pt x="2046" y="6967"/>
                    <a:pt x="2048" y="6962"/>
                  </a:cubicBezTo>
                  <a:cubicBezTo>
                    <a:pt x="1675" y="6338"/>
                    <a:pt x="1336" y="5696"/>
                    <a:pt x="1031" y="5036"/>
                  </a:cubicBezTo>
                  <a:cubicBezTo>
                    <a:pt x="785" y="4309"/>
                    <a:pt x="694" y="3541"/>
                    <a:pt x="765" y="2778"/>
                  </a:cubicBezTo>
                  <a:cubicBezTo>
                    <a:pt x="806" y="2333"/>
                    <a:pt x="913" y="1898"/>
                    <a:pt x="1080" y="1486"/>
                  </a:cubicBezTo>
                  <a:cubicBezTo>
                    <a:pt x="1227" y="1084"/>
                    <a:pt x="1443" y="746"/>
                    <a:pt x="1607" y="746"/>
                  </a:cubicBezTo>
                  <a:cubicBezTo>
                    <a:pt x="1630" y="746"/>
                    <a:pt x="1652" y="753"/>
                    <a:pt x="1673" y="768"/>
                  </a:cubicBezTo>
                  <a:cubicBezTo>
                    <a:pt x="1839" y="885"/>
                    <a:pt x="2207" y="1243"/>
                    <a:pt x="2307" y="1660"/>
                  </a:cubicBezTo>
                  <a:cubicBezTo>
                    <a:pt x="2448" y="2095"/>
                    <a:pt x="2548" y="2541"/>
                    <a:pt x="2606" y="2994"/>
                  </a:cubicBezTo>
                  <a:cubicBezTo>
                    <a:pt x="2721" y="3767"/>
                    <a:pt x="2721" y="4554"/>
                    <a:pt x="2606" y="5328"/>
                  </a:cubicBezTo>
                  <a:cubicBezTo>
                    <a:pt x="2355" y="6645"/>
                    <a:pt x="1955" y="7479"/>
                    <a:pt x="2064" y="7479"/>
                  </a:cubicBezTo>
                  <a:cubicBezTo>
                    <a:pt x="2067" y="7481"/>
                    <a:pt x="2070" y="7482"/>
                    <a:pt x="2073" y="7482"/>
                  </a:cubicBezTo>
                  <a:cubicBezTo>
                    <a:pt x="2177" y="7482"/>
                    <a:pt x="2744" y="6782"/>
                    <a:pt x="3113" y="5436"/>
                  </a:cubicBezTo>
                  <a:cubicBezTo>
                    <a:pt x="3320" y="4620"/>
                    <a:pt x="3390" y="3775"/>
                    <a:pt x="3323" y="2936"/>
                  </a:cubicBezTo>
                  <a:cubicBezTo>
                    <a:pt x="3278" y="2433"/>
                    <a:pt x="3180" y="1935"/>
                    <a:pt x="3031" y="1452"/>
                  </a:cubicBezTo>
                  <a:cubicBezTo>
                    <a:pt x="2914" y="798"/>
                    <a:pt x="2461" y="253"/>
                    <a:pt x="1839" y="19"/>
                  </a:cubicBezTo>
                  <a:cubicBezTo>
                    <a:pt x="1773" y="7"/>
                    <a:pt x="1708" y="1"/>
                    <a:pt x="1643"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0" name="Google Shape;1565;p54">
              <a:extLst>
                <a:ext uri="{FF2B5EF4-FFF2-40B4-BE49-F238E27FC236}">
                  <a16:creationId xmlns:a16="http://schemas.microsoft.com/office/drawing/2014/main" id="{F94B1CDF-F889-884A-BF04-A6CC8E1F2CC0}"/>
                </a:ext>
              </a:extLst>
            </p:cNvPr>
            <p:cNvSpPr/>
            <p:nvPr/>
          </p:nvSpPr>
          <p:spPr>
            <a:xfrm>
              <a:off x="3979725" y="238100"/>
              <a:ext cx="634550" cy="1160700"/>
            </a:xfrm>
            <a:custGeom>
              <a:avLst/>
              <a:gdLst/>
              <a:ahLst/>
              <a:cxnLst/>
              <a:rect l="l" t="t" r="r" b="b"/>
              <a:pathLst>
                <a:path w="25382" h="46428" extrusionOk="0">
                  <a:moveTo>
                    <a:pt x="6898" y="1"/>
                  </a:moveTo>
                  <a:cubicBezTo>
                    <a:pt x="6512" y="1"/>
                    <a:pt x="6124" y="22"/>
                    <a:pt x="5737" y="66"/>
                  </a:cubicBezTo>
                  <a:cubicBezTo>
                    <a:pt x="3285" y="377"/>
                    <a:pt x="1242" y="2097"/>
                    <a:pt x="518" y="4460"/>
                  </a:cubicBezTo>
                  <a:cubicBezTo>
                    <a:pt x="1" y="6526"/>
                    <a:pt x="802" y="8669"/>
                    <a:pt x="1594" y="10644"/>
                  </a:cubicBezTo>
                  <a:cubicBezTo>
                    <a:pt x="2942" y="14421"/>
                    <a:pt x="4670" y="18051"/>
                    <a:pt x="6753" y="21480"/>
                  </a:cubicBezTo>
                  <a:cubicBezTo>
                    <a:pt x="8413" y="23997"/>
                    <a:pt x="10444" y="26247"/>
                    <a:pt x="12046" y="28797"/>
                  </a:cubicBezTo>
                  <a:cubicBezTo>
                    <a:pt x="13656" y="31340"/>
                    <a:pt x="14759" y="34170"/>
                    <a:pt x="15296" y="37132"/>
                  </a:cubicBezTo>
                  <a:cubicBezTo>
                    <a:pt x="15604" y="39082"/>
                    <a:pt x="15688" y="41117"/>
                    <a:pt x="16438" y="42967"/>
                  </a:cubicBezTo>
                  <a:cubicBezTo>
                    <a:pt x="17175" y="44786"/>
                    <a:pt x="18807" y="46427"/>
                    <a:pt x="20755" y="46427"/>
                  </a:cubicBezTo>
                  <a:cubicBezTo>
                    <a:pt x="20788" y="46427"/>
                    <a:pt x="20822" y="46427"/>
                    <a:pt x="20856" y="46426"/>
                  </a:cubicBezTo>
                  <a:cubicBezTo>
                    <a:pt x="23231" y="46350"/>
                    <a:pt x="24898" y="43851"/>
                    <a:pt x="25139" y="41492"/>
                  </a:cubicBezTo>
                  <a:cubicBezTo>
                    <a:pt x="25382" y="39133"/>
                    <a:pt x="24656" y="36782"/>
                    <a:pt x="24414" y="34416"/>
                  </a:cubicBezTo>
                  <a:cubicBezTo>
                    <a:pt x="23973" y="30147"/>
                    <a:pt x="25106" y="25863"/>
                    <a:pt x="25031" y="21580"/>
                  </a:cubicBezTo>
                  <a:cubicBezTo>
                    <a:pt x="24959" y="17383"/>
                    <a:pt x="23206" y="12682"/>
                    <a:pt x="19318" y="11175"/>
                  </a:cubicBezTo>
                  <a:lnTo>
                    <a:pt x="19318" y="11175"/>
                  </a:lnTo>
                  <a:cubicBezTo>
                    <a:pt x="18404" y="7281"/>
                    <a:pt x="16001" y="3888"/>
                    <a:pt x="12613" y="1733"/>
                  </a:cubicBezTo>
                  <a:cubicBezTo>
                    <a:pt x="10914" y="599"/>
                    <a:pt x="8924" y="1"/>
                    <a:pt x="6898"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1" name="Google Shape;1566;p54">
              <a:extLst>
                <a:ext uri="{FF2B5EF4-FFF2-40B4-BE49-F238E27FC236}">
                  <a16:creationId xmlns:a16="http://schemas.microsoft.com/office/drawing/2014/main" id="{6185B4E6-F03E-6D45-BD10-67C30591BC98}"/>
                </a:ext>
              </a:extLst>
            </p:cNvPr>
            <p:cNvSpPr/>
            <p:nvPr/>
          </p:nvSpPr>
          <p:spPr>
            <a:xfrm>
              <a:off x="4430050" y="1222100"/>
              <a:ext cx="312375" cy="368750"/>
            </a:xfrm>
            <a:custGeom>
              <a:avLst/>
              <a:gdLst/>
              <a:ahLst/>
              <a:cxnLst/>
              <a:rect l="l" t="t" r="r" b="b"/>
              <a:pathLst>
                <a:path w="12495" h="14750" extrusionOk="0">
                  <a:moveTo>
                    <a:pt x="9711" y="0"/>
                  </a:moveTo>
                  <a:cubicBezTo>
                    <a:pt x="8994" y="0"/>
                    <a:pt x="8250" y="233"/>
                    <a:pt x="7677" y="655"/>
                  </a:cubicBezTo>
                  <a:cubicBezTo>
                    <a:pt x="6572" y="1460"/>
                    <a:pt x="5622" y="2460"/>
                    <a:pt x="4876" y="3607"/>
                  </a:cubicBezTo>
                  <a:cubicBezTo>
                    <a:pt x="3667" y="4727"/>
                    <a:pt x="2618" y="6008"/>
                    <a:pt x="1760" y="7416"/>
                  </a:cubicBezTo>
                  <a:cubicBezTo>
                    <a:pt x="676" y="9133"/>
                    <a:pt x="0" y="10882"/>
                    <a:pt x="960" y="12674"/>
                  </a:cubicBezTo>
                  <a:cubicBezTo>
                    <a:pt x="1626" y="13922"/>
                    <a:pt x="3061" y="14749"/>
                    <a:pt x="4434" y="14749"/>
                  </a:cubicBezTo>
                  <a:cubicBezTo>
                    <a:pt x="5034" y="14749"/>
                    <a:pt x="5621" y="14592"/>
                    <a:pt x="6128" y="14242"/>
                  </a:cubicBezTo>
                  <a:cubicBezTo>
                    <a:pt x="7059" y="13468"/>
                    <a:pt x="7687" y="12391"/>
                    <a:pt x="7902" y="11199"/>
                  </a:cubicBezTo>
                  <a:cubicBezTo>
                    <a:pt x="8113" y="10016"/>
                    <a:pt x="8459" y="8861"/>
                    <a:pt x="8935" y="7758"/>
                  </a:cubicBezTo>
                  <a:cubicBezTo>
                    <a:pt x="9671" y="6679"/>
                    <a:pt x="10466" y="5643"/>
                    <a:pt x="11320" y="4656"/>
                  </a:cubicBezTo>
                  <a:cubicBezTo>
                    <a:pt x="12070" y="3581"/>
                    <a:pt x="12494" y="2090"/>
                    <a:pt x="11787" y="998"/>
                  </a:cubicBezTo>
                  <a:cubicBezTo>
                    <a:pt x="11331" y="310"/>
                    <a:pt x="10539" y="0"/>
                    <a:pt x="971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2" name="Google Shape;1567;p54">
              <a:extLst>
                <a:ext uri="{FF2B5EF4-FFF2-40B4-BE49-F238E27FC236}">
                  <a16:creationId xmlns:a16="http://schemas.microsoft.com/office/drawing/2014/main" id="{77C01BF9-B725-2144-B9C9-17A7FAAEEEB5}"/>
                </a:ext>
              </a:extLst>
            </p:cNvPr>
            <p:cNvSpPr/>
            <p:nvPr/>
          </p:nvSpPr>
          <p:spPr>
            <a:xfrm>
              <a:off x="4598850" y="1261600"/>
              <a:ext cx="113375" cy="79225"/>
            </a:xfrm>
            <a:custGeom>
              <a:avLst/>
              <a:gdLst/>
              <a:ahLst/>
              <a:cxnLst/>
              <a:rect l="l" t="t" r="r" b="b"/>
              <a:pathLst>
                <a:path w="4535" h="3169" extrusionOk="0">
                  <a:moveTo>
                    <a:pt x="821" y="1"/>
                  </a:moveTo>
                  <a:cubicBezTo>
                    <a:pt x="305" y="1"/>
                    <a:pt x="1" y="119"/>
                    <a:pt x="9" y="175"/>
                  </a:cubicBezTo>
                  <a:cubicBezTo>
                    <a:pt x="948" y="296"/>
                    <a:pt x="1858" y="578"/>
                    <a:pt x="2701" y="1010"/>
                  </a:cubicBezTo>
                  <a:cubicBezTo>
                    <a:pt x="3256" y="1363"/>
                    <a:pt x="3717" y="1847"/>
                    <a:pt x="4042" y="2418"/>
                  </a:cubicBezTo>
                  <a:cubicBezTo>
                    <a:pt x="4289" y="2854"/>
                    <a:pt x="4374" y="3168"/>
                    <a:pt x="4448" y="3168"/>
                  </a:cubicBezTo>
                  <a:cubicBezTo>
                    <a:pt x="4449" y="3168"/>
                    <a:pt x="4450" y="3168"/>
                    <a:pt x="4450" y="3168"/>
                  </a:cubicBezTo>
                  <a:cubicBezTo>
                    <a:pt x="4526" y="3161"/>
                    <a:pt x="4535" y="2802"/>
                    <a:pt x="4341" y="2277"/>
                  </a:cubicBezTo>
                  <a:cubicBezTo>
                    <a:pt x="4068" y="1587"/>
                    <a:pt x="3580" y="1002"/>
                    <a:pt x="2951" y="610"/>
                  </a:cubicBezTo>
                  <a:cubicBezTo>
                    <a:pt x="2327" y="219"/>
                    <a:pt x="1609" y="8"/>
                    <a:pt x="875" y="1"/>
                  </a:cubicBezTo>
                  <a:cubicBezTo>
                    <a:pt x="857" y="1"/>
                    <a:pt x="839" y="1"/>
                    <a:pt x="82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3" name="Google Shape;1568;p54">
              <a:extLst>
                <a:ext uri="{FF2B5EF4-FFF2-40B4-BE49-F238E27FC236}">
                  <a16:creationId xmlns:a16="http://schemas.microsoft.com/office/drawing/2014/main" id="{D706652E-C24A-C44A-8401-D6B4800B4B0E}"/>
                </a:ext>
              </a:extLst>
            </p:cNvPr>
            <p:cNvSpPr/>
            <p:nvPr/>
          </p:nvSpPr>
          <p:spPr>
            <a:xfrm>
              <a:off x="4557225" y="1317175"/>
              <a:ext cx="116025" cy="70425"/>
            </a:xfrm>
            <a:custGeom>
              <a:avLst/>
              <a:gdLst/>
              <a:ahLst/>
              <a:cxnLst/>
              <a:rect l="l" t="t" r="r" b="b"/>
              <a:pathLst>
                <a:path w="4641" h="2817" extrusionOk="0">
                  <a:moveTo>
                    <a:pt x="718" y="0"/>
                  </a:moveTo>
                  <a:cubicBezTo>
                    <a:pt x="243" y="0"/>
                    <a:pt x="0" y="250"/>
                    <a:pt x="32" y="329"/>
                  </a:cubicBezTo>
                  <a:cubicBezTo>
                    <a:pt x="41" y="343"/>
                    <a:pt x="60" y="348"/>
                    <a:pt x="90" y="348"/>
                  </a:cubicBezTo>
                  <a:cubicBezTo>
                    <a:pt x="171" y="348"/>
                    <a:pt x="328" y="309"/>
                    <a:pt x="548" y="309"/>
                  </a:cubicBezTo>
                  <a:cubicBezTo>
                    <a:pt x="629" y="309"/>
                    <a:pt x="718" y="315"/>
                    <a:pt x="815" y="329"/>
                  </a:cubicBezTo>
                  <a:cubicBezTo>
                    <a:pt x="1415" y="477"/>
                    <a:pt x="1981" y="740"/>
                    <a:pt x="2482" y="1103"/>
                  </a:cubicBezTo>
                  <a:cubicBezTo>
                    <a:pt x="3693" y="1906"/>
                    <a:pt x="4473" y="2817"/>
                    <a:pt x="4625" y="2817"/>
                  </a:cubicBezTo>
                  <a:cubicBezTo>
                    <a:pt x="4631" y="2817"/>
                    <a:pt x="4636" y="2815"/>
                    <a:pt x="4640" y="2812"/>
                  </a:cubicBezTo>
                  <a:cubicBezTo>
                    <a:pt x="4263" y="1916"/>
                    <a:pt x="3590" y="1174"/>
                    <a:pt x="2732" y="712"/>
                  </a:cubicBezTo>
                  <a:cubicBezTo>
                    <a:pt x="2171" y="297"/>
                    <a:pt x="1503" y="51"/>
                    <a:pt x="807" y="3"/>
                  </a:cubicBezTo>
                  <a:cubicBezTo>
                    <a:pt x="776" y="1"/>
                    <a:pt x="747" y="0"/>
                    <a:pt x="718"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4" name="Google Shape;1569;p54">
              <a:extLst>
                <a:ext uri="{FF2B5EF4-FFF2-40B4-BE49-F238E27FC236}">
                  <a16:creationId xmlns:a16="http://schemas.microsoft.com/office/drawing/2014/main" id="{DFAC0F2D-0D66-BF4D-B7CC-B29C565AB94A}"/>
                </a:ext>
              </a:extLst>
            </p:cNvPr>
            <p:cNvSpPr/>
            <p:nvPr/>
          </p:nvSpPr>
          <p:spPr>
            <a:xfrm>
              <a:off x="4501150" y="1376425"/>
              <a:ext cx="142475" cy="71900"/>
            </a:xfrm>
            <a:custGeom>
              <a:avLst/>
              <a:gdLst/>
              <a:ahLst/>
              <a:cxnLst/>
              <a:rect l="l" t="t" r="r" b="b"/>
              <a:pathLst>
                <a:path w="5699" h="2876" extrusionOk="0">
                  <a:moveTo>
                    <a:pt x="48" y="1"/>
                  </a:moveTo>
                  <a:cubicBezTo>
                    <a:pt x="48" y="1"/>
                    <a:pt x="48" y="1"/>
                    <a:pt x="49" y="1"/>
                  </a:cubicBezTo>
                  <a:lnTo>
                    <a:pt x="49" y="1"/>
                  </a:lnTo>
                  <a:cubicBezTo>
                    <a:pt x="49" y="1"/>
                    <a:pt x="49" y="1"/>
                    <a:pt x="50" y="1"/>
                  </a:cubicBezTo>
                  <a:close/>
                  <a:moveTo>
                    <a:pt x="49" y="1"/>
                  </a:moveTo>
                  <a:cubicBezTo>
                    <a:pt x="1" y="8"/>
                    <a:pt x="103" y="414"/>
                    <a:pt x="457" y="918"/>
                  </a:cubicBezTo>
                  <a:cubicBezTo>
                    <a:pt x="933" y="1590"/>
                    <a:pt x="1582" y="2122"/>
                    <a:pt x="2333" y="2460"/>
                  </a:cubicBezTo>
                  <a:cubicBezTo>
                    <a:pt x="2941" y="2735"/>
                    <a:pt x="3598" y="2876"/>
                    <a:pt x="4262" y="2876"/>
                  </a:cubicBezTo>
                  <a:cubicBezTo>
                    <a:pt x="4418" y="2876"/>
                    <a:pt x="4576" y="2868"/>
                    <a:pt x="4732" y="2852"/>
                  </a:cubicBezTo>
                  <a:cubicBezTo>
                    <a:pt x="5350" y="2776"/>
                    <a:pt x="5699" y="2602"/>
                    <a:pt x="5692" y="2551"/>
                  </a:cubicBezTo>
                  <a:lnTo>
                    <a:pt x="5692" y="2551"/>
                  </a:lnTo>
                  <a:cubicBezTo>
                    <a:pt x="5483" y="2572"/>
                    <a:pt x="5274" y="2583"/>
                    <a:pt x="5067" y="2583"/>
                  </a:cubicBezTo>
                  <a:cubicBezTo>
                    <a:pt x="3088" y="2583"/>
                    <a:pt x="1213" y="1630"/>
                    <a:pt x="4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5" name="Google Shape;1570;p54">
              <a:extLst>
                <a:ext uri="{FF2B5EF4-FFF2-40B4-BE49-F238E27FC236}">
                  <a16:creationId xmlns:a16="http://schemas.microsoft.com/office/drawing/2014/main" id="{06AF594D-8E75-1040-9940-91765FB22A06}"/>
                </a:ext>
              </a:extLst>
            </p:cNvPr>
            <p:cNvSpPr/>
            <p:nvPr/>
          </p:nvSpPr>
          <p:spPr>
            <a:xfrm>
              <a:off x="4458600" y="1447475"/>
              <a:ext cx="169000" cy="81875"/>
            </a:xfrm>
            <a:custGeom>
              <a:avLst/>
              <a:gdLst/>
              <a:ahLst/>
              <a:cxnLst/>
              <a:rect l="l" t="t" r="r" b="b"/>
              <a:pathLst>
                <a:path w="6760" h="3275" extrusionOk="0">
                  <a:moveTo>
                    <a:pt x="61" y="0"/>
                  </a:moveTo>
                  <a:cubicBezTo>
                    <a:pt x="58" y="0"/>
                    <a:pt x="55" y="1"/>
                    <a:pt x="52" y="1"/>
                  </a:cubicBezTo>
                  <a:cubicBezTo>
                    <a:pt x="1" y="1"/>
                    <a:pt x="52" y="484"/>
                    <a:pt x="467" y="1135"/>
                  </a:cubicBezTo>
                  <a:cubicBezTo>
                    <a:pt x="1321" y="2492"/>
                    <a:pt x="2798" y="3274"/>
                    <a:pt x="4340" y="3274"/>
                  </a:cubicBezTo>
                  <a:cubicBezTo>
                    <a:pt x="4782" y="3274"/>
                    <a:pt x="5229" y="3210"/>
                    <a:pt x="5669" y="3076"/>
                  </a:cubicBezTo>
                  <a:cubicBezTo>
                    <a:pt x="6394" y="2851"/>
                    <a:pt x="6760" y="2543"/>
                    <a:pt x="6735" y="2494"/>
                  </a:cubicBezTo>
                  <a:lnTo>
                    <a:pt x="6735" y="2494"/>
                  </a:lnTo>
                  <a:cubicBezTo>
                    <a:pt x="6349" y="2553"/>
                    <a:pt x="5968" y="2640"/>
                    <a:pt x="5593" y="2751"/>
                  </a:cubicBezTo>
                  <a:cubicBezTo>
                    <a:pt x="5272" y="2814"/>
                    <a:pt x="4947" y="2846"/>
                    <a:pt x="4622" y="2846"/>
                  </a:cubicBezTo>
                  <a:cubicBezTo>
                    <a:pt x="4041" y="2846"/>
                    <a:pt x="3461" y="2745"/>
                    <a:pt x="2910" y="2543"/>
                  </a:cubicBezTo>
                  <a:cubicBezTo>
                    <a:pt x="2057" y="2213"/>
                    <a:pt x="1309" y="1661"/>
                    <a:pt x="743" y="943"/>
                  </a:cubicBezTo>
                  <a:cubicBezTo>
                    <a:pt x="314" y="408"/>
                    <a:pt x="167" y="0"/>
                    <a:pt x="61"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6" name="Google Shape;1571;p54">
              <a:extLst>
                <a:ext uri="{FF2B5EF4-FFF2-40B4-BE49-F238E27FC236}">
                  <a16:creationId xmlns:a16="http://schemas.microsoft.com/office/drawing/2014/main" id="{60990A49-5328-B64A-80DC-8DF38BDD1A31}"/>
                </a:ext>
              </a:extLst>
            </p:cNvPr>
            <p:cNvSpPr/>
            <p:nvPr/>
          </p:nvSpPr>
          <p:spPr>
            <a:xfrm>
              <a:off x="3302550" y="241800"/>
              <a:ext cx="728900" cy="1380250"/>
            </a:xfrm>
            <a:custGeom>
              <a:avLst/>
              <a:gdLst/>
              <a:ahLst/>
              <a:cxnLst/>
              <a:rect l="l" t="t" r="r" b="b"/>
              <a:pathLst>
                <a:path w="29156" h="55210" extrusionOk="0">
                  <a:moveTo>
                    <a:pt x="16464" y="1"/>
                  </a:moveTo>
                  <a:cubicBezTo>
                    <a:pt x="15219" y="1"/>
                    <a:pt x="13979" y="148"/>
                    <a:pt x="12761" y="385"/>
                  </a:cubicBezTo>
                  <a:cubicBezTo>
                    <a:pt x="8385" y="1235"/>
                    <a:pt x="4160" y="4261"/>
                    <a:pt x="3168" y="8603"/>
                  </a:cubicBezTo>
                  <a:cubicBezTo>
                    <a:pt x="2677" y="10730"/>
                    <a:pt x="2985" y="12955"/>
                    <a:pt x="2784" y="15122"/>
                  </a:cubicBezTo>
                  <a:cubicBezTo>
                    <a:pt x="2384" y="19439"/>
                    <a:pt x="1235" y="23282"/>
                    <a:pt x="793" y="27625"/>
                  </a:cubicBezTo>
                  <a:cubicBezTo>
                    <a:pt x="1" y="35209"/>
                    <a:pt x="3976" y="42052"/>
                    <a:pt x="8876" y="47887"/>
                  </a:cubicBezTo>
                  <a:cubicBezTo>
                    <a:pt x="11828" y="51388"/>
                    <a:pt x="15538" y="55209"/>
                    <a:pt x="19968" y="55209"/>
                  </a:cubicBezTo>
                  <a:cubicBezTo>
                    <a:pt x="20293" y="55209"/>
                    <a:pt x="20621" y="55189"/>
                    <a:pt x="20953" y="55146"/>
                  </a:cubicBezTo>
                  <a:cubicBezTo>
                    <a:pt x="24287" y="54720"/>
                    <a:pt x="26847" y="52154"/>
                    <a:pt x="29156" y="49728"/>
                  </a:cubicBezTo>
                  <a:lnTo>
                    <a:pt x="25873" y="4002"/>
                  </a:lnTo>
                  <a:cubicBezTo>
                    <a:pt x="22943" y="994"/>
                    <a:pt x="19692" y="1"/>
                    <a:pt x="1646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7" name="Google Shape;1572;p54">
              <a:extLst>
                <a:ext uri="{FF2B5EF4-FFF2-40B4-BE49-F238E27FC236}">
                  <a16:creationId xmlns:a16="http://schemas.microsoft.com/office/drawing/2014/main" id="{A616EB9F-BD01-AF45-9C08-01CD6593929C}"/>
                </a:ext>
              </a:extLst>
            </p:cNvPr>
            <p:cNvSpPr/>
            <p:nvPr/>
          </p:nvSpPr>
          <p:spPr>
            <a:xfrm>
              <a:off x="3400850" y="420225"/>
              <a:ext cx="1294525" cy="1910625"/>
            </a:xfrm>
            <a:custGeom>
              <a:avLst/>
              <a:gdLst/>
              <a:ahLst/>
              <a:cxnLst/>
              <a:rect l="l" t="t" r="r" b="b"/>
              <a:pathLst>
                <a:path w="51781" h="76425" extrusionOk="0">
                  <a:moveTo>
                    <a:pt x="33942" y="0"/>
                  </a:moveTo>
                  <a:lnTo>
                    <a:pt x="11888" y="3793"/>
                  </a:lnTo>
                  <a:cubicBezTo>
                    <a:pt x="11711" y="3822"/>
                    <a:pt x="11534" y="3856"/>
                    <a:pt x="11358" y="3892"/>
                  </a:cubicBezTo>
                  <a:cubicBezTo>
                    <a:pt x="4434" y="5345"/>
                    <a:pt x="0" y="12138"/>
                    <a:pt x="1454" y="19062"/>
                  </a:cubicBezTo>
                  <a:cubicBezTo>
                    <a:pt x="3120" y="26988"/>
                    <a:pt x="5488" y="36599"/>
                    <a:pt x="7988" y="42158"/>
                  </a:cubicBezTo>
                  <a:cubicBezTo>
                    <a:pt x="12312" y="51650"/>
                    <a:pt x="19720" y="52365"/>
                    <a:pt x="21856" y="52365"/>
                  </a:cubicBezTo>
                  <a:cubicBezTo>
                    <a:pt x="22235" y="52365"/>
                    <a:pt x="22448" y="52343"/>
                    <a:pt x="22448" y="52343"/>
                  </a:cubicBezTo>
                  <a:cubicBezTo>
                    <a:pt x="22448" y="52343"/>
                    <a:pt x="24616" y="59628"/>
                    <a:pt x="26567" y="66571"/>
                  </a:cubicBezTo>
                  <a:cubicBezTo>
                    <a:pt x="28144" y="72218"/>
                    <a:pt x="31451" y="76424"/>
                    <a:pt x="36810" y="76424"/>
                  </a:cubicBezTo>
                  <a:cubicBezTo>
                    <a:pt x="37740" y="76424"/>
                    <a:pt x="38731" y="76298"/>
                    <a:pt x="39785" y="76031"/>
                  </a:cubicBezTo>
                  <a:cubicBezTo>
                    <a:pt x="46845" y="74239"/>
                    <a:pt x="51780" y="67055"/>
                    <a:pt x="50054" y="60470"/>
                  </a:cubicBezTo>
                  <a:lnTo>
                    <a:pt x="34909" y="3792"/>
                  </a:lnTo>
                  <a:lnTo>
                    <a:pt x="33942" y="0"/>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18" name="Google Shape;1573;p54">
              <a:extLst>
                <a:ext uri="{FF2B5EF4-FFF2-40B4-BE49-F238E27FC236}">
                  <a16:creationId xmlns:a16="http://schemas.microsoft.com/office/drawing/2014/main" id="{3346A708-A9AD-CD46-841C-AACA7E67EA79}"/>
                </a:ext>
              </a:extLst>
            </p:cNvPr>
            <p:cNvSpPr/>
            <p:nvPr/>
          </p:nvSpPr>
          <p:spPr>
            <a:xfrm>
              <a:off x="3545525" y="1033150"/>
              <a:ext cx="155900" cy="53800"/>
            </a:xfrm>
            <a:custGeom>
              <a:avLst/>
              <a:gdLst/>
              <a:ahLst/>
              <a:cxnLst/>
              <a:rect l="l" t="t" r="r" b="b"/>
              <a:pathLst>
                <a:path w="6236" h="2152" extrusionOk="0">
                  <a:moveTo>
                    <a:pt x="6058" y="1"/>
                  </a:moveTo>
                  <a:cubicBezTo>
                    <a:pt x="5734" y="1"/>
                    <a:pt x="4737" y="876"/>
                    <a:pt x="3218" y="1137"/>
                  </a:cubicBezTo>
                  <a:cubicBezTo>
                    <a:pt x="2919" y="1188"/>
                    <a:pt x="2629" y="1209"/>
                    <a:pt x="2356" y="1209"/>
                  </a:cubicBezTo>
                  <a:cubicBezTo>
                    <a:pt x="1352" y="1209"/>
                    <a:pt x="555" y="937"/>
                    <a:pt x="225" y="937"/>
                  </a:cubicBezTo>
                  <a:cubicBezTo>
                    <a:pt x="149" y="937"/>
                    <a:pt x="98" y="952"/>
                    <a:pt x="74" y="987"/>
                  </a:cubicBezTo>
                  <a:cubicBezTo>
                    <a:pt x="0" y="1088"/>
                    <a:pt x="250" y="1420"/>
                    <a:pt x="833" y="1721"/>
                  </a:cubicBezTo>
                  <a:cubicBezTo>
                    <a:pt x="1419" y="2006"/>
                    <a:pt x="2060" y="2151"/>
                    <a:pt x="2706" y="2151"/>
                  </a:cubicBezTo>
                  <a:cubicBezTo>
                    <a:pt x="2935" y="2151"/>
                    <a:pt x="3164" y="2133"/>
                    <a:pt x="3392" y="2096"/>
                  </a:cubicBezTo>
                  <a:cubicBezTo>
                    <a:pt x="4251" y="1963"/>
                    <a:pt x="5046" y="1563"/>
                    <a:pt x="5667" y="954"/>
                  </a:cubicBezTo>
                  <a:cubicBezTo>
                    <a:pt x="6119" y="463"/>
                    <a:pt x="6235" y="70"/>
                    <a:pt x="6126" y="21"/>
                  </a:cubicBezTo>
                  <a:cubicBezTo>
                    <a:pt x="6108" y="7"/>
                    <a:pt x="6086" y="1"/>
                    <a:pt x="6058"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9" name="Google Shape;1574;p54">
              <a:extLst>
                <a:ext uri="{FF2B5EF4-FFF2-40B4-BE49-F238E27FC236}">
                  <a16:creationId xmlns:a16="http://schemas.microsoft.com/office/drawing/2014/main" id="{76845D76-7035-404C-87B4-5B0F5DC2601D}"/>
                </a:ext>
              </a:extLst>
            </p:cNvPr>
            <p:cNvSpPr/>
            <p:nvPr/>
          </p:nvSpPr>
          <p:spPr>
            <a:xfrm>
              <a:off x="3923500" y="929150"/>
              <a:ext cx="152350" cy="62975"/>
            </a:xfrm>
            <a:custGeom>
              <a:avLst/>
              <a:gdLst/>
              <a:ahLst/>
              <a:cxnLst/>
              <a:rect l="l" t="t" r="r" b="b"/>
              <a:pathLst>
                <a:path w="6094" h="2519" extrusionOk="0">
                  <a:moveTo>
                    <a:pt x="5928" y="1"/>
                  </a:moveTo>
                  <a:cubicBezTo>
                    <a:pt x="5627" y="1"/>
                    <a:pt x="4725" y="1039"/>
                    <a:pt x="3202" y="1439"/>
                  </a:cubicBezTo>
                  <a:cubicBezTo>
                    <a:pt x="2675" y="1577"/>
                    <a:pt x="2171" y="1617"/>
                    <a:pt x="1727" y="1617"/>
                  </a:cubicBezTo>
                  <a:cubicBezTo>
                    <a:pt x="1111" y="1617"/>
                    <a:pt x="610" y="1540"/>
                    <a:pt x="320" y="1540"/>
                  </a:cubicBezTo>
                  <a:cubicBezTo>
                    <a:pt x="178" y="1540"/>
                    <a:pt x="86" y="1558"/>
                    <a:pt x="58" y="1614"/>
                  </a:cubicBezTo>
                  <a:cubicBezTo>
                    <a:pt x="0" y="1723"/>
                    <a:pt x="284" y="2023"/>
                    <a:pt x="893" y="2264"/>
                  </a:cubicBezTo>
                  <a:cubicBezTo>
                    <a:pt x="1358" y="2433"/>
                    <a:pt x="1847" y="2518"/>
                    <a:pt x="2336" y="2518"/>
                  </a:cubicBezTo>
                  <a:cubicBezTo>
                    <a:pt x="2716" y="2518"/>
                    <a:pt x="3097" y="2467"/>
                    <a:pt x="3468" y="2364"/>
                  </a:cubicBezTo>
                  <a:cubicBezTo>
                    <a:pt x="4311" y="2148"/>
                    <a:pt x="5062" y="1665"/>
                    <a:pt x="5610" y="988"/>
                  </a:cubicBezTo>
                  <a:cubicBezTo>
                    <a:pt x="6018" y="481"/>
                    <a:pt x="6094" y="80"/>
                    <a:pt x="5976" y="13"/>
                  </a:cubicBezTo>
                  <a:cubicBezTo>
                    <a:pt x="5962" y="5"/>
                    <a:pt x="5946" y="1"/>
                    <a:pt x="5928"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0" name="Google Shape;1575;p54">
              <a:extLst>
                <a:ext uri="{FF2B5EF4-FFF2-40B4-BE49-F238E27FC236}">
                  <a16:creationId xmlns:a16="http://schemas.microsoft.com/office/drawing/2014/main" id="{578BA72D-7C54-7F41-9294-8E9912040B7E}"/>
                </a:ext>
              </a:extLst>
            </p:cNvPr>
            <p:cNvSpPr/>
            <p:nvPr/>
          </p:nvSpPr>
          <p:spPr>
            <a:xfrm>
              <a:off x="3743850" y="903625"/>
              <a:ext cx="114450" cy="361750"/>
            </a:xfrm>
            <a:custGeom>
              <a:avLst/>
              <a:gdLst/>
              <a:ahLst/>
              <a:cxnLst/>
              <a:rect l="l" t="t" r="r" b="b"/>
              <a:pathLst>
                <a:path w="4578" h="14470" extrusionOk="0">
                  <a:moveTo>
                    <a:pt x="1601" y="0"/>
                  </a:moveTo>
                  <a:cubicBezTo>
                    <a:pt x="1400" y="0"/>
                    <a:pt x="876" y="3987"/>
                    <a:pt x="418" y="8902"/>
                  </a:cubicBezTo>
                  <a:cubicBezTo>
                    <a:pt x="309" y="10120"/>
                    <a:pt x="210" y="11278"/>
                    <a:pt x="119" y="12386"/>
                  </a:cubicBezTo>
                  <a:cubicBezTo>
                    <a:pt x="1" y="12952"/>
                    <a:pt x="84" y="13541"/>
                    <a:pt x="351" y="14053"/>
                  </a:cubicBezTo>
                  <a:cubicBezTo>
                    <a:pt x="555" y="14308"/>
                    <a:pt x="860" y="14460"/>
                    <a:pt x="1185" y="14470"/>
                  </a:cubicBezTo>
                  <a:cubicBezTo>
                    <a:pt x="1430" y="14462"/>
                    <a:pt x="1672" y="14429"/>
                    <a:pt x="1911" y="14369"/>
                  </a:cubicBezTo>
                  <a:cubicBezTo>
                    <a:pt x="2828" y="14249"/>
                    <a:pt x="3724" y="14005"/>
                    <a:pt x="4577" y="13646"/>
                  </a:cubicBezTo>
                  <a:cubicBezTo>
                    <a:pt x="4471" y="13643"/>
                    <a:pt x="4364" y="13641"/>
                    <a:pt x="4257" y="13641"/>
                  </a:cubicBezTo>
                  <a:cubicBezTo>
                    <a:pt x="3440" y="13641"/>
                    <a:pt x="2626" y="13729"/>
                    <a:pt x="1828" y="13903"/>
                  </a:cubicBezTo>
                  <a:cubicBezTo>
                    <a:pt x="1669" y="13928"/>
                    <a:pt x="1510" y="13948"/>
                    <a:pt x="1366" y="13948"/>
                  </a:cubicBezTo>
                  <a:cubicBezTo>
                    <a:pt x="1132" y="13948"/>
                    <a:pt x="937" y="13897"/>
                    <a:pt x="844" y="13737"/>
                  </a:cubicBezTo>
                  <a:cubicBezTo>
                    <a:pt x="696" y="13319"/>
                    <a:pt x="675" y="12867"/>
                    <a:pt x="786" y="12437"/>
                  </a:cubicBezTo>
                  <a:cubicBezTo>
                    <a:pt x="890" y="11325"/>
                    <a:pt x="1008" y="10166"/>
                    <a:pt x="1135" y="8960"/>
                  </a:cubicBezTo>
                  <a:cubicBezTo>
                    <a:pt x="1594" y="4035"/>
                    <a:pt x="1802" y="18"/>
                    <a:pt x="1603" y="0"/>
                  </a:cubicBezTo>
                  <a:cubicBezTo>
                    <a:pt x="1602" y="0"/>
                    <a:pt x="1602" y="0"/>
                    <a:pt x="1601"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1" name="Google Shape;1576;p54">
              <a:extLst>
                <a:ext uri="{FF2B5EF4-FFF2-40B4-BE49-F238E27FC236}">
                  <a16:creationId xmlns:a16="http://schemas.microsoft.com/office/drawing/2014/main" id="{E75A8743-AD91-5649-B5AA-AD25FCBA7186}"/>
                </a:ext>
              </a:extLst>
            </p:cNvPr>
            <p:cNvSpPr/>
            <p:nvPr/>
          </p:nvSpPr>
          <p:spPr>
            <a:xfrm>
              <a:off x="3962475" y="1517075"/>
              <a:ext cx="362375" cy="280500"/>
            </a:xfrm>
            <a:custGeom>
              <a:avLst/>
              <a:gdLst/>
              <a:ahLst/>
              <a:cxnLst/>
              <a:rect l="l" t="t" r="r" b="b"/>
              <a:pathLst>
                <a:path w="14495" h="11220" extrusionOk="0">
                  <a:moveTo>
                    <a:pt x="14495" y="0"/>
                  </a:moveTo>
                  <a:cubicBezTo>
                    <a:pt x="10546" y="4125"/>
                    <a:pt x="5528" y="7069"/>
                    <a:pt x="1" y="8502"/>
                  </a:cubicBezTo>
                  <a:lnTo>
                    <a:pt x="918" y="11220"/>
                  </a:lnTo>
                  <a:cubicBezTo>
                    <a:pt x="12919" y="9085"/>
                    <a:pt x="14494" y="1"/>
                    <a:pt x="14495"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22" name="Google Shape;1577;p54">
              <a:extLst>
                <a:ext uri="{FF2B5EF4-FFF2-40B4-BE49-F238E27FC236}">
                  <a16:creationId xmlns:a16="http://schemas.microsoft.com/office/drawing/2014/main" id="{78ECBC57-0219-9042-AAA1-DAA49CFAA535}"/>
                </a:ext>
              </a:extLst>
            </p:cNvPr>
            <p:cNvSpPr/>
            <p:nvPr/>
          </p:nvSpPr>
          <p:spPr>
            <a:xfrm>
              <a:off x="3890600" y="830125"/>
              <a:ext cx="196925" cy="48950"/>
            </a:xfrm>
            <a:custGeom>
              <a:avLst/>
              <a:gdLst/>
              <a:ahLst/>
              <a:cxnLst/>
              <a:rect l="l" t="t" r="r" b="b"/>
              <a:pathLst>
                <a:path w="7877" h="1958" extrusionOk="0">
                  <a:moveTo>
                    <a:pt x="7115" y="1"/>
                  </a:moveTo>
                  <a:cubicBezTo>
                    <a:pt x="6423" y="1"/>
                    <a:pt x="5250" y="213"/>
                    <a:pt x="3918" y="258"/>
                  </a:cubicBezTo>
                  <a:cubicBezTo>
                    <a:pt x="3726" y="264"/>
                    <a:pt x="3537" y="267"/>
                    <a:pt x="3352" y="267"/>
                  </a:cubicBezTo>
                  <a:cubicBezTo>
                    <a:pt x="2426" y="267"/>
                    <a:pt x="1602" y="199"/>
                    <a:pt x="1012" y="199"/>
                  </a:cubicBezTo>
                  <a:cubicBezTo>
                    <a:pt x="508" y="199"/>
                    <a:pt x="174" y="248"/>
                    <a:pt x="91" y="432"/>
                  </a:cubicBezTo>
                  <a:cubicBezTo>
                    <a:pt x="1" y="641"/>
                    <a:pt x="334" y="1025"/>
                    <a:pt x="1033" y="1374"/>
                  </a:cubicBezTo>
                  <a:cubicBezTo>
                    <a:pt x="1902" y="1764"/>
                    <a:pt x="2833" y="1958"/>
                    <a:pt x="3761" y="1958"/>
                  </a:cubicBezTo>
                  <a:cubicBezTo>
                    <a:pt x="4830" y="1958"/>
                    <a:pt x="5897" y="1701"/>
                    <a:pt x="6868" y="1191"/>
                  </a:cubicBezTo>
                  <a:cubicBezTo>
                    <a:pt x="7535" y="798"/>
                    <a:pt x="7876" y="391"/>
                    <a:pt x="7743" y="191"/>
                  </a:cubicBezTo>
                  <a:cubicBezTo>
                    <a:pt x="7669" y="50"/>
                    <a:pt x="7448" y="1"/>
                    <a:pt x="711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3" name="Google Shape;1578;p54">
              <a:extLst>
                <a:ext uri="{FF2B5EF4-FFF2-40B4-BE49-F238E27FC236}">
                  <a16:creationId xmlns:a16="http://schemas.microsoft.com/office/drawing/2014/main" id="{6C93D270-76E6-2A45-90A3-8B618969B32D}"/>
                </a:ext>
              </a:extLst>
            </p:cNvPr>
            <p:cNvSpPr/>
            <p:nvPr/>
          </p:nvSpPr>
          <p:spPr>
            <a:xfrm>
              <a:off x="3513225" y="843375"/>
              <a:ext cx="172975" cy="71200"/>
            </a:xfrm>
            <a:custGeom>
              <a:avLst/>
              <a:gdLst/>
              <a:ahLst/>
              <a:cxnLst/>
              <a:rect l="l" t="t" r="r" b="b"/>
              <a:pathLst>
                <a:path w="6919" h="2848" extrusionOk="0">
                  <a:moveTo>
                    <a:pt x="6468" y="1"/>
                  </a:moveTo>
                  <a:cubicBezTo>
                    <a:pt x="5899" y="1"/>
                    <a:pt x="4801" y="593"/>
                    <a:pt x="3384" y="969"/>
                  </a:cubicBezTo>
                  <a:cubicBezTo>
                    <a:pt x="1717" y="1411"/>
                    <a:pt x="308" y="1520"/>
                    <a:pt x="92" y="1986"/>
                  </a:cubicBezTo>
                  <a:cubicBezTo>
                    <a:pt x="0" y="2211"/>
                    <a:pt x="317" y="2519"/>
                    <a:pt x="1009" y="2711"/>
                  </a:cubicBezTo>
                  <a:cubicBezTo>
                    <a:pt x="1413" y="2802"/>
                    <a:pt x="1824" y="2848"/>
                    <a:pt x="2236" y="2848"/>
                  </a:cubicBezTo>
                  <a:cubicBezTo>
                    <a:pt x="2789" y="2848"/>
                    <a:pt x="3341" y="2766"/>
                    <a:pt x="3875" y="2602"/>
                  </a:cubicBezTo>
                  <a:cubicBezTo>
                    <a:pt x="4824" y="2355"/>
                    <a:pt x="5687" y="1857"/>
                    <a:pt x="6376" y="1161"/>
                  </a:cubicBezTo>
                  <a:cubicBezTo>
                    <a:pt x="6835" y="636"/>
                    <a:pt x="6918" y="201"/>
                    <a:pt x="6718" y="60"/>
                  </a:cubicBezTo>
                  <a:cubicBezTo>
                    <a:pt x="6651" y="19"/>
                    <a:pt x="6568" y="1"/>
                    <a:pt x="6468"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4" name="Google Shape;1579;p54">
              <a:extLst>
                <a:ext uri="{FF2B5EF4-FFF2-40B4-BE49-F238E27FC236}">
                  <a16:creationId xmlns:a16="http://schemas.microsoft.com/office/drawing/2014/main" id="{CEE18234-0EE3-B746-9E3B-C3ADFEC49CBB}"/>
                </a:ext>
              </a:extLst>
            </p:cNvPr>
            <p:cNvSpPr/>
            <p:nvPr/>
          </p:nvSpPr>
          <p:spPr>
            <a:xfrm>
              <a:off x="3745750" y="257150"/>
              <a:ext cx="808325" cy="1102625"/>
            </a:xfrm>
            <a:custGeom>
              <a:avLst/>
              <a:gdLst/>
              <a:ahLst/>
              <a:cxnLst/>
              <a:rect l="l" t="t" r="r" b="b"/>
              <a:pathLst>
                <a:path w="32333" h="44105" extrusionOk="0">
                  <a:moveTo>
                    <a:pt x="12953" y="0"/>
                  </a:moveTo>
                  <a:cubicBezTo>
                    <a:pt x="10442" y="0"/>
                    <a:pt x="7874" y="782"/>
                    <a:pt x="5652" y="1996"/>
                  </a:cubicBezTo>
                  <a:cubicBezTo>
                    <a:pt x="2752" y="3571"/>
                    <a:pt x="1" y="6481"/>
                    <a:pt x="551" y="9739"/>
                  </a:cubicBezTo>
                  <a:cubicBezTo>
                    <a:pt x="1035" y="12640"/>
                    <a:pt x="3869" y="14483"/>
                    <a:pt x="6577" y="15574"/>
                  </a:cubicBezTo>
                  <a:cubicBezTo>
                    <a:pt x="9286" y="16666"/>
                    <a:pt x="12287" y="17483"/>
                    <a:pt x="14204" y="19684"/>
                  </a:cubicBezTo>
                  <a:cubicBezTo>
                    <a:pt x="15837" y="21550"/>
                    <a:pt x="16371" y="24126"/>
                    <a:pt x="16904" y="26551"/>
                  </a:cubicBezTo>
                  <a:cubicBezTo>
                    <a:pt x="17846" y="30820"/>
                    <a:pt x="18972" y="35129"/>
                    <a:pt x="21305" y="38820"/>
                  </a:cubicBezTo>
                  <a:cubicBezTo>
                    <a:pt x="23639" y="42513"/>
                    <a:pt x="25790" y="43638"/>
                    <a:pt x="30132" y="44104"/>
                  </a:cubicBezTo>
                  <a:lnTo>
                    <a:pt x="32332" y="42013"/>
                  </a:lnTo>
                  <a:cubicBezTo>
                    <a:pt x="31074" y="31674"/>
                    <a:pt x="28653" y="21510"/>
                    <a:pt x="25114" y="11714"/>
                  </a:cubicBezTo>
                  <a:cubicBezTo>
                    <a:pt x="23597" y="7463"/>
                    <a:pt x="21521" y="2946"/>
                    <a:pt x="17462" y="987"/>
                  </a:cubicBezTo>
                  <a:cubicBezTo>
                    <a:pt x="16045" y="301"/>
                    <a:pt x="14510" y="0"/>
                    <a:pt x="12953"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5" name="Google Shape;1580;p54">
              <a:extLst>
                <a:ext uri="{FF2B5EF4-FFF2-40B4-BE49-F238E27FC236}">
                  <a16:creationId xmlns:a16="http://schemas.microsoft.com/office/drawing/2014/main" id="{6A26EBDE-AA51-7941-BCCE-9E274104DAC3}"/>
                </a:ext>
              </a:extLst>
            </p:cNvPr>
            <p:cNvSpPr/>
            <p:nvPr/>
          </p:nvSpPr>
          <p:spPr>
            <a:xfrm>
              <a:off x="4115400" y="555000"/>
              <a:ext cx="58600" cy="227200"/>
            </a:xfrm>
            <a:custGeom>
              <a:avLst/>
              <a:gdLst/>
              <a:ahLst/>
              <a:cxnLst/>
              <a:rect l="l" t="t" r="r" b="b"/>
              <a:pathLst>
                <a:path w="2344" h="9088" extrusionOk="0">
                  <a:moveTo>
                    <a:pt x="52" y="1"/>
                  </a:moveTo>
                  <a:cubicBezTo>
                    <a:pt x="52" y="1"/>
                    <a:pt x="52" y="1"/>
                    <a:pt x="51" y="1"/>
                  </a:cubicBezTo>
                  <a:cubicBezTo>
                    <a:pt x="1" y="18"/>
                    <a:pt x="467" y="2052"/>
                    <a:pt x="1085" y="4569"/>
                  </a:cubicBezTo>
                  <a:cubicBezTo>
                    <a:pt x="1699" y="7076"/>
                    <a:pt x="2239" y="9087"/>
                    <a:pt x="2292" y="9087"/>
                  </a:cubicBezTo>
                  <a:cubicBezTo>
                    <a:pt x="2292" y="9087"/>
                    <a:pt x="2292" y="9087"/>
                    <a:pt x="2292" y="9087"/>
                  </a:cubicBezTo>
                  <a:cubicBezTo>
                    <a:pt x="2343" y="9070"/>
                    <a:pt x="1886" y="7028"/>
                    <a:pt x="1268" y="4519"/>
                  </a:cubicBezTo>
                  <a:cubicBezTo>
                    <a:pt x="645" y="2028"/>
                    <a:pt x="105" y="1"/>
                    <a:pt x="5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6" name="Google Shape;1581;p54">
              <a:extLst>
                <a:ext uri="{FF2B5EF4-FFF2-40B4-BE49-F238E27FC236}">
                  <a16:creationId xmlns:a16="http://schemas.microsoft.com/office/drawing/2014/main" id="{84A7FD49-8E97-D940-843B-6FDC1C9A262D}"/>
                </a:ext>
              </a:extLst>
            </p:cNvPr>
            <p:cNvSpPr/>
            <p:nvPr/>
          </p:nvSpPr>
          <p:spPr>
            <a:xfrm>
              <a:off x="4499050" y="715900"/>
              <a:ext cx="209775" cy="517625"/>
            </a:xfrm>
            <a:custGeom>
              <a:avLst/>
              <a:gdLst/>
              <a:ahLst/>
              <a:cxnLst/>
              <a:rect l="l" t="t" r="r" b="b"/>
              <a:pathLst>
                <a:path w="8391" h="20705" extrusionOk="0">
                  <a:moveTo>
                    <a:pt x="0" y="0"/>
                  </a:moveTo>
                  <a:lnTo>
                    <a:pt x="4267" y="20704"/>
                  </a:lnTo>
                  <a:cubicBezTo>
                    <a:pt x="7028" y="18728"/>
                    <a:pt x="8390" y="15330"/>
                    <a:pt x="7759" y="11994"/>
                  </a:cubicBezTo>
                  <a:cubicBezTo>
                    <a:pt x="7194" y="9909"/>
                    <a:pt x="6210" y="7960"/>
                    <a:pt x="4867" y="6268"/>
                  </a:cubicBezTo>
                  <a:cubicBezTo>
                    <a:pt x="3334" y="4106"/>
                    <a:pt x="1711" y="2017"/>
                    <a:pt x="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7" name="Google Shape;1582;p54">
              <a:extLst>
                <a:ext uri="{FF2B5EF4-FFF2-40B4-BE49-F238E27FC236}">
                  <a16:creationId xmlns:a16="http://schemas.microsoft.com/office/drawing/2014/main" id="{BFCCE263-E0EF-644E-A58C-B504BF7004F9}"/>
                </a:ext>
              </a:extLst>
            </p:cNvPr>
            <p:cNvSpPr/>
            <p:nvPr/>
          </p:nvSpPr>
          <p:spPr>
            <a:xfrm>
              <a:off x="3764100" y="496925"/>
              <a:ext cx="824350" cy="811800"/>
            </a:xfrm>
            <a:custGeom>
              <a:avLst/>
              <a:gdLst/>
              <a:ahLst/>
              <a:cxnLst/>
              <a:rect l="l" t="t" r="r" b="b"/>
              <a:pathLst>
                <a:path w="32974" h="32472" extrusionOk="0">
                  <a:moveTo>
                    <a:pt x="0" y="0"/>
                  </a:moveTo>
                  <a:lnTo>
                    <a:pt x="0" y="0"/>
                  </a:lnTo>
                  <a:cubicBezTo>
                    <a:pt x="59" y="174"/>
                    <a:pt x="140" y="340"/>
                    <a:pt x="243" y="491"/>
                  </a:cubicBezTo>
                  <a:cubicBezTo>
                    <a:pt x="532" y="940"/>
                    <a:pt x="877" y="1352"/>
                    <a:pt x="1268" y="1716"/>
                  </a:cubicBezTo>
                  <a:cubicBezTo>
                    <a:pt x="2724" y="3005"/>
                    <a:pt x="4522" y="3844"/>
                    <a:pt x="6443" y="4133"/>
                  </a:cubicBezTo>
                  <a:cubicBezTo>
                    <a:pt x="8860" y="4600"/>
                    <a:pt x="11778" y="4359"/>
                    <a:pt x="14920" y="4651"/>
                  </a:cubicBezTo>
                  <a:cubicBezTo>
                    <a:pt x="16562" y="4838"/>
                    <a:pt x="18171" y="5246"/>
                    <a:pt x="19705" y="5867"/>
                  </a:cubicBezTo>
                  <a:cubicBezTo>
                    <a:pt x="21347" y="6538"/>
                    <a:pt x="22890" y="7434"/>
                    <a:pt x="24288" y="8527"/>
                  </a:cubicBezTo>
                  <a:cubicBezTo>
                    <a:pt x="27009" y="10635"/>
                    <a:pt x="29138" y="13411"/>
                    <a:pt x="30472" y="16585"/>
                  </a:cubicBezTo>
                  <a:cubicBezTo>
                    <a:pt x="31549" y="19184"/>
                    <a:pt x="32136" y="21958"/>
                    <a:pt x="32206" y="24770"/>
                  </a:cubicBezTo>
                  <a:cubicBezTo>
                    <a:pt x="32252" y="26670"/>
                    <a:pt x="32085" y="28568"/>
                    <a:pt x="31706" y="30430"/>
                  </a:cubicBezTo>
                  <a:cubicBezTo>
                    <a:pt x="31399" y="31746"/>
                    <a:pt x="31165" y="32456"/>
                    <a:pt x="31215" y="32472"/>
                  </a:cubicBezTo>
                  <a:cubicBezTo>
                    <a:pt x="31302" y="32312"/>
                    <a:pt x="31366" y="32140"/>
                    <a:pt x="31407" y="31963"/>
                  </a:cubicBezTo>
                  <a:cubicBezTo>
                    <a:pt x="31580" y="31472"/>
                    <a:pt x="31723" y="30970"/>
                    <a:pt x="31840" y="30463"/>
                  </a:cubicBezTo>
                  <a:cubicBezTo>
                    <a:pt x="32973" y="25791"/>
                    <a:pt x="32622" y="20881"/>
                    <a:pt x="30831" y="16418"/>
                  </a:cubicBezTo>
                  <a:cubicBezTo>
                    <a:pt x="29487" y="13163"/>
                    <a:pt x="27314" y="10316"/>
                    <a:pt x="24530" y="8160"/>
                  </a:cubicBezTo>
                  <a:cubicBezTo>
                    <a:pt x="23097" y="7044"/>
                    <a:pt x="21518" y="6130"/>
                    <a:pt x="19838" y="5441"/>
                  </a:cubicBezTo>
                  <a:cubicBezTo>
                    <a:pt x="18261" y="4813"/>
                    <a:pt x="16608" y="4404"/>
                    <a:pt x="14920" y="4225"/>
                  </a:cubicBezTo>
                  <a:cubicBezTo>
                    <a:pt x="11711" y="3950"/>
                    <a:pt x="8828" y="4225"/>
                    <a:pt x="6460" y="3808"/>
                  </a:cubicBezTo>
                  <a:cubicBezTo>
                    <a:pt x="4583" y="3558"/>
                    <a:pt x="2814" y="2787"/>
                    <a:pt x="1352" y="1584"/>
                  </a:cubicBezTo>
                  <a:cubicBezTo>
                    <a:pt x="845" y="1106"/>
                    <a:pt x="393" y="576"/>
                    <a:pt x="0"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28" name="Google Shape;1583;p54">
              <a:extLst>
                <a:ext uri="{FF2B5EF4-FFF2-40B4-BE49-F238E27FC236}">
                  <a16:creationId xmlns:a16="http://schemas.microsoft.com/office/drawing/2014/main" id="{2583D8C4-3D76-3F4B-8783-33501B3019EE}"/>
                </a:ext>
              </a:extLst>
            </p:cNvPr>
            <p:cNvSpPr/>
            <p:nvPr/>
          </p:nvSpPr>
          <p:spPr>
            <a:xfrm>
              <a:off x="3778700" y="509325"/>
              <a:ext cx="760975" cy="161575"/>
            </a:xfrm>
            <a:custGeom>
              <a:avLst/>
              <a:gdLst/>
              <a:ahLst/>
              <a:cxnLst/>
              <a:rect l="l" t="t" r="r" b="b"/>
              <a:pathLst>
                <a:path w="30439" h="6463" extrusionOk="0">
                  <a:moveTo>
                    <a:pt x="33" y="0"/>
                  </a:moveTo>
                  <a:cubicBezTo>
                    <a:pt x="29" y="0"/>
                    <a:pt x="27" y="1"/>
                    <a:pt x="25" y="4"/>
                  </a:cubicBezTo>
                  <a:cubicBezTo>
                    <a:pt x="1" y="45"/>
                    <a:pt x="92" y="103"/>
                    <a:pt x="259" y="254"/>
                  </a:cubicBezTo>
                  <a:cubicBezTo>
                    <a:pt x="498" y="485"/>
                    <a:pt x="756" y="694"/>
                    <a:pt x="1034" y="879"/>
                  </a:cubicBezTo>
                  <a:cubicBezTo>
                    <a:pt x="2057" y="1560"/>
                    <a:pt x="3204" y="2034"/>
                    <a:pt x="4410" y="2271"/>
                  </a:cubicBezTo>
                  <a:cubicBezTo>
                    <a:pt x="5468" y="2479"/>
                    <a:pt x="6542" y="2584"/>
                    <a:pt x="7617" y="2584"/>
                  </a:cubicBezTo>
                  <a:cubicBezTo>
                    <a:pt x="8353" y="2584"/>
                    <a:pt x="9088" y="2535"/>
                    <a:pt x="9819" y="2437"/>
                  </a:cubicBezTo>
                  <a:cubicBezTo>
                    <a:pt x="11854" y="2204"/>
                    <a:pt x="13987" y="1653"/>
                    <a:pt x="16305" y="1203"/>
                  </a:cubicBezTo>
                  <a:cubicBezTo>
                    <a:pt x="17856" y="839"/>
                    <a:pt x="19442" y="657"/>
                    <a:pt x="21032" y="657"/>
                  </a:cubicBezTo>
                  <a:cubicBezTo>
                    <a:pt x="21609" y="657"/>
                    <a:pt x="22187" y="681"/>
                    <a:pt x="22764" y="729"/>
                  </a:cubicBezTo>
                  <a:cubicBezTo>
                    <a:pt x="24521" y="936"/>
                    <a:pt x="26198" y="1575"/>
                    <a:pt x="27649" y="2587"/>
                  </a:cubicBezTo>
                  <a:cubicBezTo>
                    <a:pt x="28628" y="3265"/>
                    <a:pt x="29425" y="4176"/>
                    <a:pt x="29965" y="5237"/>
                  </a:cubicBezTo>
                  <a:cubicBezTo>
                    <a:pt x="30301" y="5959"/>
                    <a:pt x="30387" y="6463"/>
                    <a:pt x="30436" y="6463"/>
                  </a:cubicBezTo>
                  <a:cubicBezTo>
                    <a:pt x="30437" y="6463"/>
                    <a:pt x="30438" y="6463"/>
                    <a:pt x="30439" y="6463"/>
                  </a:cubicBezTo>
                  <a:cubicBezTo>
                    <a:pt x="30439" y="6463"/>
                    <a:pt x="30439" y="6346"/>
                    <a:pt x="30397" y="6121"/>
                  </a:cubicBezTo>
                  <a:cubicBezTo>
                    <a:pt x="30333" y="5793"/>
                    <a:pt x="30236" y="5471"/>
                    <a:pt x="30106" y="5162"/>
                  </a:cubicBezTo>
                  <a:cubicBezTo>
                    <a:pt x="29608" y="4031"/>
                    <a:pt x="28820" y="3050"/>
                    <a:pt x="27823" y="2321"/>
                  </a:cubicBezTo>
                  <a:cubicBezTo>
                    <a:pt x="26352" y="1238"/>
                    <a:pt x="24632" y="543"/>
                    <a:pt x="22822" y="303"/>
                  </a:cubicBezTo>
                  <a:cubicBezTo>
                    <a:pt x="22168" y="240"/>
                    <a:pt x="21512" y="208"/>
                    <a:pt x="20856" y="208"/>
                  </a:cubicBezTo>
                  <a:cubicBezTo>
                    <a:pt x="19295" y="208"/>
                    <a:pt x="17737" y="388"/>
                    <a:pt x="16212" y="745"/>
                  </a:cubicBezTo>
                  <a:cubicBezTo>
                    <a:pt x="13912" y="1204"/>
                    <a:pt x="11752" y="1754"/>
                    <a:pt x="9768" y="2012"/>
                  </a:cubicBezTo>
                  <a:cubicBezTo>
                    <a:pt x="8960" y="2127"/>
                    <a:pt x="8147" y="2184"/>
                    <a:pt x="7333" y="2184"/>
                  </a:cubicBezTo>
                  <a:cubicBezTo>
                    <a:pt x="6374" y="2184"/>
                    <a:pt x="5416" y="2104"/>
                    <a:pt x="4468" y="1946"/>
                  </a:cubicBezTo>
                  <a:cubicBezTo>
                    <a:pt x="3292" y="1744"/>
                    <a:pt x="2163" y="1332"/>
                    <a:pt x="1134" y="729"/>
                  </a:cubicBezTo>
                  <a:cubicBezTo>
                    <a:pt x="443" y="312"/>
                    <a:pt x="93" y="0"/>
                    <a:pt x="33"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29" name="Google Shape;1584;p54">
              <a:extLst>
                <a:ext uri="{FF2B5EF4-FFF2-40B4-BE49-F238E27FC236}">
                  <a16:creationId xmlns:a16="http://schemas.microsoft.com/office/drawing/2014/main" id="{5ADE64F8-4F54-FD4E-B5F5-4C586E675EC7}"/>
                </a:ext>
              </a:extLst>
            </p:cNvPr>
            <p:cNvSpPr/>
            <p:nvPr/>
          </p:nvSpPr>
          <p:spPr>
            <a:xfrm>
              <a:off x="3467300" y="311425"/>
              <a:ext cx="302275" cy="196450"/>
            </a:xfrm>
            <a:custGeom>
              <a:avLst/>
              <a:gdLst/>
              <a:ahLst/>
              <a:cxnLst/>
              <a:rect l="l" t="t" r="r" b="b"/>
              <a:pathLst>
                <a:path w="12091" h="7858" extrusionOk="0">
                  <a:moveTo>
                    <a:pt x="104" y="1"/>
                  </a:moveTo>
                  <a:cubicBezTo>
                    <a:pt x="32" y="207"/>
                    <a:pt x="0" y="425"/>
                    <a:pt x="13" y="643"/>
                  </a:cubicBezTo>
                  <a:cubicBezTo>
                    <a:pt x="15" y="1233"/>
                    <a:pt x="114" y="1819"/>
                    <a:pt x="304" y="2377"/>
                  </a:cubicBezTo>
                  <a:cubicBezTo>
                    <a:pt x="991" y="4224"/>
                    <a:pt x="2356" y="5741"/>
                    <a:pt x="4122" y="6619"/>
                  </a:cubicBezTo>
                  <a:cubicBezTo>
                    <a:pt x="5830" y="7421"/>
                    <a:pt x="7691" y="7837"/>
                    <a:pt x="9578" y="7837"/>
                  </a:cubicBezTo>
                  <a:cubicBezTo>
                    <a:pt x="9629" y="7837"/>
                    <a:pt x="9680" y="7836"/>
                    <a:pt x="9732" y="7836"/>
                  </a:cubicBezTo>
                  <a:cubicBezTo>
                    <a:pt x="9929" y="7850"/>
                    <a:pt x="10127" y="7857"/>
                    <a:pt x="10325" y="7857"/>
                  </a:cubicBezTo>
                  <a:cubicBezTo>
                    <a:pt x="10918" y="7857"/>
                    <a:pt x="11511" y="7792"/>
                    <a:pt x="12090" y="7661"/>
                  </a:cubicBezTo>
                  <a:cubicBezTo>
                    <a:pt x="11310" y="7564"/>
                    <a:pt x="10525" y="7513"/>
                    <a:pt x="9739" y="7512"/>
                  </a:cubicBezTo>
                  <a:cubicBezTo>
                    <a:pt x="7870" y="7437"/>
                    <a:pt x="6033" y="6990"/>
                    <a:pt x="4338" y="6195"/>
                  </a:cubicBezTo>
                  <a:cubicBezTo>
                    <a:pt x="2670" y="5365"/>
                    <a:pt x="1350" y="3971"/>
                    <a:pt x="612" y="2261"/>
                  </a:cubicBezTo>
                  <a:cubicBezTo>
                    <a:pt x="368" y="1525"/>
                    <a:pt x="198" y="770"/>
                    <a:pt x="104"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30" name="Google Shape;1585;p54">
              <a:extLst>
                <a:ext uri="{FF2B5EF4-FFF2-40B4-BE49-F238E27FC236}">
                  <a16:creationId xmlns:a16="http://schemas.microsoft.com/office/drawing/2014/main" id="{6C950BFB-7448-B749-AD50-9F8E01E038F9}"/>
                </a:ext>
              </a:extLst>
            </p:cNvPr>
            <p:cNvSpPr/>
            <p:nvPr/>
          </p:nvSpPr>
          <p:spPr>
            <a:xfrm>
              <a:off x="3375700" y="523950"/>
              <a:ext cx="146075" cy="81925"/>
            </a:xfrm>
            <a:custGeom>
              <a:avLst/>
              <a:gdLst/>
              <a:ahLst/>
              <a:cxnLst/>
              <a:rect l="l" t="t" r="r" b="b"/>
              <a:pathLst>
                <a:path w="5843" h="3277" extrusionOk="0">
                  <a:moveTo>
                    <a:pt x="57" y="1"/>
                  </a:moveTo>
                  <a:cubicBezTo>
                    <a:pt x="55" y="1"/>
                    <a:pt x="52" y="1"/>
                    <a:pt x="50" y="2"/>
                  </a:cubicBezTo>
                  <a:cubicBezTo>
                    <a:pt x="1" y="2"/>
                    <a:pt x="50" y="435"/>
                    <a:pt x="384" y="1019"/>
                  </a:cubicBezTo>
                  <a:cubicBezTo>
                    <a:pt x="1253" y="2429"/>
                    <a:pt x="2790" y="3277"/>
                    <a:pt x="4429" y="3277"/>
                  </a:cubicBezTo>
                  <a:cubicBezTo>
                    <a:pt x="4555" y="3277"/>
                    <a:pt x="4682" y="3272"/>
                    <a:pt x="4810" y="3262"/>
                  </a:cubicBezTo>
                  <a:cubicBezTo>
                    <a:pt x="5477" y="3186"/>
                    <a:pt x="5843" y="2978"/>
                    <a:pt x="5827" y="2927"/>
                  </a:cubicBezTo>
                  <a:cubicBezTo>
                    <a:pt x="5655" y="2912"/>
                    <a:pt x="5482" y="2904"/>
                    <a:pt x="5310" y="2904"/>
                  </a:cubicBezTo>
                  <a:cubicBezTo>
                    <a:pt x="5137" y="2904"/>
                    <a:pt x="4965" y="2912"/>
                    <a:pt x="4794" y="2927"/>
                  </a:cubicBezTo>
                  <a:cubicBezTo>
                    <a:pt x="3993" y="2907"/>
                    <a:pt x="3207" y="2708"/>
                    <a:pt x="2493" y="2344"/>
                  </a:cubicBezTo>
                  <a:cubicBezTo>
                    <a:pt x="1779" y="1981"/>
                    <a:pt x="1153" y="1467"/>
                    <a:pt x="659" y="836"/>
                  </a:cubicBezTo>
                  <a:cubicBezTo>
                    <a:pt x="295" y="398"/>
                    <a:pt x="143" y="1"/>
                    <a:pt x="57"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31" name="Google Shape;1586;p54">
              <a:extLst>
                <a:ext uri="{FF2B5EF4-FFF2-40B4-BE49-F238E27FC236}">
                  <a16:creationId xmlns:a16="http://schemas.microsoft.com/office/drawing/2014/main" id="{D7224B52-EAA1-D94A-BE2B-9D4DC99E94AF}"/>
                </a:ext>
              </a:extLst>
            </p:cNvPr>
            <p:cNvSpPr/>
            <p:nvPr/>
          </p:nvSpPr>
          <p:spPr>
            <a:xfrm>
              <a:off x="3844325" y="1291675"/>
              <a:ext cx="157050" cy="96400"/>
            </a:xfrm>
            <a:custGeom>
              <a:avLst/>
              <a:gdLst/>
              <a:ahLst/>
              <a:cxnLst/>
              <a:rect l="l" t="t" r="r" b="b"/>
              <a:pathLst>
                <a:path w="6282" h="3856" extrusionOk="0">
                  <a:moveTo>
                    <a:pt x="4101" y="1"/>
                  </a:moveTo>
                  <a:cubicBezTo>
                    <a:pt x="3865" y="1"/>
                    <a:pt x="3627" y="33"/>
                    <a:pt x="3392" y="99"/>
                  </a:cubicBezTo>
                  <a:cubicBezTo>
                    <a:pt x="1393" y="516"/>
                    <a:pt x="0" y="2016"/>
                    <a:pt x="1926" y="2583"/>
                  </a:cubicBezTo>
                  <a:cubicBezTo>
                    <a:pt x="2243" y="2673"/>
                    <a:pt x="1834" y="3250"/>
                    <a:pt x="2067" y="3482"/>
                  </a:cubicBezTo>
                  <a:cubicBezTo>
                    <a:pt x="2308" y="3707"/>
                    <a:pt x="2622" y="3837"/>
                    <a:pt x="2951" y="3850"/>
                  </a:cubicBezTo>
                  <a:cubicBezTo>
                    <a:pt x="2994" y="3853"/>
                    <a:pt x="3039" y="3855"/>
                    <a:pt x="3084" y="3855"/>
                  </a:cubicBezTo>
                  <a:cubicBezTo>
                    <a:pt x="4317" y="3855"/>
                    <a:pt x="6282" y="2584"/>
                    <a:pt x="6202" y="1057"/>
                  </a:cubicBezTo>
                  <a:cubicBezTo>
                    <a:pt x="5700" y="381"/>
                    <a:pt x="4916" y="1"/>
                    <a:pt x="4101"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32" name="Google Shape;1587;p54">
              <a:extLst>
                <a:ext uri="{FF2B5EF4-FFF2-40B4-BE49-F238E27FC236}">
                  <a16:creationId xmlns:a16="http://schemas.microsoft.com/office/drawing/2014/main" id="{8914FFC6-2776-7349-BEB7-838DF9C2CB90}"/>
                </a:ext>
              </a:extLst>
            </p:cNvPr>
            <p:cNvSpPr/>
            <p:nvPr/>
          </p:nvSpPr>
          <p:spPr>
            <a:xfrm>
              <a:off x="3879125" y="1315750"/>
              <a:ext cx="166300" cy="88100"/>
            </a:xfrm>
            <a:custGeom>
              <a:avLst/>
              <a:gdLst/>
              <a:ahLst/>
              <a:cxnLst/>
              <a:rect l="l" t="t" r="r" b="b"/>
              <a:pathLst>
                <a:path w="6652" h="3524" extrusionOk="0">
                  <a:moveTo>
                    <a:pt x="4038" y="1"/>
                  </a:moveTo>
                  <a:cubicBezTo>
                    <a:pt x="3494" y="1"/>
                    <a:pt x="2950" y="99"/>
                    <a:pt x="2434" y="294"/>
                  </a:cubicBezTo>
                  <a:cubicBezTo>
                    <a:pt x="1477" y="657"/>
                    <a:pt x="697" y="1378"/>
                    <a:pt x="259" y="2303"/>
                  </a:cubicBezTo>
                  <a:cubicBezTo>
                    <a:pt x="1" y="2994"/>
                    <a:pt x="1" y="3486"/>
                    <a:pt x="126" y="3519"/>
                  </a:cubicBezTo>
                  <a:cubicBezTo>
                    <a:pt x="133" y="3522"/>
                    <a:pt x="140" y="3523"/>
                    <a:pt x="148" y="3523"/>
                  </a:cubicBezTo>
                  <a:cubicBezTo>
                    <a:pt x="409" y="3523"/>
                    <a:pt x="1011" y="1874"/>
                    <a:pt x="2843" y="1169"/>
                  </a:cubicBezTo>
                  <a:cubicBezTo>
                    <a:pt x="3462" y="931"/>
                    <a:pt x="4068" y="857"/>
                    <a:pt x="4607" y="857"/>
                  </a:cubicBezTo>
                  <a:cubicBezTo>
                    <a:pt x="5477" y="857"/>
                    <a:pt x="6171" y="1049"/>
                    <a:pt x="6457" y="1049"/>
                  </a:cubicBezTo>
                  <a:cubicBezTo>
                    <a:pt x="6532" y="1049"/>
                    <a:pt x="6579" y="1036"/>
                    <a:pt x="6593" y="1002"/>
                  </a:cubicBezTo>
                  <a:cubicBezTo>
                    <a:pt x="6651" y="912"/>
                    <a:pt x="6294" y="535"/>
                    <a:pt x="5526" y="252"/>
                  </a:cubicBezTo>
                  <a:cubicBezTo>
                    <a:pt x="5044" y="84"/>
                    <a:pt x="4541" y="1"/>
                    <a:pt x="4038"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3" name="Google Shape;1588;p54">
              <a:extLst>
                <a:ext uri="{FF2B5EF4-FFF2-40B4-BE49-F238E27FC236}">
                  <a16:creationId xmlns:a16="http://schemas.microsoft.com/office/drawing/2014/main" id="{9F562721-B8D3-504A-B0ED-64B4F3406E0C}"/>
                </a:ext>
              </a:extLst>
            </p:cNvPr>
            <p:cNvSpPr/>
            <p:nvPr/>
          </p:nvSpPr>
          <p:spPr>
            <a:xfrm>
              <a:off x="3988700" y="979525"/>
              <a:ext cx="76725" cy="28675"/>
            </a:xfrm>
            <a:custGeom>
              <a:avLst/>
              <a:gdLst/>
              <a:ahLst/>
              <a:cxnLst/>
              <a:rect l="l" t="t" r="r" b="b"/>
              <a:pathLst>
                <a:path w="3069" h="1147" extrusionOk="0">
                  <a:moveTo>
                    <a:pt x="2939" y="0"/>
                  </a:moveTo>
                  <a:cubicBezTo>
                    <a:pt x="2763" y="0"/>
                    <a:pt x="2198" y="304"/>
                    <a:pt x="1493" y="548"/>
                  </a:cubicBezTo>
                  <a:cubicBezTo>
                    <a:pt x="701" y="825"/>
                    <a:pt x="1" y="849"/>
                    <a:pt x="1" y="983"/>
                  </a:cubicBezTo>
                  <a:cubicBezTo>
                    <a:pt x="1" y="1060"/>
                    <a:pt x="267" y="1147"/>
                    <a:pt x="666" y="1147"/>
                  </a:cubicBezTo>
                  <a:cubicBezTo>
                    <a:pt x="949" y="1147"/>
                    <a:pt x="1299" y="1103"/>
                    <a:pt x="1669" y="983"/>
                  </a:cubicBezTo>
                  <a:cubicBezTo>
                    <a:pt x="2560" y="691"/>
                    <a:pt x="3069" y="99"/>
                    <a:pt x="2986" y="15"/>
                  </a:cubicBezTo>
                  <a:cubicBezTo>
                    <a:pt x="2977" y="5"/>
                    <a:pt x="2961" y="0"/>
                    <a:pt x="2939"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34" name="Google Shape;1589;p54">
              <a:extLst>
                <a:ext uri="{FF2B5EF4-FFF2-40B4-BE49-F238E27FC236}">
                  <a16:creationId xmlns:a16="http://schemas.microsoft.com/office/drawing/2014/main" id="{83E74B19-DF30-A24C-9757-03500EE7A631}"/>
                </a:ext>
              </a:extLst>
            </p:cNvPr>
            <p:cNvSpPr/>
            <p:nvPr/>
          </p:nvSpPr>
          <p:spPr>
            <a:xfrm>
              <a:off x="3576375" y="1095475"/>
              <a:ext cx="80175" cy="15200"/>
            </a:xfrm>
            <a:custGeom>
              <a:avLst/>
              <a:gdLst/>
              <a:ahLst/>
              <a:cxnLst/>
              <a:rect l="l" t="t" r="r" b="b"/>
              <a:pathLst>
                <a:path w="3207" h="608" extrusionOk="0">
                  <a:moveTo>
                    <a:pt x="152" y="1"/>
                  </a:moveTo>
                  <a:cubicBezTo>
                    <a:pt x="100" y="1"/>
                    <a:pt x="68" y="9"/>
                    <a:pt x="57" y="28"/>
                  </a:cubicBezTo>
                  <a:cubicBezTo>
                    <a:pt x="0" y="128"/>
                    <a:pt x="650" y="552"/>
                    <a:pt x="1583" y="603"/>
                  </a:cubicBezTo>
                  <a:cubicBezTo>
                    <a:pt x="1643" y="606"/>
                    <a:pt x="1701" y="608"/>
                    <a:pt x="1759" y="608"/>
                  </a:cubicBezTo>
                  <a:cubicBezTo>
                    <a:pt x="2603" y="608"/>
                    <a:pt x="3206" y="288"/>
                    <a:pt x="3167" y="186"/>
                  </a:cubicBezTo>
                  <a:cubicBezTo>
                    <a:pt x="3154" y="149"/>
                    <a:pt x="3076" y="137"/>
                    <a:pt x="2950" y="137"/>
                  </a:cubicBezTo>
                  <a:cubicBezTo>
                    <a:pt x="2724" y="137"/>
                    <a:pt x="2341" y="175"/>
                    <a:pt x="1887" y="175"/>
                  </a:cubicBezTo>
                  <a:cubicBezTo>
                    <a:pt x="1797" y="175"/>
                    <a:pt x="1703" y="174"/>
                    <a:pt x="1608" y="170"/>
                  </a:cubicBezTo>
                  <a:cubicBezTo>
                    <a:pt x="926" y="143"/>
                    <a:pt x="370" y="1"/>
                    <a:pt x="152"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35" name="Google Shape;1590;p54">
              <a:extLst>
                <a:ext uri="{FF2B5EF4-FFF2-40B4-BE49-F238E27FC236}">
                  <a16:creationId xmlns:a16="http://schemas.microsoft.com/office/drawing/2014/main" id="{0A3052B2-D719-304D-A430-0D021D3867AC}"/>
                </a:ext>
              </a:extLst>
            </p:cNvPr>
            <p:cNvSpPr/>
            <p:nvPr/>
          </p:nvSpPr>
          <p:spPr>
            <a:xfrm>
              <a:off x="3345900" y="3025900"/>
              <a:ext cx="2078775" cy="1129200"/>
            </a:xfrm>
            <a:custGeom>
              <a:avLst/>
              <a:gdLst/>
              <a:ahLst/>
              <a:cxnLst/>
              <a:rect l="l" t="t" r="r" b="b"/>
              <a:pathLst>
                <a:path w="83151" h="45168" extrusionOk="0">
                  <a:moveTo>
                    <a:pt x="60353" y="1"/>
                  </a:moveTo>
                  <a:lnTo>
                    <a:pt x="57985" y="20839"/>
                  </a:lnTo>
                  <a:cubicBezTo>
                    <a:pt x="57945" y="21281"/>
                    <a:pt x="57572" y="21595"/>
                    <a:pt x="57157" y="21595"/>
                  </a:cubicBezTo>
                  <a:cubicBezTo>
                    <a:pt x="57065" y="21595"/>
                    <a:pt x="56971" y="21579"/>
                    <a:pt x="56878" y="21546"/>
                  </a:cubicBezTo>
                  <a:lnTo>
                    <a:pt x="8936" y="8661"/>
                  </a:lnTo>
                  <a:lnTo>
                    <a:pt x="1" y="23455"/>
                  </a:lnTo>
                  <a:lnTo>
                    <a:pt x="50395" y="43042"/>
                  </a:lnTo>
                  <a:cubicBezTo>
                    <a:pt x="54343" y="44347"/>
                    <a:pt x="58140" y="45168"/>
                    <a:pt x="61662" y="45168"/>
                  </a:cubicBezTo>
                  <a:cubicBezTo>
                    <a:pt x="65767" y="45168"/>
                    <a:pt x="69498" y="44052"/>
                    <a:pt x="72656" y="41284"/>
                  </a:cubicBezTo>
                  <a:cubicBezTo>
                    <a:pt x="76883" y="37591"/>
                    <a:pt x="78833" y="32456"/>
                    <a:pt x="79724" y="26672"/>
                  </a:cubicBezTo>
                  <a:cubicBezTo>
                    <a:pt x="79942" y="25239"/>
                    <a:pt x="80308" y="23822"/>
                    <a:pt x="80458" y="22381"/>
                  </a:cubicBezTo>
                  <a:lnTo>
                    <a:pt x="83151" y="1842"/>
                  </a:lnTo>
                  <a:lnTo>
                    <a:pt x="83151" y="1842"/>
                  </a:lnTo>
                  <a:cubicBezTo>
                    <a:pt x="81329" y="2117"/>
                    <a:pt x="79382" y="2246"/>
                    <a:pt x="77342" y="2246"/>
                  </a:cubicBezTo>
                  <a:cubicBezTo>
                    <a:pt x="72090" y="2246"/>
                    <a:pt x="66230" y="1394"/>
                    <a:pt x="60353"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36" name="Google Shape;1591;p54">
              <a:extLst>
                <a:ext uri="{FF2B5EF4-FFF2-40B4-BE49-F238E27FC236}">
                  <a16:creationId xmlns:a16="http://schemas.microsoft.com/office/drawing/2014/main" id="{80113DDF-51BB-854F-BBA6-C2CB0562237F}"/>
                </a:ext>
              </a:extLst>
            </p:cNvPr>
            <p:cNvSpPr/>
            <p:nvPr/>
          </p:nvSpPr>
          <p:spPr>
            <a:xfrm>
              <a:off x="4783675" y="3551650"/>
              <a:ext cx="162025" cy="278625"/>
            </a:xfrm>
            <a:custGeom>
              <a:avLst/>
              <a:gdLst/>
              <a:ahLst/>
              <a:cxnLst/>
              <a:rect l="l" t="t" r="r" b="b"/>
              <a:pathLst>
                <a:path w="6481" h="11145" extrusionOk="0">
                  <a:moveTo>
                    <a:pt x="34" y="0"/>
                  </a:moveTo>
                  <a:cubicBezTo>
                    <a:pt x="0" y="67"/>
                    <a:pt x="650" y="442"/>
                    <a:pt x="1567" y="1217"/>
                  </a:cubicBezTo>
                  <a:cubicBezTo>
                    <a:pt x="3971" y="3259"/>
                    <a:pt x="5570" y="6088"/>
                    <a:pt x="6077" y="9201"/>
                  </a:cubicBezTo>
                  <a:cubicBezTo>
                    <a:pt x="6269" y="10393"/>
                    <a:pt x="6251" y="11144"/>
                    <a:pt x="6327" y="11144"/>
                  </a:cubicBezTo>
                  <a:cubicBezTo>
                    <a:pt x="6465" y="10492"/>
                    <a:pt x="6481" y="9819"/>
                    <a:pt x="6378" y="9161"/>
                  </a:cubicBezTo>
                  <a:cubicBezTo>
                    <a:pt x="6208" y="7553"/>
                    <a:pt x="5711" y="6000"/>
                    <a:pt x="4918" y="4593"/>
                  </a:cubicBezTo>
                  <a:cubicBezTo>
                    <a:pt x="4118" y="3188"/>
                    <a:pt x="3044" y="1958"/>
                    <a:pt x="1759" y="976"/>
                  </a:cubicBezTo>
                  <a:cubicBezTo>
                    <a:pt x="1250" y="545"/>
                    <a:pt x="665" y="214"/>
                    <a:pt x="34"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37" name="Google Shape;1592;p54">
              <a:extLst>
                <a:ext uri="{FF2B5EF4-FFF2-40B4-BE49-F238E27FC236}">
                  <a16:creationId xmlns:a16="http://schemas.microsoft.com/office/drawing/2014/main" id="{4A7293CC-0204-724A-B1F2-D2758C07ADA1}"/>
                </a:ext>
              </a:extLst>
            </p:cNvPr>
            <p:cNvSpPr/>
            <p:nvPr/>
          </p:nvSpPr>
          <p:spPr>
            <a:xfrm>
              <a:off x="1714350" y="2558175"/>
              <a:ext cx="2369650" cy="2877175"/>
            </a:xfrm>
            <a:custGeom>
              <a:avLst/>
              <a:gdLst/>
              <a:ahLst/>
              <a:cxnLst/>
              <a:rect l="l" t="t" r="r" b="b"/>
              <a:pathLst>
                <a:path w="94786" h="115087" extrusionOk="0">
                  <a:moveTo>
                    <a:pt x="29037" y="1"/>
                  </a:moveTo>
                  <a:cubicBezTo>
                    <a:pt x="26587" y="1"/>
                    <a:pt x="24100" y="483"/>
                    <a:pt x="21713" y="1498"/>
                  </a:cubicBezTo>
                  <a:cubicBezTo>
                    <a:pt x="15520" y="4140"/>
                    <a:pt x="9752" y="10400"/>
                    <a:pt x="8985" y="17068"/>
                  </a:cubicBezTo>
                  <a:cubicBezTo>
                    <a:pt x="7001" y="34297"/>
                    <a:pt x="0" y="73529"/>
                    <a:pt x="0" y="74779"/>
                  </a:cubicBezTo>
                  <a:lnTo>
                    <a:pt x="22996" y="81380"/>
                  </a:lnTo>
                  <a:lnTo>
                    <a:pt x="28038" y="61202"/>
                  </a:lnTo>
                  <a:lnTo>
                    <a:pt x="41299" y="66103"/>
                  </a:lnTo>
                  <a:lnTo>
                    <a:pt x="52202" y="89440"/>
                  </a:lnTo>
                  <a:cubicBezTo>
                    <a:pt x="64879" y="115087"/>
                    <a:pt x="77641" y="114228"/>
                    <a:pt x="85016" y="114662"/>
                  </a:cubicBezTo>
                  <a:lnTo>
                    <a:pt x="94785" y="114662"/>
                  </a:lnTo>
                  <a:lnTo>
                    <a:pt x="45809" y="10359"/>
                  </a:lnTo>
                  <a:cubicBezTo>
                    <a:pt x="42539" y="3826"/>
                    <a:pt x="35935" y="1"/>
                    <a:pt x="2903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8" name="Google Shape;1593;p54">
              <a:extLst>
                <a:ext uri="{FF2B5EF4-FFF2-40B4-BE49-F238E27FC236}">
                  <a16:creationId xmlns:a16="http://schemas.microsoft.com/office/drawing/2014/main" id="{D00DBFCE-AF05-194D-8A0B-F0518C586FD3}"/>
                </a:ext>
              </a:extLst>
            </p:cNvPr>
            <p:cNvSpPr/>
            <p:nvPr/>
          </p:nvSpPr>
          <p:spPr>
            <a:xfrm>
              <a:off x="1820825" y="2463675"/>
              <a:ext cx="3317050" cy="2970850"/>
            </a:xfrm>
            <a:custGeom>
              <a:avLst/>
              <a:gdLst/>
              <a:ahLst/>
              <a:cxnLst/>
              <a:rect l="l" t="t" r="r" b="b"/>
              <a:pathLst>
                <a:path w="132682" h="118834" extrusionOk="0">
                  <a:moveTo>
                    <a:pt x="35173" y="0"/>
                  </a:moveTo>
                  <a:cubicBezTo>
                    <a:pt x="31211" y="0"/>
                    <a:pt x="27289" y="1028"/>
                    <a:pt x="23805" y="3020"/>
                  </a:cubicBezTo>
                  <a:cubicBezTo>
                    <a:pt x="18709" y="5928"/>
                    <a:pt x="14923" y="10680"/>
                    <a:pt x="13227" y="16297"/>
                  </a:cubicBezTo>
                  <a:lnTo>
                    <a:pt x="1" y="85385"/>
                  </a:lnTo>
                  <a:lnTo>
                    <a:pt x="29823" y="90328"/>
                  </a:lnTo>
                  <a:lnTo>
                    <a:pt x="37515" y="51154"/>
                  </a:lnTo>
                  <a:lnTo>
                    <a:pt x="66271" y="100789"/>
                  </a:lnTo>
                  <a:cubicBezTo>
                    <a:pt x="73385" y="114488"/>
                    <a:pt x="86779" y="118564"/>
                    <a:pt x="91578" y="118564"/>
                  </a:cubicBezTo>
                  <a:cubicBezTo>
                    <a:pt x="91743" y="118564"/>
                    <a:pt x="91898" y="118559"/>
                    <a:pt x="92042" y="118550"/>
                  </a:cubicBezTo>
                  <a:lnTo>
                    <a:pt x="108587" y="118833"/>
                  </a:lnTo>
                  <a:cubicBezTo>
                    <a:pt x="121986" y="118629"/>
                    <a:pt x="132681" y="107601"/>
                    <a:pt x="132476" y="94203"/>
                  </a:cubicBezTo>
                  <a:cubicBezTo>
                    <a:pt x="132461" y="93134"/>
                    <a:pt x="132373" y="92069"/>
                    <a:pt x="132216" y="91011"/>
                  </a:cubicBezTo>
                  <a:lnTo>
                    <a:pt x="130676" y="79050"/>
                  </a:lnTo>
                  <a:lnTo>
                    <a:pt x="100495" y="65991"/>
                  </a:lnTo>
                  <a:lnTo>
                    <a:pt x="55736" y="10404"/>
                  </a:lnTo>
                  <a:cubicBezTo>
                    <a:pt x="52338" y="5373"/>
                    <a:pt x="47084" y="1893"/>
                    <a:pt x="41125" y="728"/>
                  </a:cubicBezTo>
                  <a:lnTo>
                    <a:pt x="39575" y="427"/>
                  </a:lnTo>
                  <a:cubicBezTo>
                    <a:pt x="38115" y="141"/>
                    <a:pt x="36641" y="0"/>
                    <a:pt x="35173"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9" name="Google Shape;1594;p54">
              <a:extLst>
                <a:ext uri="{FF2B5EF4-FFF2-40B4-BE49-F238E27FC236}">
                  <a16:creationId xmlns:a16="http://schemas.microsoft.com/office/drawing/2014/main" id="{19FB9D2B-992E-954A-AFE6-48AEEC40580B}"/>
                </a:ext>
              </a:extLst>
            </p:cNvPr>
            <p:cNvSpPr/>
            <p:nvPr/>
          </p:nvSpPr>
          <p:spPr>
            <a:xfrm>
              <a:off x="2757850" y="3742100"/>
              <a:ext cx="1627425" cy="1701225"/>
            </a:xfrm>
            <a:custGeom>
              <a:avLst/>
              <a:gdLst/>
              <a:ahLst/>
              <a:cxnLst/>
              <a:rect l="l" t="t" r="r" b="b"/>
              <a:pathLst>
                <a:path w="65097" h="68049" extrusionOk="0">
                  <a:moveTo>
                    <a:pt x="1" y="1"/>
                  </a:moveTo>
                  <a:lnTo>
                    <a:pt x="1" y="1"/>
                  </a:lnTo>
                  <a:cubicBezTo>
                    <a:pt x="31" y="82"/>
                    <a:pt x="71" y="161"/>
                    <a:pt x="119" y="235"/>
                  </a:cubicBezTo>
                  <a:lnTo>
                    <a:pt x="494" y="900"/>
                  </a:lnTo>
                  <a:lnTo>
                    <a:pt x="1969" y="3402"/>
                  </a:lnTo>
                  <a:cubicBezTo>
                    <a:pt x="3243" y="5627"/>
                    <a:pt x="5127" y="8828"/>
                    <a:pt x="7411" y="12729"/>
                  </a:cubicBezTo>
                  <a:cubicBezTo>
                    <a:pt x="9694" y="16630"/>
                    <a:pt x="12453" y="21346"/>
                    <a:pt x="15338" y="26631"/>
                  </a:cubicBezTo>
                  <a:cubicBezTo>
                    <a:pt x="18221" y="31916"/>
                    <a:pt x="21263" y="37816"/>
                    <a:pt x="24806" y="43810"/>
                  </a:cubicBezTo>
                  <a:cubicBezTo>
                    <a:pt x="26573" y="46809"/>
                    <a:pt x="28374" y="49694"/>
                    <a:pt x="30249" y="52394"/>
                  </a:cubicBezTo>
                  <a:cubicBezTo>
                    <a:pt x="31994" y="55037"/>
                    <a:pt x="33987" y="57506"/>
                    <a:pt x="36200" y="59770"/>
                  </a:cubicBezTo>
                  <a:cubicBezTo>
                    <a:pt x="38283" y="61757"/>
                    <a:pt x="40679" y="63387"/>
                    <a:pt x="43292" y="64597"/>
                  </a:cubicBezTo>
                  <a:cubicBezTo>
                    <a:pt x="45558" y="65649"/>
                    <a:pt x="47939" y="66435"/>
                    <a:pt x="50386" y="66939"/>
                  </a:cubicBezTo>
                  <a:cubicBezTo>
                    <a:pt x="53928" y="67640"/>
                    <a:pt x="57528" y="68010"/>
                    <a:pt x="61138" y="68048"/>
                  </a:cubicBezTo>
                  <a:lnTo>
                    <a:pt x="65096" y="68048"/>
                  </a:lnTo>
                  <a:lnTo>
                    <a:pt x="64839" y="67996"/>
                  </a:lnTo>
                  <a:lnTo>
                    <a:pt x="64072" y="67996"/>
                  </a:lnTo>
                  <a:lnTo>
                    <a:pt x="61138" y="67906"/>
                  </a:lnTo>
                  <a:cubicBezTo>
                    <a:pt x="57546" y="67807"/>
                    <a:pt x="53971" y="67394"/>
                    <a:pt x="50453" y="66672"/>
                  </a:cubicBezTo>
                  <a:cubicBezTo>
                    <a:pt x="48033" y="66152"/>
                    <a:pt x="45682" y="65358"/>
                    <a:pt x="43443" y="64304"/>
                  </a:cubicBezTo>
                  <a:cubicBezTo>
                    <a:pt x="40875" y="63100"/>
                    <a:pt x="38525" y="61481"/>
                    <a:pt x="36483" y="59513"/>
                  </a:cubicBezTo>
                  <a:cubicBezTo>
                    <a:pt x="34292" y="57264"/>
                    <a:pt x="32321" y="54811"/>
                    <a:pt x="30599" y="52185"/>
                  </a:cubicBezTo>
                  <a:cubicBezTo>
                    <a:pt x="28740" y="49460"/>
                    <a:pt x="26948" y="46617"/>
                    <a:pt x="25181" y="43627"/>
                  </a:cubicBezTo>
                  <a:cubicBezTo>
                    <a:pt x="21647" y="37642"/>
                    <a:pt x="18629" y="31740"/>
                    <a:pt x="15688" y="26473"/>
                  </a:cubicBezTo>
                  <a:cubicBezTo>
                    <a:pt x="12745" y="21205"/>
                    <a:pt x="10003" y="16521"/>
                    <a:pt x="7677" y="12604"/>
                  </a:cubicBezTo>
                  <a:cubicBezTo>
                    <a:pt x="5352" y="8686"/>
                    <a:pt x="3444" y="5526"/>
                    <a:pt x="2110" y="3352"/>
                  </a:cubicBezTo>
                  <a:lnTo>
                    <a:pt x="568" y="851"/>
                  </a:lnTo>
                  <a:lnTo>
                    <a:pt x="152" y="209"/>
                  </a:lnTo>
                  <a:cubicBezTo>
                    <a:pt x="105" y="136"/>
                    <a:pt x="56" y="68"/>
                    <a:pt x="1"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40" name="Google Shape;1595;p54">
              <a:extLst>
                <a:ext uri="{FF2B5EF4-FFF2-40B4-BE49-F238E27FC236}">
                  <a16:creationId xmlns:a16="http://schemas.microsoft.com/office/drawing/2014/main" id="{9624AD85-0BC2-9844-8630-D7DA23E9E813}"/>
                </a:ext>
              </a:extLst>
            </p:cNvPr>
            <p:cNvSpPr/>
            <p:nvPr/>
          </p:nvSpPr>
          <p:spPr>
            <a:xfrm>
              <a:off x="1814375" y="2463725"/>
              <a:ext cx="992925" cy="2264600"/>
            </a:xfrm>
            <a:custGeom>
              <a:avLst/>
              <a:gdLst/>
              <a:ahLst/>
              <a:cxnLst/>
              <a:rect l="l" t="t" r="r" b="b"/>
              <a:pathLst>
                <a:path w="39717" h="90584" extrusionOk="0">
                  <a:moveTo>
                    <a:pt x="35356" y="1"/>
                  </a:moveTo>
                  <a:cubicBezTo>
                    <a:pt x="34739" y="20"/>
                    <a:pt x="34124" y="75"/>
                    <a:pt x="33514" y="168"/>
                  </a:cubicBezTo>
                  <a:cubicBezTo>
                    <a:pt x="32768" y="268"/>
                    <a:pt x="32027" y="410"/>
                    <a:pt x="31297" y="592"/>
                  </a:cubicBezTo>
                  <a:cubicBezTo>
                    <a:pt x="30864" y="708"/>
                    <a:pt x="30396" y="800"/>
                    <a:pt x="29905" y="951"/>
                  </a:cubicBezTo>
                  <a:lnTo>
                    <a:pt x="28354" y="1484"/>
                  </a:lnTo>
                  <a:cubicBezTo>
                    <a:pt x="25714" y="2492"/>
                    <a:pt x="23266" y="3946"/>
                    <a:pt x="21120" y="5785"/>
                  </a:cubicBezTo>
                  <a:cubicBezTo>
                    <a:pt x="19780" y="6930"/>
                    <a:pt x="18557" y="8206"/>
                    <a:pt x="17469" y="9594"/>
                  </a:cubicBezTo>
                  <a:cubicBezTo>
                    <a:pt x="16269" y="11165"/>
                    <a:pt x="15244" y="12861"/>
                    <a:pt x="14410" y="14653"/>
                  </a:cubicBezTo>
                  <a:cubicBezTo>
                    <a:pt x="13516" y="16638"/>
                    <a:pt x="12853" y="18718"/>
                    <a:pt x="12435" y="20854"/>
                  </a:cubicBezTo>
                  <a:cubicBezTo>
                    <a:pt x="12009" y="23063"/>
                    <a:pt x="11567" y="25371"/>
                    <a:pt x="11101" y="27756"/>
                  </a:cubicBezTo>
                  <a:cubicBezTo>
                    <a:pt x="10183" y="32523"/>
                    <a:pt x="9201" y="37624"/>
                    <a:pt x="8168" y="42984"/>
                  </a:cubicBezTo>
                  <a:cubicBezTo>
                    <a:pt x="6143" y="53718"/>
                    <a:pt x="3876" y="65513"/>
                    <a:pt x="1500" y="77890"/>
                  </a:cubicBezTo>
                  <a:cubicBezTo>
                    <a:pt x="1016" y="80400"/>
                    <a:pt x="542" y="82884"/>
                    <a:pt x="74" y="85325"/>
                  </a:cubicBezTo>
                  <a:lnTo>
                    <a:pt x="0" y="85609"/>
                  </a:lnTo>
                  <a:lnTo>
                    <a:pt x="217" y="85651"/>
                  </a:lnTo>
                  <a:lnTo>
                    <a:pt x="30014" y="90583"/>
                  </a:lnTo>
                  <a:lnTo>
                    <a:pt x="30206" y="90583"/>
                  </a:lnTo>
                  <a:lnTo>
                    <a:pt x="30248" y="90391"/>
                  </a:lnTo>
                  <a:cubicBezTo>
                    <a:pt x="33098" y="74839"/>
                    <a:pt x="35548" y="61678"/>
                    <a:pt x="37215" y="52377"/>
                  </a:cubicBezTo>
                  <a:cubicBezTo>
                    <a:pt x="38033" y="47742"/>
                    <a:pt x="38683" y="44042"/>
                    <a:pt x="39125" y="41541"/>
                  </a:cubicBezTo>
                  <a:cubicBezTo>
                    <a:pt x="39333" y="40333"/>
                    <a:pt x="39466" y="39323"/>
                    <a:pt x="39591" y="38665"/>
                  </a:cubicBezTo>
                  <a:cubicBezTo>
                    <a:pt x="39716" y="38007"/>
                    <a:pt x="39716" y="37665"/>
                    <a:pt x="39716" y="37665"/>
                  </a:cubicBezTo>
                  <a:lnTo>
                    <a:pt x="39716" y="37665"/>
                  </a:lnTo>
                  <a:cubicBezTo>
                    <a:pt x="39391" y="39379"/>
                    <a:pt x="35655" y="59320"/>
                    <a:pt x="29891" y="90118"/>
                  </a:cubicBezTo>
                  <a:lnTo>
                    <a:pt x="29891" y="90118"/>
                  </a:lnTo>
                  <a:lnTo>
                    <a:pt x="509" y="85186"/>
                  </a:lnTo>
                  <a:lnTo>
                    <a:pt x="509" y="85186"/>
                  </a:lnTo>
                  <a:cubicBezTo>
                    <a:pt x="963" y="82822"/>
                    <a:pt x="1424" y="80398"/>
                    <a:pt x="1892" y="77973"/>
                  </a:cubicBezTo>
                  <a:cubicBezTo>
                    <a:pt x="4258" y="65563"/>
                    <a:pt x="6509" y="53794"/>
                    <a:pt x="8560" y="43058"/>
                  </a:cubicBezTo>
                  <a:cubicBezTo>
                    <a:pt x="9576" y="37698"/>
                    <a:pt x="10493" y="32572"/>
                    <a:pt x="11461" y="27822"/>
                  </a:cubicBezTo>
                  <a:cubicBezTo>
                    <a:pt x="12427" y="23072"/>
                    <a:pt x="12910" y="18513"/>
                    <a:pt x="14686" y="14778"/>
                  </a:cubicBezTo>
                  <a:cubicBezTo>
                    <a:pt x="15508" y="13009"/>
                    <a:pt x="16517" y="11332"/>
                    <a:pt x="17694" y="9777"/>
                  </a:cubicBezTo>
                  <a:cubicBezTo>
                    <a:pt x="18760" y="8396"/>
                    <a:pt x="19960" y="7126"/>
                    <a:pt x="21278" y="5984"/>
                  </a:cubicBezTo>
                  <a:cubicBezTo>
                    <a:pt x="23393" y="4146"/>
                    <a:pt x="25805" y="2682"/>
                    <a:pt x="28414" y="1659"/>
                  </a:cubicBezTo>
                  <a:lnTo>
                    <a:pt x="29947" y="1117"/>
                  </a:lnTo>
                  <a:cubicBezTo>
                    <a:pt x="30438" y="958"/>
                    <a:pt x="30905" y="851"/>
                    <a:pt x="31331" y="733"/>
                  </a:cubicBezTo>
                  <a:cubicBezTo>
                    <a:pt x="32053" y="543"/>
                    <a:pt x="32784" y="390"/>
                    <a:pt x="33522" y="275"/>
                  </a:cubicBezTo>
                  <a:cubicBezTo>
                    <a:pt x="34123" y="150"/>
                    <a:pt x="34580" y="76"/>
                    <a:pt x="34890" y="76"/>
                  </a:cubicBezTo>
                  <a:lnTo>
                    <a:pt x="35356"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41" name="Google Shape;1596;p54">
              <a:extLst>
                <a:ext uri="{FF2B5EF4-FFF2-40B4-BE49-F238E27FC236}">
                  <a16:creationId xmlns:a16="http://schemas.microsoft.com/office/drawing/2014/main" id="{6165545D-EF76-C040-B9B5-0D2F13EB495D}"/>
                </a:ext>
              </a:extLst>
            </p:cNvPr>
            <p:cNvSpPr/>
            <p:nvPr/>
          </p:nvSpPr>
          <p:spPr>
            <a:xfrm>
              <a:off x="4373575" y="4187400"/>
              <a:ext cx="490200" cy="767025"/>
            </a:xfrm>
            <a:custGeom>
              <a:avLst/>
              <a:gdLst/>
              <a:ahLst/>
              <a:cxnLst/>
              <a:rect l="l" t="t" r="r" b="b"/>
              <a:pathLst>
                <a:path w="19608" h="30681" extrusionOk="0">
                  <a:moveTo>
                    <a:pt x="1" y="1"/>
                  </a:moveTo>
                  <a:lnTo>
                    <a:pt x="1" y="1"/>
                  </a:lnTo>
                  <a:cubicBezTo>
                    <a:pt x="324" y="374"/>
                    <a:pt x="678" y="720"/>
                    <a:pt x="1060" y="1034"/>
                  </a:cubicBezTo>
                  <a:lnTo>
                    <a:pt x="4044" y="3759"/>
                  </a:lnTo>
                  <a:cubicBezTo>
                    <a:pt x="7343" y="6702"/>
                    <a:pt x="10362" y="9944"/>
                    <a:pt x="13062" y="13444"/>
                  </a:cubicBezTo>
                  <a:cubicBezTo>
                    <a:pt x="15745" y="16958"/>
                    <a:pt x="17695" y="20974"/>
                    <a:pt x="18797" y="25255"/>
                  </a:cubicBezTo>
                  <a:cubicBezTo>
                    <a:pt x="19106" y="26554"/>
                    <a:pt x="19315" y="27874"/>
                    <a:pt x="19422" y="29205"/>
                  </a:cubicBezTo>
                  <a:cubicBezTo>
                    <a:pt x="19433" y="29699"/>
                    <a:pt x="19474" y="30192"/>
                    <a:pt x="19547" y="30680"/>
                  </a:cubicBezTo>
                  <a:cubicBezTo>
                    <a:pt x="19580" y="30557"/>
                    <a:pt x="19594" y="30427"/>
                    <a:pt x="19589" y="30298"/>
                  </a:cubicBezTo>
                  <a:cubicBezTo>
                    <a:pt x="19608" y="29932"/>
                    <a:pt x="19608" y="29564"/>
                    <a:pt x="19589" y="29198"/>
                  </a:cubicBezTo>
                  <a:cubicBezTo>
                    <a:pt x="19544" y="27849"/>
                    <a:pt x="19377" y="26506"/>
                    <a:pt x="19089" y="25188"/>
                  </a:cubicBezTo>
                  <a:cubicBezTo>
                    <a:pt x="18060" y="20833"/>
                    <a:pt x="16123" y="16743"/>
                    <a:pt x="13403" y="13187"/>
                  </a:cubicBezTo>
                  <a:cubicBezTo>
                    <a:pt x="10684" y="9662"/>
                    <a:pt x="7612" y="6426"/>
                    <a:pt x="4236" y="3526"/>
                  </a:cubicBezTo>
                  <a:cubicBezTo>
                    <a:pt x="2951" y="2402"/>
                    <a:pt x="1902" y="1518"/>
                    <a:pt x="1168" y="909"/>
                  </a:cubicBezTo>
                  <a:cubicBezTo>
                    <a:pt x="803" y="576"/>
                    <a:pt x="414" y="272"/>
                    <a:pt x="1"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42" name="Google Shape;1597;p54">
              <a:extLst>
                <a:ext uri="{FF2B5EF4-FFF2-40B4-BE49-F238E27FC236}">
                  <a16:creationId xmlns:a16="http://schemas.microsoft.com/office/drawing/2014/main" id="{9492D138-317C-7546-AB57-DD14671509D6}"/>
                </a:ext>
              </a:extLst>
            </p:cNvPr>
            <p:cNvSpPr/>
            <p:nvPr/>
          </p:nvSpPr>
          <p:spPr>
            <a:xfrm>
              <a:off x="4454675" y="4262625"/>
              <a:ext cx="475075" cy="506350"/>
            </a:xfrm>
            <a:custGeom>
              <a:avLst/>
              <a:gdLst/>
              <a:ahLst/>
              <a:cxnLst/>
              <a:rect l="l" t="t" r="r" b="b"/>
              <a:pathLst>
                <a:path w="19003" h="20254" extrusionOk="0">
                  <a:moveTo>
                    <a:pt x="25" y="0"/>
                  </a:moveTo>
                  <a:lnTo>
                    <a:pt x="25" y="0"/>
                  </a:lnTo>
                  <a:cubicBezTo>
                    <a:pt x="1" y="58"/>
                    <a:pt x="1576" y="500"/>
                    <a:pt x="3917" y="1667"/>
                  </a:cubicBezTo>
                  <a:cubicBezTo>
                    <a:pt x="4502" y="1966"/>
                    <a:pt x="5118" y="2334"/>
                    <a:pt x="5785" y="2709"/>
                  </a:cubicBezTo>
                  <a:cubicBezTo>
                    <a:pt x="6452" y="3084"/>
                    <a:pt x="7119" y="3566"/>
                    <a:pt x="7827" y="4050"/>
                  </a:cubicBezTo>
                  <a:cubicBezTo>
                    <a:pt x="9338" y="5158"/>
                    <a:pt x="10747" y="6400"/>
                    <a:pt x="12036" y="7759"/>
                  </a:cubicBezTo>
                  <a:cubicBezTo>
                    <a:pt x="13303" y="9137"/>
                    <a:pt x="14447" y="10624"/>
                    <a:pt x="15452" y="12202"/>
                  </a:cubicBezTo>
                  <a:cubicBezTo>
                    <a:pt x="15885" y="12943"/>
                    <a:pt x="16295" y="13661"/>
                    <a:pt x="16662" y="14336"/>
                  </a:cubicBezTo>
                  <a:cubicBezTo>
                    <a:pt x="17028" y="15011"/>
                    <a:pt x="17311" y="15661"/>
                    <a:pt x="17570" y="16270"/>
                  </a:cubicBezTo>
                  <a:cubicBezTo>
                    <a:pt x="18578" y="18678"/>
                    <a:pt x="18913" y="20254"/>
                    <a:pt x="19003" y="20254"/>
                  </a:cubicBezTo>
                  <a:cubicBezTo>
                    <a:pt x="18972" y="19880"/>
                    <a:pt x="18911" y="19509"/>
                    <a:pt x="18820" y="19146"/>
                  </a:cubicBezTo>
                  <a:cubicBezTo>
                    <a:pt x="18722" y="18709"/>
                    <a:pt x="18603" y="18277"/>
                    <a:pt x="18462" y="17854"/>
                  </a:cubicBezTo>
                  <a:cubicBezTo>
                    <a:pt x="18295" y="17370"/>
                    <a:pt x="18137" y="16786"/>
                    <a:pt x="17878" y="16187"/>
                  </a:cubicBezTo>
                  <a:cubicBezTo>
                    <a:pt x="17622" y="15510"/>
                    <a:pt x="17330" y="14849"/>
                    <a:pt x="17003" y="14203"/>
                  </a:cubicBezTo>
                  <a:cubicBezTo>
                    <a:pt x="16653" y="13494"/>
                    <a:pt x="16253" y="12786"/>
                    <a:pt x="15819" y="12028"/>
                  </a:cubicBezTo>
                  <a:cubicBezTo>
                    <a:pt x="14820" y="10409"/>
                    <a:pt x="13666" y="8891"/>
                    <a:pt x="12377" y="7493"/>
                  </a:cubicBezTo>
                  <a:cubicBezTo>
                    <a:pt x="11066" y="6117"/>
                    <a:pt x="9629" y="4867"/>
                    <a:pt x="8084" y="3758"/>
                  </a:cubicBezTo>
                  <a:cubicBezTo>
                    <a:pt x="7359" y="3258"/>
                    <a:pt x="6660" y="2827"/>
                    <a:pt x="5993" y="2426"/>
                  </a:cubicBezTo>
                  <a:cubicBezTo>
                    <a:pt x="5326" y="2024"/>
                    <a:pt x="4692" y="1725"/>
                    <a:pt x="4076" y="1426"/>
                  </a:cubicBezTo>
                  <a:cubicBezTo>
                    <a:pt x="3458" y="1125"/>
                    <a:pt x="2891" y="924"/>
                    <a:pt x="2409" y="725"/>
                  </a:cubicBezTo>
                  <a:cubicBezTo>
                    <a:pt x="1993" y="555"/>
                    <a:pt x="1567" y="410"/>
                    <a:pt x="1133" y="292"/>
                  </a:cubicBezTo>
                  <a:cubicBezTo>
                    <a:pt x="774" y="158"/>
                    <a:pt x="403" y="61"/>
                    <a:pt x="25"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43" name="Google Shape;1598;p54">
              <a:extLst>
                <a:ext uri="{FF2B5EF4-FFF2-40B4-BE49-F238E27FC236}">
                  <a16:creationId xmlns:a16="http://schemas.microsoft.com/office/drawing/2014/main" id="{22FEE8BB-F35A-4742-AF88-F07EB3F461AD}"/>
                </a:ext>
              </a:extLst>
            </p:cNvPr>
            <p:cNvSpPr/>
            <p:nvPr/>
          </p:nvSpPr>
          <p:spPr>
            <a:xfrm>
              <a:off x="4316725" y="4092975"/>
              <a:ext cx="888425" cy="394100"/>
            </a:xfrm>
            <a:custGeom>
              <a:avLst/>
              <a:gdLst/>
              <a:ahLst/>
              <a:cxnLst/>
              <a:rect l="l" t="t" r="r" b="b"/>
              <a:pathLst>
                <a:path w="35537" h="15764" extrusionOk="0">
                  <a:moveTo>
                    <a:pt x="0" y="0"/>
                  </a:moveTo>
                  <a:lnTo>
                    <a:pt x="0" y="0"/>
                  </a:lnTo>
                  <a:cubicBezTo>
                    <a:pt x="7436" y="2502"/>
                    <a:pt x="12345" y="7952"/>
                    <a:pt x="16971" y="10437"/>
                  </a:cubicBezTo>
                  <a:cubicBezTo>
                    <a:pt x="21597" y="12920"/>
                    <a:pt x="26481" y="15212"/>
                    <a:pt x="31707" y="15705"/>
                  </a:cubicBezTo>
                  <a:cubicBezTo>
                    <a:pt x="31971" y="15744"/>
                    <a:pt x="32237" y="15764"/>
                    <a:pt x="32502" y="15764"/>
                  </a:cubicBezTo>
                  <a:cubicBezTo>
                    <a:pt x="33004" y="15764"/>
                    <a:pt x="33505" y="15694"/>
                    <a:pt x="33991" y="15554"/>
                  </a:cubicBezTo>
                  <a:cubicBezTo>
                    <a:pt x="34742" y="15329"/>
                    <a:pt x="35318" y="14718"/>
                    <a:pt x="35498" y="13954"/>
                  </a:cubicBezTo>
                  <a:cubicBezTo>
                    <a:pt x="35537" y="13233"/>
                    <a:pt x="35312" y="12521"/>
                    <a:pt x="34866" y="11954"/>
                  </a:cubicBezTo>
                  <a:cubicBezTo>
                    <a:pt x="34306" y="11118"/>
                    <a:pt x="33639" y="10363"/>
                    <a:pt x="32882" y="9703"/>
                  </a:cubicBezTo>
                  <a:cubicBezTo>
                    <a:pt x="32481" y="9437"/>
                    <a:pt x="32175" y="9052"/>
                    <a:pt x="32005" y="8603"/>
                  </a:cubicBezTo>
                  <a:cubicBezTo>
                    <a:pt x="31957" y="8149"/>
                    <a:pt x="32026" y="7689"/>
                    <a:pt x="32206" y="7269"/>
                  </a:cubicBezTo>
                  <a:cubicBezTo>
                    <a:pt x="32880" y="4927"/>
                    <a:pt x="32315" y="2194"/>
                    <a:pt x="30080" y="1210"/>
                  </a:cubicBezTo>
                  <a:cubicBezTo>
                    <a:pt x="28291" y="2557"/>
                    <a:pt x="25702" y="3046"/>
                    <a:pt x="22641" y="3046"/>
                  </a:cubicBezTo>
                  <a:cubicBezTo>
                    <a:pt x="16161" y="3046"/>
                    <a:pt x="7569" y="856"/>
                    <a:pt x="0"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44" name="Google Shape;1599;p54">
              <a:extLst>
                <a:ext uri="{FF2B5EF4-FFF2-40B4-BE49-F238E27FC236}">
                  <a16:creationId xmlns:a16="http://schemas.microsoft.com/office/drawing/2014/main" id="{2938C58B-9F55-7749-90C2-0502BFC5D898}"/>
                </a:ext>
              </a:extLst>
            </p:cNvPr>
            <p:cNvSpPr/>
            <p:nvPr/>
          </p:nvSpPr>
          <p:spPr>
            <a:xfrm>
              <a:off x="4299425" y="1552325"/>
              <a:ext cx="481550" cy="1144225"/>
            </a:xfrm>
            <a:custGeom>
              <a:avLst/>
              <a:gdLst/>
              <a:ahLst/>
              <a:cxnLst/>
              <a:rect l="l" t="t" r="r" b="b"/>
              <a:pathLst>
                <a:path w="19262" h="45769" extrusionOk="0">
                  <a:moveTo>
                    <a:pt x="16269" y="0"/>
                  </a:moveTo>
                  <a:lnTo>
                    <a:pt x="10451" y="1542"/>
                  </a:lnTo>
                  <a:cubicBezTo>
                    <a:pt x="11286" y="3950"/>
                    <a:pt x="11777" y="7025"/>
                    <a:pt x="10510" y="9243"/>
                  </a:cubicBezTo>
                  <a:cubicBezTo>
                    <a:pt x="9452" y="11102"/>
                    <a:pt x="7243" y="11959"/>
                    <a:pt x="5767" y="13510"/>
                  </a:cubicBezTo>
                  <a:cubicBezTo>
                    <a:pt x="4073" y="15336"/>
                    <a:pt x="3494" y="17931"/>
                    <a:pt x="4250" y="20303"/>
                  </a:cubicBezTo>
                  <a:cubicBezTo>
                    <a:pt x="5142" y="22979"/>
                    <a:pt x="7709" y="25263"/>
                    <a:pt x="7269" y="28038"/>
                  </a:cubicBezTo>
                  <a:cubicBezTo>
                    <a:pt x="6943" y="30079"/>
                    <a:pt x="5100" y="31463"/>
                    <a:pt x="3734" y="33038"/>
                  </a:cubicBezTo>
                  <a:cubicBezTo>
                    <a:pt x="1059" y="36118"/>
                    <a:pt x="1" y="40283"/>
                    <a:pt x="883" y="44267"/>
                  </a:cubicBezTo>
                  <a:lnTo>
                    <a:pt x="11094" y="45768"/>
                  </a:lnTo>
                  <a:cubicBezTo>
                    <a:pt x="11071" y="43927"/>
                    <a:pt x="11533" y="42113"/>
                    <a:pt x="12435" y="40508"/>
                  </a:cubicBezTo>
                  <a:cubicBezTo>
                    <a:pt x="13096" y="41886"/>
                    <a:pt x="13750" y="43261"/>
                    <a:pt x="14394" y="44634"/>
                  </a:cubicBezTo>
                  <a:lnTo>
                    <a:pt x="16895" y="42258"/>
                  </a:lnTo>
                  <a:cubicBezTo>
                    <a:pt x="15137" y="40375"/>
                    <a:pt x="14894" y="37490"/>
                    <a:pt x="15436" y="34973"/>
                  </a:cubicBezTo>
                  <a:cubicBezTo>
                    <a:pt x="15978" y="32456"/>
                    <a:pt x="17186" y="30139"/>
                    <a:pt x="18012" y="27697"/>
                  </a:cubicBezTo>
                  <a:cubicBezTo>
                    <a:pt x="18837" y="25254"/>
                    <a:pt x="19261" y="22512"/>
                    <a:pt x="18228" y="20153"/>
                  </a:cubicBezTo>
                  <a:cubicBezTo>
                    <a:pt x="17395" y="18278"/>
                    <a:pt x="15728" y="16670"/>
                    <a:pt x="15728" y="14628"/>
                  </a:cubicBezTo>
                  <a:cubicBezTo>
                    <a:pt x="15778" y="13253"/>
                    <a:pt x="16637" y="12068"/>
                    <a:pt x="17236" y="10836"/>
                  </a:cubicBezTo>
                  <a:cubicBezTo>
                    <a:pt x="18892" y="7313"/>
                    <a:pt x="18523" y="3173"/>
                    <a:pt x="16269"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45" name="Google Shape;1600;p54">
              <a:extLst>
                <a:ext uri="{FF2B5EF4-FFF2-40B4-BE49-F238E27FC236}">
                  <a16:creationId xmlns:a16="http://schemas.microsoft.com/office/drawing/2014/main" id="{775A9EC6-E05A-934E-B9B6-56A882DBFA0A}"/>
                </a:ext>
              </a:extLst>
            </p:cNvPr>
            <p:cNvSpPr/>
            <p:nvPr/>
          </p:nvSpPr>
          <p:spPr>
            <a:xfrm>
              <a:off x="3116075" y="504800"/>
              <a:ext cx="636775" cy="508025"/>
            </a:xfrm>
            <a:custGeom>
              <a:avLst/>
              <a:gdLst/>
              <a:ahLst/>
              <a:cxnLst/>
              <a:rect l="l" t="t" r="r" b="b"/>
              <a:pathLst>
                <a:path w="25471" h="20321" extrusionOk="0">
                  <a:moveTo>
                    <a:pt x="9902" y="0"/>
                  </a:moveTo>
                  <a:lnTo>
                    <a:pt x="0" y="5119"/>
                  </a:lnTo>
                  <a:lnTo>
                    <a:pt x="8102" y="20321"/>
                  </a:lnTo>
                  <a:lnTo>
                    <a:pt x="15487" y="17138"/>
                  </a:lnTo>
                  <a:cubicBezTo>
                    <a:pt x="15487" y="17138"/>
                    <a:pt x="16496" y="17372"/>
                    <a:pt x="17755" y="17372"/>
                  </a:cubicBezTo>
                  <a:cubicBezTo>
                    <a:pt x="19396" y="17372"/>
                    <a:pt x="21461" y="16975"/>
                    <a:pt x="22272" y="15145"/>
                  </a:cubicBezTo>
                  <a:lnTo>
                    <a:pt x="15487" y="14228"/>
                  </a:lnTo>
                  <a:lnTo>
                    <a:pt x="10194" y="15895"/>
                  </a:lnTo>
                  <a:lnTo>
                    <a:pt x="10194" y="15895"/>
                  </a:lnTo>
                  <a:lnTo>
                    <a:pt x="16479" y="12561"/>
                  </a:lnTo>
                  <a:cubicBezTo>
                    <a:pt x="16479" y="12561"/>
                    <a:pt x="18008" y="12901"/>
                    <a:pt x="19823" y="12901"/>
                  </a:cubicBezTo>
                  <a:cubicBezTo>
                    <a:pt x="22027" y="12901"/>
                    <a:pt x="24653" y="12400"/>
                    <a:pt x="25471" y="10178"/>
                  </a:cubicBezTo>
                  <a:lnTo>
                    <a:pt x="15469" y="9136"/>
                  </a:lnTo>
                  <a:lnTo>
                    <a:pt x="15469" y="9136"/>
                  </a:lnTo>
                  <a:cubicBezTo>
                    <a:pt x="15469" y="9136"/>
                    <a:pt x="16181" y="9188"/>
                    <a:pt x="17204" y="9188"/>
                  </a:cubicBezTo>
                  <a:cubicBezTo>
                    <a:pt x="19959" y="9188"/>
                    <a:pt x="24973" y="8812"/>
                    <a:pt x="24462" y="6035"/>
                  </a:cubicBezTo>
                  <a:lnTo>
                    <a:pt x="14878" y="6035"/>
                  </a:lnTo>
                  <a:lnTo>
                    <a:pt x="5184" y="8085"/>
                  </a:lnTo>
                  <a:lnTo>
                    <a:pt x="5184" y="8085"/>
                  </a:lnTo>
                  <a:lnTo>
                    <a:pt x="11352" y="3243"/>
                  </a:lnTo>
                  <a:cubicBezTo>
                    <a:pt x="11352" y="3243"/>
                    <a:pt x="20021" y="2359"/>
                    <a:pt x="21195" y="9"/>
                  </a:cubicBezTo>
                  <a:lnTo>
                    <a:pt x="9902" y="0"/>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46" name="Google Shape;1601;p54">
              <a:extLst>
                <a:ext uri="{FF2B5EF4-FFF2-40B4-BE49-F238E27FC236}">
                  <a16:creationId xmlns:a16="http://schemas.microsoft.com/office/drawing/2014/main" id="{297E7231-BDFD-844C-9839-0E5691E968DB}"/>
                </a:ext>
              </a:extLst>
            </p:cNvPr>
            <p:cNvSpPr/>
            <p:nvPr/>
          </p:nvSpPr>
          <p:spPr>
            <a:xfrm>
              <a:off x="2943300" y="503750"/>
              <a:ext cx="815050" cy="739325"/>
            </a:xfrm>
            <a:custGeom>
              <a:avLst/>
              <a:gdLst/>
              <a:ahLst/>
              <a:cxnLst/>
              <a:rect l="l" t="t" r="r" b="b"/>
              <a:pathLst>
                <a:path w="32602" h="29573" extrusionOk="0">
                  <a:moveTo>
                    <a:pt x="27957" y="0"/>
                  </a:moveTo>
                  <a:cubicBezTo>
                    <a:pt x="27938" y="26"/>
                    <a:pt x="27919" y="51"/>
                    <a:pt x="27899" y="76"/>
                  </a:cubicBezTo>
                  <a:lnTo>
                    <a:pt x="16738" y="76"/>
                  </a:lnTo>
                  <a:lnTo>
                    <a:pt x="6862" y="5235"/>
                  </a:lnTo>
                  <a:lnTo>
                    <a:pt x="6811" y="5235"/>
                  </a:lnTo>
                  <a:lnTo>
                    <a:pt x="1761" y="12737"/>
                  </a:lnTo>
                  <a:lnTo>
                    <a:pt x="444" y="14730"/>
                  </a:lnTo>
                  <a:lnTo>
                    <a:pt x="110" y="15246"/>
                  </a:lnTo>
                  <a:cubicBezTo>
                    <a:pt x="69" y="15304"/>
                    <a:pt x="33" y="15365"/>
                    <a:pt x="1" y="15429"/>
                  </a:cubicBezTo>
                  <a:cubicBezTo>
                    <a:pt x="50" y="15378"/>
                    <a:pt x="95" y="15321"/>
                    <a:pt x="134" y="15263"/>
                  </a:cubicBezTo>
                  <a:lnTo>
                    <a:pt x="493" y="14763"/>
                  </a:lnTo>
                  <a:lnTo>
                    <a:pt x="1870" y="12804"/>
                  </a:lnTo>
                  <a:lnTo>
                    <a:pt x="7011" y="5353"/>
                  </a:lnTo>
                  <a:lnTo>
                    <a:pt x="6971" y="5353"/>
                  </a:lnTo>
                  <a:lnTo>
                    <a:pt x="16888" y="268"/>
                  </a:lnTo>
                  <a:lnTo>
                    <a:pt x="27740" y="268"/>
                  </a:lnTo>
                  <a:cubicBezTo>
                    <a:pt x="27282" y="785"/>
                    <a:pt x="26697" y="1177"/>
                    <a:pt x="26040" y="1401"/>
                  </a:cubicBezTo>
                  <a:cubicBezTo>
                    <a:pt x="25237" y="1730"/>
                    <a:pt x="24416" y="2009"/>
                    <a:pt x="23582" y="2235"/>
                  </a:cubicBezTo>
                  <a:cubicBezTo>
                    <a:pt x="21831" y="2660"/>
                    <a:pt x="20055" y="2968"/>
                    <a:pt x="18264" y="3161"/>
                  </a:cubicBezTo>
                  <a:cubicBezTo>
                    <a:pt x="18224" y="3164"/>
                    <a:pt x="18186" y="3179"/>
                    <a:pt x="18155" y="3202"/>
                  </a:cubicBezTo>
                  <a:lnTo>
                    <a:pt x="11988" y="8046"/>
                  </a:lnTo>
                  <a:cubicBezTo>
                    <a:pt x="11925" y="8092"/>
                    <a:pt x="11896" y="8169"/>
                    <a:pt x="11912" y="8245"/>
                  </a:cubicBezTo>
                  <a:cubicBezTo>
                    <a:pt x="11930" y="8346"/>
                    <a:pt x="12018" y="8415"/>
                    <a:pt x="12116" y="8415"/>
                  </a:cubicBezTo>
                  <a:cubicBezTo>
                    <a:pt x="12128" y="8415"/>
                    <a:pt x="12141" y="8414"/>
                    <a:pt x="12153" y="8412"/>
                  </a:cubicBezTo>
                  <a:lnTo>
                    <a:pt x="12206" y="8401"/>
                  </a:lnTo>
                  <a:lnTo>
                    <a:pt x="12206" y="8401"/>
                  </a:lnTo>
                  <a:lnTo>
                    <a:pt x="12262" y="8520"/>
                  </a:lnTo>
                  <a:lnTo>
                    <a:pt x="12489" y="8341"/>
                  </a:lnTo>
                  <a:lnTo>
                    <a:pt x="12489" y="8341"/>
                  </a:lnTo>
                  <a:lnTo>
                    <a:pt x="21847" y="6361"/>
                  </a:lnTo>
                  <a:lnTo>
                    <a:pt x="31168" y="6361"/>
                  </a:lnTo>
                  <a:cubicBezTo>
                    <a:pt x="31194" y="6645"/>
                    <a:pt x="31129" y="6931"/>
                    <a:pt x="30982" y="7178"/>
                  </a:cubicBezTo>
                  <a:cubicBezTo>
                    <a:pt x="30767" y="7483"/>
                    <a:pt x="30482" y="7732"/>
                    <a:pt x="30150" y="7902"/>
                  </a:cubicBezTo>
                  <a:cubicBezTo>
                    <a:pt x="28935" y="8476"/>
                    <a:pt x="27622" y="8812"/>
                    <a:pt x="26282" y="8893"/>
                  </a:cubicBezTo>
                  <a:cubicBezTo>
                    <a:pt x="25277" y="8991"/>
                    <a:pt x="24268" y="9040"/>
                    <a:pt x="23259" y="9040"/>
                  </a:cubicBezTo>
                  <a:cubicBezTo>
                    <a:pt x="22955" y="9040"/>
                    <a:pt x="22652" y="9036"/>
                    <a:pt x="22348" y="9027"/>
                  </a:cubicBezTo>
                  <a:cubicBezTo>
                    <a:pt x="22247" y="9047"/>
                    <a:pt x="22174" y="9136"/>
                    <a:pt x="22174" y="9239"/>
                  </a:cubicBezTo>
                  <a:cubicBezTo>
                    <a:pt x="22174" y="9344"/>
                    <a:pt x="22247" y="9432"/>
                    <a:pt x="22348" y="9453"/>
                  </a:cubicBezTo>
                  <a:lnTo>
                    <a:pt x="22406" y="9459"/>
                  </a:lnTo>
                  <a:lnTo>
                    <a:pt x="22406" y="9459"/>
                  </a:lnTo>
                  <a:lnTo>
                    <a:pt x="22406" y="9570"/>
                  </a:lnTo>
                  <a:cubicBezTo>
                    <a:pt x="22751" y="9582"/>
                    <a:pt x="23096" y="9588"/>
                    <a:pt x="23441" y="9588"/>
                  </a:cubicBezTo>
                  <a:cubicBezTo>
                    <a:pt x="23507" y="9588"/>
                    <a:pt x="23573" y="9588"/>
                    <a:pt x="23640" y="9587"/>
                  </a:cubicBezTo>
                  <a:lnTo>
                    <a:pt x="23640" y="9587"/>
                  </a:lnTo>
                  <a:lnTo>
                    <a:pt x="32067" y="10465"/>
                  </a:lnTo>
                  <a:lnTo>
                    <a:pt x="32067" y="10465"/>
                  </a:lnTo>
                  <a:cubicBezTo>
                    <a:pt x="31749" y="11084"/>
                    <a:pt x="31180" y="11543"/>
                    <a:pt x="30500" y="11720"/>
                  </a:cubicBezTo>
                  <a:cubicBezTo>
                    <a:pt x="29737" y="11994"/>
                    <a:pt x="28945" y="12185"/>
                    <a:pt x="28141" y="12287"/>
                  </a:cubicBezTo>
                  <a:cubicBezTo>
                    <a:pt x="27009" y="12431"/>
                    <a:pt x="25869" y="12503"/>
                    <a:pt x="24729" y="12503"/>
                  </a:cubicBezTo>
                  <a:cubicBezTo>
                    <a:pt x="24282" y="12503"/>
                    <a:pt x="23836" y="12492"/>
                    <a:pt x="23390" y="12470"/>
                  </a:cubicBezTo>
                  <a:cubicBezTo>
                    <a:pt x="23372" y="12465"/>
                    <a:pt x="23354" y="12463"/>
                    <a:pt x="23335" y="12463"/>
                  </a:cubicBezTo>
                  <a:cubicBezTo>
                    <a:pt x="23317" y="12463"/>
                    <a:pt x="23299" y="12465"/>
                    <a:pt x="23281" y="12470"/>
                  </a:cubicBezTo>
                  <a:lnTo>
                    <a:pt x="17004" y="15804"/>
                  </a:lnTo>
                  <a:cubicBezTo>
                    <a:pt x="16835" y="15909"/>
                    <a:pt x="16921" y="16159"/>
                    <a:pt x="17102" y="16159"/>
                  </a:cubicBezTo>
                  <a:cubicBezTo>
                    <a:pt x="17114" y="16159"/>
                    <a:pt x="17126" y="16158"/>
                    <a:pt x="17139" y="16155"/>
                  </a:cubicBezTo>
                  <a:lnTo>
                    <a:pt x="17139" y="16155"/>
                  </a:lnTo>
                  <a:lnTo>
                    <a:pt x="17198" y="16296"/>
                  </a:lnTo>
                  <a:lnTo>
                    <a:pt x="17937" y="15905"/>
                  </a:lnTo>
                  <a:lnTo>
                    <a:pt x="22414" y="14492"/>
                  </a:lnTo>
                  <a:lnTo>
                    <a:pt x="22414" y="14492"/>
                  </a:lnTo>
                  <a:lnTo>
                    <a:pt x="28921" y="15355"/>
                  </a:lnTo>
                  <a:lnTo>
                    <a:pt x="28921" y="15355"/>
                  </a:lnTo>
                  <a:cubicBezTo>
                    <a:pt x="28303" y="16394"/>
                    <a:pt x="27220" y="17076"/>
                    <a:pt x="26008" y="17180"/>
                  </a:cubicBezTo>
                  <a:cubicBezTo>
                    <a:pt x="25521" y="17252"/>
                    <a:pt x="25031" y="17288"/>
                    <a:pt x="24542" y="17288"/>
                  </a:cubicBezTo>
                  <a:cubicBezTo>
                    <a:pt x="23833" y="17288"/>
                    <a:pt x="23126" y="17213"/>
                    <a:pt x="22431" y="17062"/>
                  </a:cubicBezTo>
                  <a:lnTo>
                    <a:pt x="22373" y="17062"/>
                  </a:lnTo>
                  <a:lnTo>
                    <a:pt x="14996" y="20280"/>
                  </a:lnTo>
                  <a:cubicBezTo>
                    <a:pt x="14962" y="20296"/>
                    <a:pt x="14938" y="20326"/>
                    <a:pt x="14931" y="20363"/>
                  </a:cubicBezTo>
                  <a:lnTo>
                    <a:pt x="14255" y="22931"/>
                  </a:lnTo>
                  <a:cubicBezTo>
                    <a:pt x="14096" y="23704"/>
                    <a:pt x="13881" y="24464"/>
                    <a:pt x="13612" y="25207"/>
                  </a:cubicBezTo>
                  <a:cubicBezTo>
                    <a:pt x="13131" y="26350"/>
                    <a:pt x="12348" y="27343"/>
                    <a:pt x="11345" y="28074"/>
                  </a:cubicBezTo>
                  <a:cubicBezTo>
                    <a:pt x="10710" y="28511"/>
                    <a:pt x="10024" y="28869"/>
                    <a:pt x="9303" y="29141"/>
                  </a:cubicBezTo>
                  <a:lnTo>
                    <a:pt x="8752" y="29375"/>
                  </a:lnTo>
                  <a:cubicBezTo>
                    <a:pt x="8636" y="29465"/>
                    <a:pt x="8578" y="29465"/>
                    <a:pt x="8578" y="29465"/>
                  </a:cubicBezTo>
                  <a:lnTo>
                    <a:pt x="8745" y="29572"/>
                  </a:lnTo>
                  <a:lnTo>
                    <a:pt x="9303" y="29365"/>
                  </a:lnTo>
                  <a:cubicBezTo>
                    <a:pt x="10040" y="29110"/>
                    <a:pt x="10742" y="28766"/>
                    <a:pt x="11395" y="28340"/>
                  </a:cubicBezTo>
                  <a:cubicBezTo>
                    <a:pt x="12432" y="27608"/>
                    <a:pt x="13249" y="26603"/>
                    <a:pt x="13753" y="25439"/>
                  </a:cubicBezTo>
                  <a:cubicBezTo>
                    <a:pt x="14038" y="24697"/>
                    <a:pt x="14263" y="23932"/>
                    <a:pt x="14429" y="23155"/>
                  </a:cubicBezTo>
                  <a:cubicBezTo>
                    <a:pt x="14633" y="22346"/>
                    <a:pt x="14854" y="21496"/>
                    <a:pt x="15083" y="20599"/>
                  </a:cubicBezTo>
                  <a:lnTo>
                    <a:pt x="15083" y="20599"/>
                  </a:lnTo>
                  <a:lnTo>
                    <a:pt x="22412" y="17472"/>
                  </a:lnTo>
                  <a:lnTo>
                    <a:pt x="22412" y="17472"/>
                  </a:lnTo>
                  <a:cubicBezTo>
                    <a:pt x="23139" y="17626"/>
                    <a:pt x="23879" y="17703"/>
                    <a:pt x="24620" y="17703"/>
                  </a:cubicBezTo>
                  <a:cubicBezTo>
                    <a:pt x="25102" y="17703"/>
                    <a:pt x="25585" y="17670"/>
                    <a:pt x="26066" y="17604"/>
                  </a:cubicBezTo>
                  <a:cubicBezTo>
                    <a:pt x="27467" y="17481"/>
                    <a:pt x="28705" y="16647"/>
                    <a:pt x="29349" y="15395"/>
                  </a:cubicBezTo>
                  <a:lnTo>
                    <a:pt x="29349" y="15392"/>
                  </a:lnTo>
                  <a:cubicBezTo>
                    <a:pt x="29362" y="15301"/>
                    <a:pt x="29298" y="15217"/>
                    <a:pt x="29206" y="15203"/>
                  </a:cubicBezTo>
                  <a:lnTo>
                    <a:pt x="29047" y="15181"/>
                  </a:lnTo>
                  <a:lnTo>
                    <a:pt x="29032" y="15154"/>
                  </a:lnTo>
                  <a:cubicBezTo>
                    <a:pt x="29028" y="15162"/>
                    <a:pt x="29024" y="15170"/>
                    <a:pt x="29020" y="15178"/>
                  </a:cubicBezTo>
                  <a:lnTo>
                    <a:pt x="29020" y="15178"/>
                  </a:lnTo>
                  <a:lnTo>
                    <a:pt x="22422" y="14270"/>
                  </a:lnTo>
                  <a:lnTo>
                    <a:pt x="22340" y="14270"/>
                  </a:lnTo>
                  <a:lnTo>
                    <a:pt x="19085" y="15297"/>
                  </a:lnTo>
                  <a:lnTo>
                    <a:pt x="23482" y="12967"/>
                  </a:lnTo>
                  <a:lnTo>
                    <a:pt x="23482" y="12967"/>
                  </a:lnTo>
                  <a:cubicBezTo>
                    <a:pt x="23906" y="12987"/>
                    <a:pt x="24330" y="12996"/>
                    <a:pt x="24754" y="12996"/>
                  </a:cubicBezTo>
                  <a:cubicBezTo>
                    <a:pt x="25911" y="12996"/>
                    <a:pt x="27067" y="12924"/>
                    <a:pt x="28215" y="12779"/>
                  </a:cubicBezTo>
                  <a:cubicBezTo>
                    <a:pt x="29052" y="12678"/>
                    <a:pt x="29874" y="12481"/>
                    <a:pt x="30666" y="12197"/>
                  </a:cubicBezTo>
                  <a:cubicBezTo>
                    <a:pt x="31080" y="12044"/>
                    <a:pt x="31468" y="11830"/>
                    <a:pt x="31817" y="11563"/>
                  </a:cubicBezTo>
                  <a:cubicBezTo>
                    <a:pt x="32196" y="11281"/>
                    <a:pt x="32469" y="10878"/>
                    <a:pt x="32591" y="10421"/>
                  </a:cubicBezTo>
                  <a:cubicBezTo>
                    <a:pt x="32601" y="10309"/>
                    <a:pt x="32520" y="10208"/>
                    <a:pt x="32408" y="10195"/>
                  </a:cubicBezTo>
                  <a:lnTo>
                    <a:pt x="25773" y="9499"/>
                  </a:lnTo>
                  <a:lnTo>
                    <a:pt x="25773" y="9499"/>
                  </a:lnTo>
                  <a:cubicBezTo>
                    <a:pt x="25982" y="9483"/>
                    <a:pt x="26190" y="9465"/>
                    <a:pt x="26399" y="9445"/>
                  </a:cubicBezTo>
                  <a:cubicBezTo>
                    <a:pt x="27800" y="9352"/>
                    <a:pt x="29172" y="8996"/>
                    <a:pt x="30442" y="8396"/>
                  </a:cubicBezTo>
                  <a:cubicBezTo>
                    <a:pt x="30823" y="8198"/>
                    <a:pt x="31152" y="7912"/>
                    <a:pt x="31399" y="7560"/>
                  </a:cubicBezTo>
                  <a:cubicBezTo>
                    <a:pt x="31638" y="7172"/>
                    <a:pt x="31716" y="6706"/>
                    <a:pt x="31616" y="6260"/>
                  </a:cubicBezTo>
                  <a:cubicBezTo>
                    <a:pt x="31597" y="6159"/>
                    <a:pt x="31510" y="6087"/>
                    <a:pt x="31408" y="6085"/>
                  </a:cubicBezTo>
                  <a:lnTo>
                    <a:pt x="21781" y="6085"/>
                  </a:lnTo>
                  <a:lnTo>
                    <a:pt x="12967" y="7964"/>
                  </a:lnTo>
                  <a:lnTo>
                    <a:pt x="18376" y="3704"/>
                  </a:lnTo>
                  <a:lnTo>
                    <a:pt x="18376" y="3704"/>
                  </a:lnTo>
                  <a:cubicBezTo>
                    <a:pt x="20167" y="3501"/>
                    <a:pt x="21940" y="3182"/>
                    <a:pt x="23690" y="2751"/>
                  </a:cubicBezTo>
                  <a:cubicBezTo>
                    <a:pt x="24541" y="2530"/>
                    <a:pt x="25377" y="2251"/>
                    <a:pt x="26191" y="1919"/>
                  </a:cubicBezTo>
                  <a:cubicBezTo>
                    <a:pt x="27038" y="1622"/>
                    <a:pt x="27775" y="1073"/>
                    <a:pt x="28298" y="342"/>
                  </a:cubicBezTo>
                  <a:cubicBezTo>
                    <a:pt x="28307" y="313"/>
                    <a:pt x="28307" y="281"/>
                    <a:pt x="28298" y="252"/>
                  </a:cubicBezTo>
                  <a:cubicBezTo>
                    <a:pt x="28298" y="154"/>
                    <a:pt x="28220" y="76"/>
                    <a:pt x="28124" y="76"/>
                  </a:cubicBezTo>
                  <a:lnTo>
                    <a:pt x="28004" y="76"/>
                  </a:lnTo>
                  <a:lnTo>
                    <a:pt x="27957" y="0"/>
                  </a:ln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47" name="Google Shape;1602;p54">
              <a:extLst>
                <a:ext uri="{FF2B5EF4-FFF2-40B4-BE49-F238E27FC236}">
                  <a16:creationId xmlns:a16="http://schemas.microsoft.com/office/drawing/2014/main" id="{86110412-A5E6-8146-A03D-FAE0C6D645EE}"/>
                </a:ext>
              </a:extLst>
            </p:cNvPr>
            <p:cNvSpPr/>
            <p:nvPr/>
          </p:nvSpPr>
          <p:spPr>
            <a:xfrm>
              <a:off x="3301300" y="732575"/>
              <a:ext cx="202800" cy="72950"/>
            </a:xfrm>
            <a:custGeom>
              <a:avLst/>
              <a:gdLst/>
              <a:ahLst/>
              <a:cxnLst/>
              <a:rect l="l" t="t" r="r" b="b"/>
              <a:pathLst>
                <a:path w="8112" h="2918" extrusionOk="0">
                  <a:moveTo>
                    <a:pt x="8111" y="0"/>
                  </a:moveTo>
                  <a:lnTo>
                    <a:pt x="8111" y="0"/>
                  </a:lnTo>
                  <a:cubicBezTo>
                    <a:pt x="6710" y="327"/>
                    <a:pt x="5331" y="744"/>
                    <a:pt x="3985" y="1250"/>
                  </a:cubicBezTo>
                  <a:cubicBezTo>
                    <a:pt x="2587" y="1621"/>
                    <a:pt x="1246" y="2182"/>
                    <a:pt x="0" y="2917"/>
                  </a:cubicBezTo>
                  <a:cubicBezTo>
                    <a:pt x="1398" y="2589"/>
                    <a:pt x="2774" y="2172"/>
                    <a:pt x="4119" y="1667"/>
                  </a:cubicBezTo>
                  <a:cubicBezTo>
                    <a:pt x="5518" y="1294"/>
                    <a:pt x="6861" y="733"/>
                    <a:pt x="8111" y="0"/>
                  </a:cubicBezTo>
                  <a:close/>
                </a:path>
              </a:pathLst>
            </a:custGeom>
            <a:solidFill>
              <a:srgbClr val="EB996E"/>
            </a:solidFill>
            <a:ln>
              <a:noFill/>
            </a:ln>
          </p:spPr>
          <p:txBody>
            <a:bodyPr spcFirstLastPara="1" wrap="square" lIns="91425" tIns="91425" rIns="91425" bIns="91425" anchor="ctr" anchorCtr="0">
              <a:noAutofit/>
            </a:bodyPr>
            <a:lstStyle/>
            <a:p>
              <a:endParaRPr/>
            </a:p>
          </p:txBody>
        </p:sp>
      </p:grpSp>
      <p:sp>
        <p:nvSpPr>
          <p:cNvPr id="150" name="Google Shape;15923;p136">
            <a:extLst>
              <a:ext uri="{FF2B5EF4-FFF2-40B4-BE49-F238E27FC236}">
                <a16:creationId xmlns:a16="http://schemas.microsoft.com/office/drawing/2014/main" id="{32EE9B8D-8192-0C49-AF3A-ADA964887FA8}"/>
              </a:ext>
            </a:extLst>
          </p:cNvPr>
          <p:cNvSpPr/>
          <p:nvPr/>
        </p:nvSpPr>
        <p:spPr>
          <a:xfrm>
            <a:off x="7586472" y="5188798"/>
            <a:ext cx="457038" cy="457038"/>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bg1"/>
          </a:solidFill>
          <a:ln>
            <a:noFill/>
          </a:ln>
        </p:spPr>
        <p:txBody>
          <a:bodyPr spcFirstLastPara="1" wrap="square" lIns="91425" tIns="91425" rIns="91425" bIns="91425" anchor="ctr" anchorCtr="0">
            <a:noAutofit/>
          </a:bodyPr>
          <a:lstStyle/>
          <a:p>
            <a:endParaRPr/>
          </a:p>
        </p:txBody>
      </p:sp>
      <p:grpSp>
        <p:nvGrpSpPr>
          <p:cNvPr id="151" name="Google Shape;15924;p136">
            <a:extLst>
              <a:ext uri="{FF2B5EF4-FFF2-40B4-BE49-F238E27FC236}">
                <a16:creationId xmlns:a16="http://schemas.microsoft.com/office/drawing/2014/main" id="{087AA09D-51FF-7348-9168-E7055605F68E}"/>
              </a:ext>
            </a:extLst>
          </p:cNvPr>
          <p:cNvGrpSpPr/>
          <p:nvPr/>
        </p:nvGrpSpPr>
        <p:grpSpPr>
          <a:xfrm>
            <a:off x="8217259" y="5188753"/>
            <a:ext cx="457104" cy="457059"/>
            <a:chOff x="812101" y="2571761"/>
            <a:chExt cx="417066" cy="417024"/>
          </a:xfrm>
          <a:solidFill>
            <a:schemeClr val="bg1"/>
          </a:solidFill>
        </p:grpSpPr>
        <p:sp>
          <p:nvSpPr>
            <p:cNvPr id="152" name="Google Shape;15925;p136">
              <a:extLst>
                <a:ext uri="{FF2B5EF4-FFF2-40B4-BE49-F238E27FC236}">
                  <a16:creationId xmlns:a16="http://schemas.microsoft.com/office/drawing/2014/main" id="{0F1560D9-EDE3-1146-8E39-1C06E3B2542C}"/>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grpFill/>
            <a:ln>
              <a:noFill/>
            </a:ln>
          </p:spPr>
          <p:txBody>
            <a:bodyPr spcFirstLastPara="1" wrap="square" lIns="91425" tIns="91425" rIns="91425" bIns="91425" anchor="ctr" anchorCtr="0">
              <a:noAutofit/>
            </a:bodyPr>
            <a:lstStyle/>
            <a:p>
              <a:endParaRPr/>
            </a:p>
          </p:txBody>
        </p:sp>
        <p:sp>
          <p:nvSpPr>
            <p:cNvPr id="153" name="Google Shape;15926;p136">
              <a:extLst>
                <a:ext uri="{FF2B5EF4-FFF2-40B4-BE49-F238E27FC236}">
                  <a16:creationId xmlns:a16="http://schemas.microsoft.com/office/drawing/2014/main" id="{BEA6BF14-C1A2-F14C-91FF-C51FBAE9C973}"/>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grpFill/>
            <a:ln>
              <a:noFill/>
            </a:ln>
          </p:spPr>
          <p:txBody>
            <a:bodyPr spcFirstLastPara="1" wrap="square" lIns="91425" tIns="91425" rIns="91425" bIns="91425" anchor="ctr" anchorCtr="0">
              <a:noAutofit/>
            </a:bodyPr>
            <a:lstStyle/>
            <a:p>
              <a:endParaRPr/>
            </a:p>
          </p:txBody>
        </p:sp>
        <p:sp>
          <p:nvSpPr>
            <p:cNvPr id="154" name="Google Shape;15927;p136">
              <a:extLst>
                <a:ext uri="{FF2B5EF4-FFF2-40B4-BE49-F238E27FC236}">
                  <a16:creationId xmlns:a16="http://schemas.microsoft.com/office/drawing/2014/main" id="{216DBA05-7E2A-0F4F-8DFC-55AD97A3D037}"/>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grpFill/>
            <a:ln>
              <a:noFill/>
            </a:ln>
          </p:spPr>
          <p:txBody>
            <a:bodyPr spcFirstLastPara="1" wrap="square" lIns="91425" tIns="91425" rIns="91425" bIns="91425" anchor="ctr" anchorCtr="0">
              <a:noAutofit/>
            </a:bodyPr>
            <a:lstStyle/>
            <a:p>
              <a:endParaRPr/>
            </a:p>
          </p:txBody>
        </p:sp>
        <p:sp>
          <p:nvSpPr>
            <p:cNvPr id="155" name="Google Shape;15928;p136">
              <a:extLst>
                <a:ext uri="{FF2B5EF4-FFF2-40B4-BE49-F238E27FC236}">
                  <a16:creationId xmlns:a16="http://schemas.microsoft.com/office/drawing/2014/main" id="{731FEF86-7B64-EB47-AE3A-99288A2AA0B2}"/>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grpFill/>
            <a:ln>
              <a:noFill/>
            </a:ln>
          </p:spPr>
          <p:txBody>
            <a:bodyPr spcFirstLastPara="1" wrap="square" lIns="91425" tIns="91425" rIns="91425" bIns="91425" anchor="ctr" anchorCtr="0">
              <a:noAutofit/>
            </a:bodyPr>
            <a:lstStyle/>
            <a:p>
              <a:endParaRPr/>
            </a:p>
          </p:txBody>
        </p:sp>
      </p:grpSp>
      <p:grpSp>
        <p:nvGrpSpPr>
          <p:cNvPr id="156" name="Google Shape;15929;p136">
            <a:extLst>
              <a:ext uri="{FF2B5EF4-FFF2-40B4-BE49-F238E27FC236}">
                <a16:creationId xmlns:a16="http://schemas.microsoft.com/office/drawing/2014/main" id="{CC7F6031-B51D-184D-B6D8-20EC610B336A}"/>
              </a:ext>
            </a:extLst>
          </p:cNvPr>
          <p:cNvGrpSpPr/>
          <p:nvPr/>
        </p:nvGrpSpPr>
        <p:grpSpPr>
          <a:xfrm>
            <a:off x="8848105" y="5188753"/>
            <a:ext cx="457059" cy="457059"/>
            <a:chOff x="1323129" y="2571761"/>
            <a:chExt cx="417024" cy="417024"/>
          </a:xfrm>
          <a:solidFill>
            <a:schemeClr val="bg1"/>
          </a:solidFill>
        </p:grpSpPr>
        <p:sp>
          <p:nvSpPr>
            <p:cNvPr id="157" name="Google Shape;15930;p136">
              <a:extLst>
                <a:ext uri="{FF2B5EF4-FFF2-40B4-BE49-F238E27FC236}">
                  <a16:creationId xmlns:a16="http://schemas.microsoft.com/office/drawing/2014/main" id="{02291522-0418-8343-9FB2-751B3D5BB2D0}"/>
                </a:ext>
              </a:extLst>
            </p:cNvPr>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grpFill/>
            <a:ln>
              <a:noFill/>
            </a:ln>
          </p:spPr>
          <p:txBody>
            <a:bodyPr spcFirstLastPara="1" wrap="square" lIns="91425" tIns="91425" rIns="91425" bIns="91425" anchor="ctr" anchorCtr="0">
              <a:noAutofit/>
            </a:bodyPr>
            <a:lstStyle/>
            <a:p>
              <a:endParaRPr/>
            </a:p>
          </p:txBody>
        </p:sp>
        <p:sp>
          <p:nvSpPr>
            <p:cNvPr id="158" name="Google Shape;15931;p136">
              <a:extLst>
                <a:ext uri="{FF2B5EF4-FFF2-40B4-BE49-F238E27FC236}">
                  <a16:creationId xmlns:a16="http://schemas.microsoft.com/office/drawing/2014/main" id="{CBE11A1B-1654-994A-BE27-465767EFC607}"/>
                </a:ext>
              </a:extLst>
            </p:cNvPr>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grpFill/>
            <a:ln>
              <a:noFill/>
            </a:ln>
          </p:spPr>
          <p:txBody>
            <a:bodyPr spcFirstLastPara="1" wrap="square" lIns="91425" tIns="91425" rIns="91425" bIns="91425" anchor="ctr" anchorCtr="0">
              <a:noAutofit/>
            </a:bodyPr>
            <a:lstStyle/>
            <a:p>
              <a:endParaRPr/>
            </a:p>
          </p:txBody>
        </p:sp>
        <p:sp>
          <p:nvSpPr>
            <p:cNvPr id="159" name="Google Shape;15932;p136">
              <a:extLst>
                <a:ext uri="{FF2B5EF4-FFF2-40B4-BE49-F238E27FC236}">
                  <a16:creationId xmlns:a16="http://schemas.microsoft.com/office/drawing/2014/main" id="{944AD62A-C08C-5F4D-9796-C89764051D2E}"/>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grpFill/>
            <a:ln>
              <a:noFill/>
            </a:ln>
          </p:spPr>
          <p:txBody>
            <a:bodyPr spcFirstLastPara="1" wrap="square" lIns="91425" tIns="91425" rIns="91425" bIns="91425" anchor="ctr" anchorCtr="0">
              <a:noAutofit/>
            </a:bodyPr>
            <a:lstStyle/>
            <a:p>
              <a:endParaRPr/>
            </a:p>
          </p:txBody>
        </p:sp>
        <p:sp>
          <p:nvSpPr>
            <p:cNvPr id="160" name="Google Shape;15933;p136">
              <a:extLst>
                <a:ext uri="{FF2B5EF4-FFF2-40B4-BE49-F238E27FC236}">
                  <a16:creationId xmlns:a16="http://schemas.microsoft.com/office/drawing/2014/main" id="{9D1144D1-ADF2-A748-B623-F2A8D9ED32B7}"/>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grpFill/>
            <a:ln>
              <a:noFill/>
            </a:ln>
          </p:spPr>
          <p:txBody>
            <a:bodyPr spcFirstLastPara="1" wrap="square" lIns="91425" tIns="91425" rIns="91425" bIns="91425" anchor="ctr" anchorCtr="0">
              <a:noAutofit/>
            </a:bodyPr>
            <a:lstStyle/>
            <a:p>
              <a:endParaRPr/>
            </a:p>
          </p:txBody>
        </p:sp>
      </p:grpSp>
      <p:sp>
        <p:nvSpPr>
          <p:cNvPr id="161" name="Google Shape;15934;p136">
            <a:extLst>
              <a:ext uri="{FF2B5EF4-FFF2-40B4-BE49-F238E27FC236}">
                <a16:creationId xmlns:a16="http://schemas.microsoft.com/office/drawing/2014/main" id="{36976D64-DAFD-CE45-B287-20EA3118901D}"/>
              </a:ext>
            </a:extLst>
          </p:cNvPr>
          <p:cNvSpPr/>
          <p:nvPr/>
        </p:nvSpPr>
        <p:spPr>
          <a:xfrm>
            <a:off x="9478930" y="5230028"/>
            <a:ext cx="459303" cy="374583"/>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bg1"/>
          </a:solidFill>
          <a:ln>
            <a:noFill/>
          </a:ln>
        </p:spPr>
        <p:txBody>
          <a:bodyPr spcFirstLastPara="1" wrap="square" lIns="91425" tIns="91425" rIns="91425" bIns="91425" anchor="ctr" anchorCtr="0">
            <a:noAutofit/>
          </a:bodyPr>
          <a:lstStyle/>
          <a:p>
            <a:endParaRPr/>
          </a:p>
        </p:txBody>
      </p:sp>
      <p:sp>
        <p:nvSpPr>
          <p:cNvPr id="162" name="Google Shape;246;p40">
            <a:extLst>
              <a:ext uri="{FF2B5EF4-FFF2-40B4-BE49-F238E27FC236}">
                <a16:creationId xmlns:a16="http://schemas.microsoft.com/office/drawing/2014/main" id="{2A021EED-1F44-7A4A-8894-7DECE324ECC2}"/>
              </a:ext>
            </a:extLst>
          </p:cNvPr>
          <p:cNvSpPr txBox="1">
            <a:spLocks/>
          </p:cNvSpPr>
          <p:nvPr/>
        </p:nvSpPr>
        <p:spPr>
          <a:xfrm>
            <a:off x="7485546" y="5804344"/>
            <a:ext cx="2377633"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latin typeface="Neo Sans Pro" panose="020B0504030504040204" pitchFamily="34" charset="0"/>
                <a:ea typeface="Roboto"/>
                <a:cs typeface="Roboto"/>
                <a:sym typeface="Roboto"/>
              </a:rPr>
              <a:t>@</a:t>
            </a:r>
            <a:r>
              <a:rPr lang="es-ES" sz="2500" b="1" dirty="0" err="1">
                <a:latin typeface="Neo Sans Pro" panose="020B0504030504040204" pitchFamily="34" charset="0"/>
                <a:ea typeface="Roboto"/>
                <a:cs typeface="Roboto"/>
                <a:sym typeface="Roboto"/>
              </a:rPr>
              <a:t>batistajohel</a:t>
            </a:r>
            <a:endParaRPr lang="es-ES" sz="2500" b="1" dirty="0">
              <a:latin typeface="Neo Sans Pro" panose="020B0504030504040204" pitchFamily="34" charset="0"/>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81F93-E258-8BF5-D579-757F95ED8D05}"/>
              </a:ext>
            </a:extLst>
          </p:cNvPr>
          <p:cNvSpPr>
            <a:spLocks noGrp="1"/>
          </p:cNvSpPr>
          <p:nvPr>
            <p:ph type="title"/>
          </p:nvPr>
        </p:nvSpPr>
        <p:spPr/>
        <p:txBody>
          <a:bodyPr/>
          <a:lstStyle/>
          <a:p>
            <a:endParaRPr lang="es-PA"/>
          </a:p>
        </p:txBody>
      </p:sp>
      <p:pic>
        <p:nvPicPr>
          <p:cNvPr id="4" name="Imagen 3" descr="Patrón de fondo&#10;&#10;Descripción generada automáticamente">
            <a:extLst>
              <a:ext uri="{FF2B5EF4-FFF2-40B4-BE49-F238E27FC236}">
                <a16:creationId xmlns:a16="http://schemas.microsoft.com/office/drawing/2014/main" id="{5980C6BF-9E82-7853-0A62-D1DDF92CEC9D}"/>
              </a:ext>
            </a:extLst>
          </p:cNvPr>
          <p:cNvPicPr>
            <a:picLocks noChangeAspect="1"/>
          </p:cNvPicPr>
          <p:nvPr/>
        </p:nvPicPr>
        <p:blipFill>
          <a:blip r:embed="rId2"/>
          <a:stretch>
            <a:fillRect/>
          </a:stretch>
        </p:blipFill>
        <p:spPr>
          <a:xfrm>
            <a:off x="1" y="0"/>
            <a:ext cx="12191999" cy="6858000"/>
          </a:xfrm>
          <a:prstGeom prst="rect">
            <a:avLst/>
          </a:prstGeom>
        </p:spPr>
      </p:pic>
      <p:pic>
        <p:nvPicPr>
          <p:cNvPr id="5" name="Imagen 4">
            <a:extLst>
              <a:ext uri="{FF2B5EF4-FFF2-40B4-BE49-F238E27FC236}">
                <a16:creationId xmlns:a16="http://schemas.microsoft.com/office/drawing/2014/main" id="{A7A75609-7028-A650-E686-12833E48BE07}"/>
              </a:ext>
            </a:extLst>
          </p:cNvPr>
          <p:cNvPicPr>
            <a:picLocks noChangeAspect="1"/>
          </p:cNvPicPr>
          <p:nvPr/>
        </p:nvPicPr>
        <p:blipFill rotWithShape="1">
          <a:blip r:embed="rId3"/>
          <a:srcRect b="50884"/>
          <a:stretch/>
        </p:blipFill>
        <p:spPr>
          <a:xfrm>
            <a:off x="207799" y="824317"/>
            <a:ext cx="5711637" cy="4151847"/>
          </a:xfrm>
          <a:prstGeom prst="rect">
            <a:avLst/>
          </a:prstGeom>
        </p:spPr>
      </p:pic>
      <p:pic>
        <p:nvPicPr>
          <p:cNvPr id="6" name="Imagen 5">
            <a:extLst>
              <a:ext uri="{FF2B5EF4-FFF2-40B4-BE49-F238E27FC236}">
                <a16:creationId xmlns:a16="http://schemas.microsoft.com/office/drawing/2014/main" id="{00E5B102-8D1B-E39D-8CB0-941BE1768D12}"/>
              </a:ext>
            </a:extLst>
          </p:cNvPr>
          <p:cNvPicPr>
            <a:picLocks noChangeAspect="1"/>
          </p:cNvPicPr>
          <p:nvPr/>
        </p:nvPicPr>
        <p:blipFill rotWithShape="1">
          <a:blip r:embed="rId3"/>
          <a:srcRect t="49315"/>
          <a:stretch/>
        </p:blipFill>
        <p:spPr>
          <a:xfrm>
            <a:off x="6127236" y="844515"/>
            <a:ext cx="5711637" cy="4284453"/>
          </a:xfrm>
          <a:prstGeom prst="rect">
            <a:avLst/>
          </a:prstGeom>
        </p:spPr>
      </p:pic>
      <p:sp>
        <p:nvSpPr>
          <p:cNvPr id="7" name="CuadroTexto 6">
            <a:extLst>
              <a:ext uri="{FF2B5EF4-FFF2-40B4-BE49-F238E27FC236}">
                <a16:creationId xmlns:a16="http://schemas.microsoft.com/office/drawing/2014/main" id="{0D6F6E9E-8B27-1D9F-8E07-4D6D78EAE781}"/>
              </a:ext>
            </a:extLst>
          </p:cNvPr>
          <p:cNvSpPr txBox="1"/>
          <p:nvPr/>
        </p:nvSpPr>
        <p:spPr>
          <a:xfrm>
            <a:off x="2260785" y="5128968"/>
            <a:ext cx="7732902" cy="1114408"/>
          </a:xfrm>
          <a:prstGeom prst="rect">
            <a:avLst/>
          </a:prstGeom>
          <a:noFill/>
        </p:spPr>
        <p:txBody>
          <a:bodyPr wrap="square">
            <a:spAutoFit/>
          </a:bodyPr>
          <a:lstStyle/>
          <a:p>
            <a:pPr algn="ctr">
              <a:lnSpc>
                <a:spcPct val="200000"/>
              </a:lnSpc>
              <a:spcAft>
                <a:spcPts val="800"/>
              </a:spcAft>
            </a:pPr>
            <a:r>
              <a:rPr lang="es-ES" sz="1800" i="1" dirty="0">
                <a:effectLst/>
                <a:latin typeface="Neo Sans Pro" panose="020B0504030504040204" pitchFamily="34" charset="0"/>
                <a:ea typeface="Calibri" panose="020F0502020204030204" pitchFamily="34" charset="0"/>
                <a:cs typeface="Times New Roman" panose="02020603050405020304" pitchFamily="18" charset="0"/>
              </a:rPr>
              <a:t>Tasa de Inflación Interanual en los Países de la Unión Europea, Mayo 2022. (Elaboración Propia a partir de datos de Statista)</a:t>
            </a:r>
            <a:endParaRPr lang="es-PA" sz="1800" dirty="0">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8" name="Google Shape;246;p40">
            <a:extLst>
              <a:ext uri="{FF2B5EF4-FFF2-40B4-BE49-F238E27FC236}">
                <a16:creationId xmlns:a16="http://schemas.microsoft.com/office/drawing/2014/main" id="{B4A3FF0F-C6E9-B993-A39B-CC8431B6C81F}"/>
              </a:ext>
            </a:extLst>
          </p:cNvPr>
          <p:cNvSpPr txBox="1">
            <a:spLocks/>
          </p:cNvSpPr>
          <p:nvPr/>
        </p:nvSpPr>
        <p:spPr>
          <a:xfrm>
            <a:off x="-58354" y="77941"/>
            <a:ext cx="232403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433916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60178-9F25-A7C8-5360-865588A416C8}"/>
              </a:ext>
            </a:extLst>
          </p:cNvPr>
          <p:cNvSpPr>
            <a:spLocks noGrp="1"/>
          </p:cNvSpPr>
          <p:nvPr>
            <p:ph type="title"/>
          </p:nvPr>
        </p:nvSpPr>
        <p:spPr/>
        <p:txBody>
          <a:bodyPr/>
          <a:lstStyle/>
          <a:p>
            <a:endParaRPr lang="es-PA"/>
          </a:p>
        </p:txBody>
      </p:sp>
      <p:pic>
        <p:nvPicPr>
          <p:cNvPr id="4" name="Imagen 3" descr="Imagen que contiene Patrón de fondo&#10;&#10;Descripción generada automáticamente">
            <a:extLst>
              <a:ext uri="{FF2B5EF4-FFF2-40B4-BE49-F238E27FC236}">
                <a16:creationId xmlns:a16="http://schemas.microsoft.com/office/drawing/2014/main" id="{42EC752F-44C5-F037-CBB6-C3ED65ED1F3C}"/>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1458;p54">
            <a:extLst>
              <a:ext uri="{FF2B5EF4-FFF2-40B4-BE49-F238E27FC236}">
                <a16:creationId xmlns:a16="http://schemas.microsoft.com/office/drawing/2014/main" id="{DEBE5D4A-F54F-6D87-9D8A-5BBD14CCC50D}"/>
              </a:ext>
            </a:extLst>
          </p:cNvPr>
          <p:cNvSpPr txBox="1">
            <a:spLocks/>
          </p:cNvSpPr>
          <p:nvPr/>
        </p:nvSpPr>
        <p:spPr>
          <a:xfrm>
            <a:off x="1346293" y="1807653"/>
            <a:ext cx="9499412"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Amatic SC"/>
              <a:buNone/>
              <a:defRPr sz="3700" b="0" i="0" u="none" strike="noStrike" cap="none">
                <a:solidFill>
                  <a:schemeClr val="dk1"/>
                </a:solidFill>
                <a:latin typeface="Amatic SC"/>
                <a:ea typeface="Amatic SC"/>
                <a:cs typeface="Amatic SC"/>
                <a:sym typeface="Amatic SC"/>
              </a:defRPr>
            </a:lvl1pPr>
            <a:lvl2pPr marR="0" lvl="1"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2pPr>
            <a:lvl3pPr marR="0" lvl="2"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3pPr>
            <a:lvl4pPr marR="0" lvl="3"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4pPr>
            <a:lvl5pPr marR="0" lvl="4"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5pPr>
            <a:lvl6pPr marR="0" lvl="5"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6pPr>
            <a:lvl7pPr marR="0" lvl="6"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7pPr>
            <a:lvl8pPr marR="0" lvl="7"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8pPr>
            <a:lvl9pPr marR="0" lvl="8"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9pPr>
          </a:lstStyle>
          <a:p>
            <a:r>
              <a:rPr lang="es-PA" sz="6000" b="1" dirty="0" err="1">
                <a:latin typeface="Neo Sans Pro" panose="020B0504030504040204" pitchFamily="34" charset="0"/>
              </a:rPr>
              <a:t>Model</a:t>
            </a:r>
            <a:r>
              <a:rPr lang="es-PA" sz="6000" b="1" dirty="0">
                <a:latin typeface="Neo Sans Pro" panose="020B0504030504040204" pitchFamily="34" charset="0"/>
              </a:rPr>
              <a:t> </a:t>
            </a:r>
            <a:r>
              <a:rPr lang="es-PA" sz="6000" b="1" dirty="0" err="1">
                <a:latin typeface="Neo Sans Pro" panose="020B0504030504040204" pitchFamily="34" charset="0"/>
              </a:rPr>
              <a:t>Based</a:t>
            </a:r>
            <a:r>
              <a:rPr lang="es-PA" sz="6000" b="1" dirty="0">
                <a:latin typeface="Neo Sans Pro" panose="020B0504030504040204" pitchFamily="34" charset="0"/>
              </a:rPr>
              <a:t> </a:t>
            </a:r>
            <a:r>
              <a:rPr lang="es-PA" sz="6000" b="1" dirty="0" err="1">
                <a:latin typeface="Neo Sans Pro" panose="020B0504030504040204" pitchFamily="34" charset="0"/>
              </a:rPr>
              <a:t>Engineering</a:t>
            </a:r>
            <a:r>
              <a:rPr lang="es-PA" sz="6000" b="1" dirty="0">
                <a:latin typeface="Neo Sans Pro" panose="020B0504030504040204" pitchFamily="34" charset="0"/>
              </a:rPr>
              <a:t> </a:t>
            </a:r>
            <a:r>
              <a:rPr lang="es-PA" sz="6000" b="1" dirty="0" err="1">
                <a:latin typeface="Neo Sans Pro" panose="020B0504030504040204" pitchFamily="34" charset="0"/>
              </a:rPr>
              <a:t>Systems</a:t>
            </a:r>
            <a:r>
              <a:rPr lang="es-PA" sz="6000" b="1" dirty="0">
                <a:latin typeface="Neo Sans Pro" panose="020B0504030504040204" pitchFamily="34" charset="0"/>
              </a:rPr>
              <a:t> (MBSE)</a:t>
            </a:r>
          </a:p>
        </p:txBody>
      </p:sp>
      <p:sp>
        <p:nvSpPr>
          <p:cNvPr id="7" name="Google Shape;246;p40">
            <a:extLst>
              <a:ext uri="{FF2B5EF4-FFF2-40B4-BE49-F238E27FC236}">
                <a16:creationId xmlns:a16="http://schemas.microsoft.com/office/drawing/2014/main" id="{69097988-095A-8EA4-9DEA-278E86157DE2}"/>
              </a:ext>
            </a:extLst>
          </p:cNvPr>
          <p:cNvSpPr txBox="1">
            <a:spLocks/>
          </p:cNvSpPr>
          <p:nvPr/>
        </p:nvSpPr>
        <p:spPr>
          <a:xfrm>
            <a:off x="-58354" y="77941"/>
            <a:ext cx="232403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3708066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7696199" y="2098153"/>
            <a:ext cx="3520441"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latin typeface="Neo Sans Pro" panose="020B0504030504040204" pitchFamily="34" charset="0"/>
                <a:ea typeface="Calibri" panose="020F0502020204030204" pitchFamily="34" charset="0"/>
              </a:rPr>
              <a:t>Un</a:t>
            </a:r>
            <a:r>
              <a:rPr lang="es-ES" sz="1800" dirty="0">
                <a:solidFill>
                  <a:schemeClr val="tx1"/>
                </a:solidFill>
                <a:effectLst/>
                <a:latin typeface="Neo Sans Pro" panose="020B0504030504040204" pitchFamily="34" charset="0"/>
                <a:ea typeface="Calibri" panose="020F0502020204030204" pitchFamily="34" charset="0"/>
              </a:rPr>
              <a:t> Modelo es una versión simplificada de un concepto, fenómeno, relación, estructura o sistema que se utilizan métodos de abstracción de la realidad para la eliminación de componentes innecesarios utilizando representaciones gráficas, matemáticas y físicas</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pic>
        <p:nvPicPr>
          <p:cNvPr id="3" name="Imagen 2" descr="Diagrama&#10;&#10;Descripción generada automáticamente">
            <a:extLst>
              <a:ext uri="{FF2B5EF4-FFF2-40B4-BE49-F238E27FC236}">
                <a16:creationId xmlns:a16="http://schemas.microsoft.com/office/drawing/2014/main" id="{27B097A7-232A-FF6F-B496-8EA7633FD837}"/>
              </a:ext>
            </a:extLst>
          </p:cNvPr>
          <p:cNvPicPr>
            <a:picLocks noChangeAspect="1"/>
          </p:cNvPicPr>
          <p:nvPr/>
        </p:nvPicPr>
        <p:blipFill>
          <a:blip r:embed="rId3"/>
          <a:stretch>
            <a:fillRect/>
          </a:stretch>
        </p:blipFill>
        <p:spPr>
          <a:xfrm>
            <a:off x="599988" y="2118593"/>
            <a:ext cx="6630540" cy="3168576"/>
          </a:xfrm>
          <a:prstGeom prst="rect">
            <a:avLst/>
          </a:prstGeom>
        </p:spPr>
      </p:pic>
      <p:sp>
        <p:nvSpPr>
          <p:cNvPr id="6" name="CuadroTexto 5">
            <a:extLst>
              <a:ext uri="{FF2B5EF4-FFF2-40B4-BE49-F238E27FC236}">
                <a16:creationId xmlns:a16="http://schemas.microsoft.com/office/drawing/2014/main" id="{DC319A47-8A93-2057-6623-4AC25FD63984}"/>
              </a:ext>
            </a:extLst>
          </p:cNvPr>
          <p:cNvSpPr txBox="1"/>
          <p:nvPr/>
        </p:nvSpPr>
        <p:spPr>
          <a:xfrm>
            <a:off x="1109193" y="5422345"/>
            <a:ext cx="5612130" cy="307777"/>
          </a:xfrm>
          <a:prstGeom prst="rect">
            <a:avLst/>
          </a:prstGeom>
          <a:noFill/>
        </p:spPr>
        <p:txBody>
          <a:bodyPr wrap="square">
            <a:spAutoFit/>
          </a:bodyPr>
          <a:lstStyle/>
          <a:p>
            <a:pPr algn="ctr"/>
            <a:r>
              <a:rPr lang="es-ES" i="1" dirty="0">
                <a:latin typeface="Neo Sans Pro" panose="020B0504030504040204" pitchFamily="34" charset="0"/>
                <a:ea typeface="Calibri" panose="020F0502020204030204" pitchFamily="34" charset="0"/>
                <a:cs typeface="Times New Roman" panose="02020603050405020304" pitchFamily="18" charset="0"/>
              </a:rPr>
              <a:t>Modelo Básico de un Sistema (</a:t>
            </a:r>
            <a:r>
              <a:rPr lang="es-ES" i="1" dirty="0" err="1">
                <a:latin typeface="Neo Sans Pro" panose="020B0504030504040204" pitchFamily="34" charset="0"/>
                <a:ea typeface="Calibri" panose="020F0502020204030204" pitchFamily="34" charset="0"/>
                <a:cs typeface="Times New Roman" panose="02020603050405020304" pitchFamily="18" charset="0"/>
              </a:rPr>
              <a:t>Research</a:t>
            </a:r>
            <a:r>
              <a:rPr lang="es-ES" i="1" dirty="0">
                <a:latin typeface="Neo Sans Pro" panose="020B0504030504040204" pitchFamily="34" charset="0"/>
                <a:ea typeface="Calibri" panose="020F0502020204030204" pitchFamily="34" charset="0"/>
                <a:cs typeface="Times New Roman" panose="02020603050405020304" pitchFamily="18" charset="0"/>
              </a:rPr>
              <a:t> Gate, Anónimo)</a:t>
            </a:r>
            <a:endParaRPr lang="es-PA" dirty="0">
              <a:latin typeface="Neo Sans Pro" panose="020B0504030504040204" pitchFamily="34" charset="0"/>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7743867" y="586893"/>
            <a:ext cx="4153510" cy="830997"/>
          </a:xfrm>
          <a:prstGeom prst="rect">
            <a:avLst/>
          </a:prstGeom>
          <a:noFill/>
        </p:spPr>
        <p:txBody>
          <a:bodyPr wrap="square">
            <a:spAutoFit/>
          </a:bodyPr>
          <a:lstStyle/>
          <a:p>
            <a:pPr algn="ctr"/>
            <a:r>
              <a:rPr lang="es-PA" sz="2400" b="1" dirty="0" err="1">
                <a:latin typeface="Neo Sans Pro" panose="020B0504030504040204" pitchFamily="34" charset="0"/>
              </a:rPr>
              <a:t>Model</a:t>
            </a:r>
            <a:r>
              <a:rPr lang="es-PA" sz="2400" b="1" dirty="0">
                <a:latin typeface="Neo Sans Pro" panose="020B0504030504040204" pitchFamily="34" charset="0"/>
              </a:rPr>
              <a:t> </a:t>
            </a:r>
            <a:r>
              <a:rPr lang="es-PA" sz="2400" b="1" dirty="0" err="1">
                <a:latin typeface="Neo Sans Pro" panose="020B0504030504040204" pitchFamily="34" charset="0"/>
              </a:rPr>
              <a:t>Based</a:t>
            </a:r>
            <a:r>
              <a:rPr lang="es-PA" sz="2400" b="1" dirty="0">
                <a:latin typeface="Neo Sans Pro" panose="020B0504030504040204" pitchFamily="34" charset="0"/>
              </a:rPr>
              <a:t> </a:t>
            </a:r>
            <a:r>
              <a:rPr lang="es-PA" sz="2400" b="1" dirty="0" err="1">
                <a:latin typeface="Neo Sans Pro" panose="020B0504030504040204" pitchFamily="34" charset="0"/>
              </a:rPr>
              <a:t>Engineering</a:t>
            </a:r>
            <a:r>
              <a:rPr lang="es-PA" sz="2400" b="1" dirty="0">
                <a:latin typeface="Neo Sans Pro" panose="020B0504030504040204" pitchFamily="34" charset="0"/>
              </a:rPr>
              <a:t> </a:t>
            </a:r>
            <a:r>
              <a:rPr lang="es-PA" sz="2400" b="1" dirty="0" err="1">
                <a:latin typeface="Neo Sans Pro" panose="020B0504030504040204" pitchFamily="34" charset="0"/>
              </a:rPr>
              <a:t>Systems</a:t>
            </a:r>
            <a:r>
              <a:rPr lang="es-PA" sz="2400" b="1" dirty="0">
                <a:latin typeface="Neo Sans Pro" panose="020B0504030504040204" pitchFamily="34" charset="0"/>
              </a:rPr>
              <a:t> (MBSE)</a:t>
            </a:r>
          </a:p>
        </p:txBody>
      </p:sp>
    </p:spTree>
    <p:extLst>
      <p:ext uri="{BB962C8B-B14F-4D97-AF65-F5344CB8AC3E}">
        <p14:creationId xmlns:p14="http://schemas.microsoft.com/office/powerpoint/2010/main" val="1854610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7" name="CuadroTexto 6">
            <a:extLst>
              <a:ext uri="{FF2B5EF4-FFF2-40B4-BE49-F238E27FC236}">
                <a16:creationId xmlns:a16="http://schemas.microsoft.com/office/drawing/2014/main" id="{CFF980E5-9581-70A7-1B2C-761738EF7D59}"/>
              </a:ext>
            </a:extLst>
          </p:cNvPr>
          <p:cNvSpPr txBox="1"/>
          <p:nvPr/>
        </p:nvSpPr>
        <p:spPr>
          <a:xfrm>
            <a:off x="327791" y="5075575"/>
            <a:ext cx="5437491" cy="307777"/>
          </a:xfrm>
          <a:prstGeom prst="rect">
            <a:avLst/>
          </a:prstGeom>
          <a:noFill/>
        </p:spPr>
        <p:txBody>
          <a:bodyPr wrap="square">
            <a:spAutoFit/>
          </a:bodyPr>
          <a:lstStyle/>
          <a:p>
            <a:pPr algn="ctr"/>
            <a:r>
              <a:rPr lang="es-ES" i="1" dirty="0">
                <a:latin typeface="Neo Sans Pro" panose="020B0504030504040204" pitchFamily="34" charset="0"/>
                <a:ea typeface="Calibri" panose="020F0502020204030204" pitchFamily="34" charset="0"/>
                <a:cs typeface="Times New Roman" panose="02020603050405020304" pitchFamily="18" charset="0"/>
              </a:rPr>
              <a:t>Esquema del del Concepto de la MBSE (Eclipse </a:t>
            </a:r>
            <a:r>
              <a:rPr lang="es-ES" i="1" dirty="0" err="1">
                <a:latin typeface="Neo Sans Pro" panose="020B0504030504040204" pitchFamily="34" charset="0"/>
                <a:ea typeface="Calibri" panose="020F0502020204030204" pitchFamily="34" charset="0"/>
                <a:cs typeface="Times New Roman" panose="02020603050405020304" pitchFamily="18" charset="0"/>
              </a:rPr>
              <a:t>Foundation</a:t>
            </a:r>
            <a:r>
              <a:rPr lang="es-ES" i="1" dirty="0">
                <a:latin typeface="Neo Sans Pro" panose="020B0504030504040204" pitchFamily="34" charset="0"/>
                <a:ea typeface="Calibri" panose="020F0502020204030204" pitchFamily="34" charset="0"/>
                <a:cs typeface="Times New Roman" panose="02020603050405020304" pitchFamily="18" charset="0"/>
              </a:rPr>
              <a:t>)</a:t>
            </a:r>
            <a:endParaRPr lang="es-PA"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093073" y="1981100"/>
            <a:ext cx="4011178" cy="2453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La Ingeniería de Sistemas Basados en Modelos (MBSE por sus siglas en inglés) es una metodología formalizada que se utiliza para respaldar los requisitos, el diseño, el análisis, la verificación y la validación asociados con el desarrollo de sistemas complejos.</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4F2C2AB-502D-0E76-BFE4-AE162CCEA58A}"/>
              </a:ext>
            </a:extLst>
          </p:cNvPr>
          <p:cNvSpPr txBox="1"/>
          <p:nvPr/>
        </p:nvSpPr>
        <p:spPr>
          <a:xfrm>
            <a:off x="7180379" y="575306"/>
            <a:ext cx="4153510" cy="830997"/>
          </a:xfrm>
          <a:prstGeom prst="rect">
            <a:avLst/>
          </a:prstGeom>
          <a:noFill/>
        </p:spPr>
        <p:txBody>
          <a:bodyPr wrap="square">
            <a:spAutoFit/>
          </a:bodyPr>
          <a:lstStyle/>
          <a:p>
            <a:pPr algn="ctr"/>
            <a:r>
              <a:rPr lang="es-PA" sz="2400" b="1" dirty="0" err="1">
                <a:latin typeface="Neo Sans Pro" panose="020B0504030504040204" pitchFamily="34" charset="0"/>
              </a:rPr>
              <a:t>Model</a:t>
            </a:r>
            <a:r>
              <a:rPr lang="es-PA" sz="2400" b="1" dirty="0">
                <a:latin typeface="Neo Sans Pro" panose="020B0504030504040204" pitchFamily="34" charset="0"/>
              </a:rPr>
              <a:t> </a:t>
            </a:r>
            <a:r>
              <a:rPr lang="es-PA" sz="2400" b="1" dirty="0" err="1">
                <a:latin typeface="Neo Sans Pro" panose="020B0504030504040204" pitchFamily="34" charset="0"/>
              </a:rPr>
              <a:t>Based</a:t>
            </a:r>
            <a:r>
              <a:rPr lang="es-PA" sz="2400" b="1" dirty="0">
                <a:latin typeface="Neo Sans Pro" panose="020B0504030504040204" pitchFamily="34" charset="0"/>
              </a:rPr>
              <a:t> </a:t>
            </a:r>
            <a:r>
              <a:rPr lang="es-PA" sz="2400" b="1" dirty="0" err="1">
                <a:latin typeface="Neo Sans Pro" panose="020B0504030504040204" pitchFamily="34" charset="0"/>
              </a:rPr>
              <a:t>Engineering</a:t>
            </a:r>
            <a:r>
              <a:rPr lang="es-PA" sz="2400" b="1" dirty="0">
                <a:latin typeface="Neo Sans Pro" panose="020B0504030504040204" pitchFamily="34" charset="0"/>
              </a:rPr>
              <a:t> </a:t>
            </a:r>
            <a:r>
              <a:rPr lang="es-PA" sz="2400" b="1" dirty="0" err="1">
                <a:latin typeface="Neo Sans Pro" panose="020B0504030504040204" pitchFamily="34" charset="0"/>
              </a:rPr>
              <a:t>Systems</a:t>
            </a:r>
            <a:r>
              <a:rPr lang="es-PA" sz="2400" b="1" dirty="0">
                <a:latin typeface="Neo Sans Pro" panose="020B0504030504040204" pitchFamily="34" charset="0"/>
              </a:rPr>
              <a:t> (MBSE)</a:t>
            </a:r>
          </a:p>
        </p:txBody>
      </p:sp>
      <p:pic>
        <p:nvPicPr>
          <p:cNvPr id="6" name="Imagen 5" descr="Diagrama&#10;&#10;Descripción generada automáticamente">
            <a:extLst>
              <a:ext uri="{FF2B5EF4-FFF2-40B4-BE49-F238E27FC236}">
                <a16:creationId xmlns:a16="http://schemas.microsoft.com/office/drawing/2014/main" id="{DF2B0F0E-976B-796C-8338-B1D5E4F6CB0D}"/>
              </a:ext>
            </a:extLst>
          </p:cNvPr>
          <p:cNvPicPr>
            <a:picLocks noChangeAspect="1"/>
          </p:cNvPicPr>
          <p:nvPr/>
        </p:nvPicPr>
        <p:blipFill>
          <a:blip r:embed="rId3"/>
          <a:stretch>
            <a:fillRect/>
          </a:stretch>
        </p:blipFill>
        <p:spPr>
          <a:xfrm>
            <a:off x="327791" y="1494793"/>
            <a:ext cx="5437491" cy="3425846"/>
          </a:xfrm>
          <a:prstGeom prst="rect">
            <a:avLst/>
          </a:prstGeom>
        </p:spPr>
      </p:pic>
    </p:spTree>
    <p:extLst>
      <p:ext uri="{BB962C8B-B14F-4D97-AF65-F5344CB8AC3E}">
        <p14:creationId xmlns:p14="http://schemas.microsoft.com/office/powerpoint/2010/main" val="2088998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7" name="CuadroTexto 6">
            <a:extLst>
              <a:ext uri="{FF2B5EF4-FFF2-40B4-BE49-F238E27FC236}">
                <a16:creationId xmlns:a16="http://schemas.microsoft.com/office/drawing/2014/main" id="{CFF980E5-9581-70A7-1B2C-761738EF7D59}"/>
              </a:ext>
            </a:extLst>
          </p:cNvPr>
          <p:cNvSpPr txBox="1"/>
          <p:nvPr/>
        </p:nvSpPr>
        <p:spPr>
          <a:xfrm>
            <a:off x="327791" y="5075575"/>
            <a:ext cx="5437491" cy="307777"/>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rPr>
              <a:t>Manual de MBSE de la NASA (</a:t>
            </a:r>
            <a:r>
              <a:rPr lang="es-ES" i="1" dirty="0" err="1">
                <a:effectLst/>
                <a:latin typeface="Neo Sans Pro" panose="020B0504030504040204" pitchFamily="34" charset="0"/>
                <a:ea typeface="Calibri" panose="020F0502020204030204" pitchFamily="34" charset="0"/>
              </a:rPr>
              <a:t>Obeo</a:t>
            </a:r>
            <a:r>
              <a:rPr lang="es-ES" i="1" dirty="0">
                <a:effectLst/>
                <a:latin typeface="Neo Sans Pro" panose="020B0504030504040204" pitchFamily="34" charset="0"/>
                <a:ea typeface="Calibri" panose="020F0502020204030204" pitchFamily="34" charset="0"/>
              </a:rPr>
              <a:t> NASA)</a:t>
            </a:r>
            <a:endParaRPr lang="es-PA" i="1"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5699760" y="1580868"/>
            <a:ext cx="4640580" cy="2453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rPr>
              <a:t>La División CERT de Software </a:t>
            </a:r>
            <a:r>
              <a:rPr lang="es-ES" sz="1800" dirty="0" err="1">
                <a:solidFill>
                  <a:schemeClr val="tx1"/>
                </a:solidFill>
                <a:effectLst/>
                <a:latin typeface="Neo Sans Pro" panose="020B0504030504040204" pitchFamily="34" charset="0"/>
                <a:ea typeface="Calibri" panose="020F0502020204030204" pitchFamily="34" charset="0"/>
              </a:rPr>
              <a:t>Engineering</a:t>
            </a:r>
            <a:r>
              <a:rPr lang="es-ES" sz="1800" dirty="0">
                <a:solidFill>
                  <a:schemeClr val="tx1"/>
                </a:solidFill>
                <a:effectLst/>
                <a:latin typeface="Neo Sans Pro" panose="020B0504030504040204" pitchFamily="34" charset="0"/>
                <a:ea typeface="Calibri" panose="020F0502020204030204" pitchFamily="34" charset="0"/>
              </a:rPr>
              <a:t> </a:t>
            </a:r>
            <a:r>
              <a:rPr lang="es-ES" sz="1800" dirty="0" err="1">
                <a:solidFill>
                  <a:schemeClr val="tx1"/>
                </a:solidFill>
                <a:effectLst/>
                <a:latin typeface="Neo Sans Pro" panose="020B0504030504040204" pitchFamily="34" charset="0"/>
                <a:ea typeface="Calibri" panose="020F0502020204030204" pitchFamily="34" charset="0"/>
              </a:rPr>
              <a:t>Institute</a:t>
            </a:r>
            <a:r>
              <a:rPr lang="es-ES" sz="1800" dirty="0">
                <a:solidFill>
                  <a:schemeClr val="tx1"/>
                </a:solidFill>
                <a:effectLst/>
                <a:latin typeface="Neo Sans Pro" panose="020B0504030504040204" pitchFamily="34" charset="0"/>
                <a:ea typeface="Calibri" panose="020F0502020204030204" pitchFamily="34" charset="0"/>
              </a:rPr>
              <a:t> de la Universidad </a:t>
            </a:r>
            <a:r>
              <a:rPr lang="es-ES" sz="1800" dirty="0" err="1">
                <a:solidFill>
                  <a:schemeClr val="tx1"/>
                </a:solidFill>
                <a:effectLst/>
                <a:latin typeface="Neo Sans Pro" panose="020B0504030504040204" pitchFamily="34" charset="0"/>
                <a:ea typeface="Calibri" panose="020F0502020204030204" pitchFamily="34" charset="0"/>
              </a:rPr>
              <a:t>Carnagie</a:t>
            </a:r>
            <a:r>
              <a:rPr lang="es-ES" sz="1800" dirty="0">
                <a:solidFill>
                  <a:schemeClr val="tx1"/>
                </a:solidFill>
                <a:effectLst/>
                <a:latin typeface="Neo Sans Pro" panose="020B0504030504040204" pitchFamily="34" charset="0"/>
                <a:ea typeface="Calibri" panose="020F0502020204030204" pitchFamily="34" charset="0"/>
              </a:rPr>
              <a:t> </a:t>
            </a:r>
            <a:r>
              <a:rPr lang="es-ES" sz="1800" dirty="0" err="1">
                <a:solidFill>
                  <a:schemeClr val="tx1"/>
                </a:solidFill>
                <a:effectLst/>
                <a:latin typeface="Neo Sans Pro" panose="020B0504030504040204" pitchFamily="34" charset="0"/>
                <a:ea typeface="Calibri" panose="020F0502020204030204" pitchFamily="34" charset="0"/>
              </a:rPr>
              <a:t>Melon</a:t>
            </a:r>
            <a:r>
              <a:rPr lang="es-ES" sz="1800" dirty="0">
                <a:solidFill>
                  <a:schemeClr val="tx1"/>
                </a:solidFill>
                <a:effectLst/>
                <a:latin typeface="Neo Sans Pro" panose="020B0504030504040204" pitchFamily="34" charset="0"/>
                <a:ea typeface="Calibri" panose="020F0502020204030204" pitchFamily="34" charset="0"/>
              </a:rPr>
              <a:t> (SEI, por sus siglas en inglés. ha comenzado a investigar cómo se puede usar MBSE para mitigar los riesgos de seguridad al principio del proceso de desarrollo del sistema para que los sistemas sean seguros por diseño, en contraste con la práctica común de agregar funciones de seguridad más adelante en el proceso de desarrollo.</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4F2C2AB-502D-0E76-BFE4-AE162CCEA58A}"/>
              </a:ext>
            </a:extLst>
          </p:cNvPr>
          <p:cNvSpPr txBox="1"/>
          <p:nvPr/>
        </p:nvSpPr>
        <p:spPr>
          <a:xfrm>
            <a:off x="7180379" y="575306"/>
            <a:ext cx="4153510" cy="830997"/>
          </a:xfrm>
          <a:prstGeom prst="rect">
            <a:avLst/>
          </a:prstGeom>
          <a:noFill/>
        </p:spPr>
        <p:txBody>
          <a:bodyPr wrap="square">
            <a:spAutoFit/>
          </a:bodyPr>
          <a:lstStyle/>
          <a:p>
            <a:pPr algn="ctr"/>
            <a:r>
              <a:rPr lang="es-PA" sz="2400" b="1" dirty="0" err="1">
                <a:latin typeface="Neo Sans Pro" panose="020B0504030504040204" pitchFamily="34" charset="0"/>
              </a:rPr>
              <a:t>Model</a:t>
            </a:r>
            <a:r>
              <a:rPr lang="es-PA" sz="2400" b="1" dirty="0">
                <a:latin typeface="Neo Sans Pro" panose="020B0504030504040204" pitchFamily="34" charset="0"/>
              </a:rPr>
              <a:t> </a:t>
            </a:r>
            <a:r>
              <a:rPr lang="es-PA" sz="2400" b="1" dirty="0" err="1">
                <a:latin typeface="Neo Sans Pro" panose="020B0504030504040204" pitchFamily="34" charset="0"/>
              </a:rPr>
              <a:t>Based</a:t>
            </a:r>
            <a:r>
              <a:rPr lang="es-PA" sz="2400" b="1" dirty="0">
                <a:latin typeface="Neo Sans Pro" panose="020B0504030504040204" pitchFamily="34" charset="0"/>
              </a:rPr>
              <a:t> </a:t>
            </a:r>
            <a:r>
              <a:rPr lang="es-PA" sz="2400" b="1" dirty="0" err="1">
                <a:latin typeface="Neo Sans Pro" panose="020B0504030504040204" pitchFamily="34" charset="0"/>
              </a:rPr>
              <a:t>Engineering</a:t>
            </a:r>
            <a:r>
              <a:rPr lang="es-PA" sz="2400" b="1" dirty="0">
                <a:latin typeface="Neo Sans Pro" panose="020B0504030504040204" pitchFamily="34" charset="0"/>
              </a:rPr>
              <a:t> </a:t>
            </a:r>
            <a:r>
              <a:rPr lang="es-PA" sz="2400" b="1" dirty="0" err="1">
                <a:latin typeface="Neo Sans Pro" panose="020B0504030504040204" pitchFamily="34" charset="0"/>
              </a:rPr>
              <a:t>Systems</a:t>
            </a:r>
            <a:r>
              <a:rPr lang="es-PA" sz="2400" b="1" dirty="0">
                <a:latin typeface="Neo Sans Pro" panose="020B0504030504040204" pitchFamily="34" charset="0"/>
              </a:rPr>
              <a:t> (MBSE)</a:t>
            </a:r>
          </a:p>
        </p:txBody>
      </p:sp>
      <p:pic>
        <p:nvPicPr>
          <p:cNvPr id="2" name="Imagen 1" descr="Applying NASA Systems Engineering Handbook with Capella - The official  voice of the Obeo experts">
            <a:extLst>
              <a:ext uri="{FF2B5EF4-FFF2-40B4-BE49-F238E27FC236}">
                <a16:creationId xmlns:a16="http://schemas.microsoft.com/office/drawing/2014/main" id="{4772B2B4-6814-2FC0-63ED-565D779928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786" y="1782425"/>
            <a:ext cx="5143500" cy="3072765"/>
          </a:xfrm>
          <a:prstGeom prst="rect">
            <a:avLst/>
          </a:prstGeom>
          <a:noFill/>
          <a:ln>
            <a:noFill/>
          </a:ln>
        </p:spPr>
      </p:pic>
    </p:spTree>
    <p:extLst>
      <p:ext uri="{BB962C8B-B14F-4D97-AF65-F5344CB8AC3E}">
        <p14:creationId xmlns:p14="http://schemas.microsoft.com/office/powerpoint/2010/main" val="2196092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7" name="CuadroTexto 6">
            <a:extLst>
              <a:ext uri="{FF2B5EF4-FFF2-40B4-BE49-F238E27FC236}">
                <a16:creationId xmlns:a16="http://schemas.microsoft.com/office/drawing/2014/main" id="{CFF980E5-9581-70A7-1B2C-761738EF7D59}"/>
              </a:ext>
            </a:extLst>
          </p:cNvPr>
          <p:cNvSpPr txBox="1"/>
          <p:nvPr/>
        </p:nvSpPr>
        <p:spPr>
          <a:xfrm>
            <a:off x="259079" y="5075575"/>
            <a:ext cx="5974080" cy="523220"/>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rPr>
              <a:t>Uso del V-</a:t>
            </a:r>
            <a:r>
              <a:rPr lang="es-ES" i="1" dirty="0" err="1">
                <a:effectLst/>
                <a:latin typeface="Neo Sans Pro" panose="020B0504030504040204" pitchFamily="34" charset="0"/>
                <a:ea typeface="Calibri" panose="020F0502020204030204" pitchFamily="34" charset="0"/>
              </a:rPr>
              <a:t>Model</a:t>
            </a:r>
            <a:r>
              <a:rPr lang="es-ES" i="1" dirty="0">
                <a:effectLst/>
                <a:latin typeface="Neo Sans Pro" panose="020B0504030504040204" pitchFamily="34" charset="0"/>
                <a:ea typeface="Calibri" panose="020F0502020204030204" pitchFamily="34" charset="0"/>
              </a:rPr>
              <a:t> de la MBSE en la Representación Gráfica de un Modelo (</a:t>
            </a:r>
            <a:r>
              <a:rPr lang="es-ES" i="1" dirty="0" err="1">
                <a:effectLst/>
                <a:latin typeface="Neo Sans Pro" panose="020B0504030504040204" pitchFamily="34" charset="0"/>
                <a:ea typeface="Calibri" panose="020F0502020204030204" pitchFamily="34" charset="0"/>
              </a:rPr>
              <a:t>Zuken</a:t>
            </a:r>
            <a:r>
              <a:rPr lang="es-ES" i="1" dirty="0">
                <a:effectLst/>
                <a:latin typeface="Neo Sans Pro" panose="020B0504030504040204" pitchFamily="34" charset="0"/>
                <a:ea typeface="Calibri" panose="020F0502020204030204" pitchFamily="34" charset="0"/>
              </a:rPr>
              <a:t>, 2018)</a:t>
            </a:r>
            <a:endParaRPr lang="es-PA" i="1"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233158" y="1981609"/>
            <a:ext cx="4221480" cy="2453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Un entorno de modelado digital también crea un enfoque común basado en estándares para documentar el sistema que se puede validar programáticamente para eliminar las inconsistencias dentro de los modelos y hacer cumplir el uso de un estándar por parte de todas las partes interesadas. </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4F2C2AB-502D-0E76-BFE4-AE162CCEA58A}"/>
              </a:ext>
            </a:extLst>
          </p:cNvPr>
          <p:cNvSpPr txBox="1"/>
          <p:nvPr/>
        </p:nvSpPr>
        <p:spPr>
          <a:xfrm>
            <a:off x="7180379" y="575306"/>
            <a:ext cx="4153510" cy="830997"/>
          </a:xfrm>
          <a:prstGeom prst="rect">
            <a:avLst/>
          </a:prstGeom>
          <a:noFill/>
        </p:spPr>
        <p:txBody>
          <a:bodyPr wrap="square">
            <a:spAutoFit/>
          </a:bodyPr>
          <a:lstStyle/>
          <a:p>
            <a:pPr algn="ctr"/>
            <a:r>
              <a:rPr lang="es-PA" sz="2400" b="1" dirty="0" err="1">
                <a:latin typeface="Neo Sans Pro" panose="020B0504030504040204" pitchFamily="34" charset="0"/>
              </a:rPr>
              <a:t>Model</a:t>
            </a:r>
            <a:r>
              <a:rPr lang="es-PA" sz="2400" b="1" dirty="0">
                <a:latin typeface="Neo Sans Pro" panose="020B0504030504040204" pitchFamily="34" charset="0"/>
              </a:rPr>
              <a:t> </a:t>
            </a:r>
            <a:r>
              <a:rPr lang="es-PA" sz="2400" b="1" dirty="0" err="1">
                <a:latin typeface="Neo Sans Pro" panose="020B0504030504040204" pitchFamily="34" charset="0"/>
              </a:rPr>
              <a:t>Based</a:t>
            </a:r>
            <a:r>
              <a:rPr lang="es-PA" sz="2400" b="1" dirty="0">
                <a:latin typeface="Neo Sans Pro" panose="020B0504030504040204" pitchFamily="34" charset="0"/>
              </a:rPr>
              <a:t> </a:t>
            </a:r>
            <a:r>
              <a:rPr lang="es-PA" sz="2400" b="1" dirty="0" err="1">
                <a:latin typeface="Neo Sans Pro" panose="020B0504030504040204" pitchFamily="34" charset="0"/>
              </a:rPr>
              <a:t>Engineering</a:t>
            </a:r>
            <a:r>
              <a:rPr lang="es-PA" sz="2400" b="1" dirty="0">
                <a:latin typeface="Neo Sans Pro" panose="020B0504030504040204" pitchFamily="34" charset="0"/>
              </a:rPr>
              <a:t> </a:t>
            </a:r>
            <a:r>
              <a:rPr lang="es-PA" sz="2400" b="1" dirty="0" err="1">
                <a:latin typeface="Neo Sans Pro" panose="020B0504030504040204" pitchFamily="34" charset="0"/>
              </a:rPr>
              <a:t>Systems</a:t>
            </a:r>
            <a:r>
              <a:rPr lang="es-PA" sz="2400" b="1" dirty="0">
                <a:latin typeface="Neo Sans Pro" panose="020B0504030504040204" pitchFamily="34" charset="0"/>
              </a:rPr>
              <a:t> (MBSE)</a:t>
            </a:r>
          </a:p>
        </p:txBody>
      </p:sp>
      <p:pic>
        <p:nvPicPr>
          <p:cNvPr id="4" name="Imagen 3" descr="Diagrama&#10;&#10;Descripción generada automáticamente">
            <a:extLst>
              <a:ext uri="{FF2B5EF4-FFF2-40B4-BE49-F238E27FC236}">
                <a16:creationId xmlns:a16="http://schemas.microsoft.com/office/drawing/2014/main" id="{D45B68B6-CB4A-60E6-3BC9-C91586E74A2D}"/>
              </a:ext>
            </a:extLst>
          </p:cNvPr>
          <p:cNvPicPr>
            <a:picLocks noChangeAspect="1"/>
          </p:cNvPicPr>
          <p:nvPr/>
        </p:nvPicPr>
        <p:blipFill>
          <a:blip r:embed="rId3"/>
          <a:stretch>
            <a:fillRect/>
          </a:stretch>
        </p:blipFill>
        <p:spPr>
          <a:xfrm>
            <a:off x="259078" y="1932563"/>
            <a:ext cx="5974080" cy="2992874"/>
          </a:xfrm>
          <a:prstGeom prst="rect">
            <a:avLst/>
          </a:prstGeom>
        </p:spPr>
      </p:pic>
    </p:spTree>
    <p:extLst>
      <p:ext uri="{BB962C8B-B14F-4D97-AF65-F5344CB8AC3E}">
        <p14:creationId xmlns:p14="http://schemas.microsoft.com/office/powerpoint/2010/main" val="1648491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60178-9F25-A7C8-5360-865588A416C8}"/>
              </a:ext>
            </a:extLst>
          </p:cNvPr>
          <p:cNvSpPr>
            <a:spLocks noGrp="1"/>
          </p:cNvSpPr>
          <p:nvPr>
            <p:ph type="title"/>
          </p:nvPr>
        </p:nvSpPr>
        <p:spPr/>
        <p:txBody>
          <a:bodyPr/>
          <a:lstStyle/>
          <a:p>
            <a:endParaRPr lang="es-PA"/>
          </a:p>
        </p:txBody>
      </p:sp>
      <p:pic>
        <p:nvPicPr>
          <p:cNvPr id="4" name="Imagen 3" descr="Imagen que contiene Patrón de fondo&#10;&#10;Descripción generada automáticamente">
            <a:extLst>
              <a:ext uri="{FF2B5EF4-FFF2-40B4-BE49-F238E27FC236}">
                <a16:creationId xmlns:a16="http://schemas.microsoft.com/office/drawing/2014/main" id="{42EC752F-44C5-F037-CBB6-C3ED65ED1F3C}"/>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1458;p54">
            <a:extLst>
              <a:ext uri="{FF2B5EF4-FFF2-40B4-BE49-F238E27FC236}">
                <a16:creationId xmlns:a16="http://schemas.microsoft.com/office/drawing/2014/main" id="{DEBE5D4A-F54F-6D87-9D8A-5BBD14CCC50D}"/>
              </a:ext>
            </a:extLst>
          </p:cNvPr>
          <p:cNvSpPr txBox="1">
            <a:spLocks/>
          </p:cNvSpPr>
          <p:nvPr/>
        </p:nvSpPr>
        <p:spPr>
          <a:xfrm>
            <a:off x="1346293" y="2665500"/>
            <a:ext cx="9499412"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Amatic SC"/>
              <a:buNone/>
              <a:defRPr sz="3700" b="0" i="0" u="none" strike="noStrike" cap="none">
                <a:solidFill>
                  <a:schemeClr val="dk1"/>
                </a:solidFill>
                <a:latin typeface="Amatic SC"/>
                <a:ea typeface="Amatic SC"/>
                <a:cs typeface="Amatic SC"/>
                <a:sym typeface="Amatic SC"/>
              </a:defRPr>
            </a:lvl1pPr>
            <a:lvl2pPr marR="0" lvl="1"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2pPr>
            <a:lvl3pPr marR="0" lvl="2"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3pPr>
            <a:lvl4pPr marR="0" lvl="3"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4pPr>
            <a:lvl5pPr marR="0" lvl="4"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5pPr>
            <a:lvl6pPr marR="0" lvl="5"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6pPr>
            <a:lvl7pPr marR="0" lvl="6"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7pPr>
            <a:lvl8pPr marR="0" lvl="7"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8pPr>
            <a:lvl9pPr marR="0" lvl="8"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9pPr>
          </a:lstStyle>
          <a:p>
            <a:r>
              <a:rPr lang="es-PA" sz="6000" b="1" dirty="0">
                <a:latin typeface="Neo Sans Pro" panose="020B0504030504040204" pitchFamily="34" charset="0"/>
              </a:rPr>
              <a:t>¿El Sistema Educativo?</a:t>
            </a:r>
          </a:p>
        </p:txBody>
      </p:sp>
      <p:sp>
        <p:nvSpPr>
          <p:cNvPr id="7" name="Google Shape;246;p40">
            <a:extLst>
              <a:ext uri="{FF2B5EF4-FFF2-40B4-BE49-F238E27FC236}">
                <a16:creationId xmlns:a16="http://schemas.microsoft.com/office/drawing/2014/main" id="{69097988-095A-8EA4-9DEA-278E86157DE2}"/>
              </a:ext>
            </a:extLst>
          </p:cNvPr>
          <p:cNvSpPr txBox="1">
            <a:spLocks/>
          </p:cNvSpPr>
          <p:nvPr/>
        </p:nvSpPr>
        <p:spPr>
          <a:xfrm>
            <a:off x="-58354" y="77941"/>
            <a:ext cx="232403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4188711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pic>
        <p:nvPicPr>
          <p:cNvPr id="5" name="Imagen 4" descr="Patrón de fondo&#10;&#10;Descripción generada automáticamente">
            <a:extLst>
              <a:ext uri="{FF2B5EF4-FFF2-40B4-BE49-F238E27FC236}">
                <a16:creationId xmlns:a16="http://schemas.microsoft.com/office/drawing/2014/main" id="{B55DD7BE-48CD-C032-E101-3CB043A475C0}"/>
              </a:ext>
            </a:extLst>
          </p:cNvPr>
          <p:cNvPicPr>
            <a:picLocks noChangeAspect="1"/>
          </p:cNvPicPr>
          <p:nvPr/>
        </p:nvPicPr>
        <p:blipFill>
          <a:blip r:embed="rId3"/>
          <a:stretch>
            <a:fillRect/>
          </a:stretch>
        </p:blipFill>
        <p:spPr>
          <a:xfrm>
            <a:off x="0" y="0"/>
            <a:ext cx="12191999" cy="6858000"/>
          </a:xfrm>
          <a:prstGeom prst="rect">
            <a:avLst/>
          </a:prstGeom>
        </p:spPr>
      </p:pic>
      <p:sp>
        <p:nvSpPr>
          <p:cNvPr id="1160" name="Google Shape;1160;p52"/>
          <p:cNvSpPr txBox="1">
            <a:spLocks noGrp="1"/>
          </p:cNvSpPr>
          <p:nvPr>
            <p:ph type="title"/>
          </p:nvPr>
        </p:nvSpPr>
        <p:spPr>
          <a:xfrm>
            <a:off x="807677" y="204272"/>
            <a:ext cx="10959489" cy="763500"/>
          </a:xfrm>
          <a:prstGeom prst="rect">
            <a:avLst/>
          </a:prstGeom>
        </p:spPr>
        <p:txBody>
          <a:bodyPr spcFirstLastPara="1" wrap="square" lIns="91425" tIns="91425" rIns="91425" bIns="91425" anchor="t" anchorCtr="0">
            <a:noAutofit/>
          </a:bodyPr>
          <a:lstStyle/>
          <a:p>
            <a:r>
              <a:rPr lang="en" sz="4000" b="1" dirty="0">
                <a:latin typeface="Neo Sans Pro" panose="020B0504030504040204" pitchFamily="34" charset="0"/>
              </a:rPr>
              <a:t>¿Un Sistema del pasado?: Sistema Educativo</a:t>
            </a:r>
            <a:endParaRPr sz="4000" b="1" dirty="0">
              <a:latin typeface="Neo Sans Pro" panose="020B0504030504040204" pitchFamily="34" charset="0"/>
            </a:endParaRPr>
          </a:p>
        </p:txBody>
      </p:sp>
      <p:sp>
        <p:nvSpPr>
          <p:cNvPr id="1161" name="Google Shape;1161;p52"/>
          <p:cNvSpPr txBox="1">
            <a:spLocks noGrp="1"/>
          </p:cNvSpPr>
          <p:nvPr>
            <p:ph type="subTitle" idx="1"/>
          </p:nvPr>
        </p:nvSpPr>
        <p:spPr>
          <a:xfrm>
            <a:off x="1137599" y="1045541"/>
            <a:ext cx="4854181" cy="672000"/>
          </a:xfrm>
          <a:prstGeom prst="rect">
            <a:avLst/>
          </a:prstGeom>
        </p:spPr>
        <p:txBody>
          <a:bodyPr spcFirstLastPara="1" wrap="square" lIns="91425" tIns="91425" rIns="91425" bIns="91425" anchor="t" anchorCtr="0">
            <a:noAutofit/>
          </a:bodyPr>
          <a:lstStyle/>
          <a:p>
            <a:pPr marL="0" indent="0"/>
            <a:r>
              <a:rPr lang="es-ES" sz="3000" b="1" dirty="0">
                <a:latin typeface="Neo Sans Pro" panose="020B0504030504040204" pitchFamily="34" charset="0"/>
              </a:rPr>
              <a:t>Aula de Clases: Siglo XIX</a:t>
            </a:r>
            <a:endParaRPr sz="3000" b="1" dirty="0">
              <a:latin typeface="Neo Sans Pro" panose="020B0504030504040204" pitchFamily="34" charset="0"/>
            </a:endParaRPr>
          </a:p>
          <a:p>
            <a:pPr marL="0" indent="0"/>
            <a:endParaRPr dirty="0"/>
          </a:p>
        </p:txBody>
      </p:sp>
      <p:sp>
        <p:nvSpPr>
          <p:cNvPr id="1162" name="Google Shape;1162;p52"/>
          <p:cNvSpPr txBox="1">
            <a:spLocks noGrp="1"/>
          </p:cNvSpPr>
          <p:nvPr>
            <p:ph type="body" idx="2"/>
          </p:nvPr>
        </p:nvSpPr>
        <p:spPr>
          <a:xfrm>
            <a:off x="2050382" y="5164942"/>
            <a:ext cx="8474080" cy="802892"/>
          </a:xfrm>
          <a:prstGeom prst="rect">
            <a:avLst/>
          </a:prstGeom>
        </p:spPr>
        <p:txBody>
          <a:bodyPr spcFirstLastPara="1" wrap="square" lIns="91425" tIns="91425" rIns="91425" bIns="91425" anchor="ctr" anchorCtr="0">
            <a:noAutofit/>
          </a:bodyPr>
          <a:lstStyle/>
          <a:p>
            <a:pPr marL="127000" indent="0" algn="ctr">
              <a:buNone/>
            </a:pPr>
            <a:r>
              <a:rPr lang="es-ES" sz="3000" b="1" dirty="0">
                <a:latin typeface="Neo Sans Pro" panose="020B0504030504040204" pitchFamily="34" charset="0"/>
              </a:rPr>
              <a:t>300 años después, tratemos de encontrar las diferencias entre ambas imágenes…</a:t>
            </a:r>
            <a:endParaRPr sz="3000" b="1" dirty="0">
              <a:latin typeface="Neo Sans Pro" panose="020B0504030504040204" pitchFamily="34" charset="0"/>
            </a:endParaRPr>
          </a:p>
        </p:txBody>
      </p:sp>
      <p:pic>
        <p:nvPicPr>
          <p:cNvPr id="2050" name="Picture 2" descr="Geografía, pasado y presente en la escuela - Aprendiendo Geografía con las  TIC">
            <a:extLst>
              <a:ext uri="{FF2B5EF4-FFF2-40B4-BE49-F238E27FC236}">
                <a16:creationId xmlns:a16="http://schemas.microsoft.com/office/drawing/2014/main" id="{A185C700-B8FD-D94F-A667-9BCD2CCE45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53"/>
          <a:stretch/>
        </p:blipFill>
        <p:spPr bwMode="auto">
          <a:xfrm>
            <a:off x="1033381" y="1793365"/>
            <a:ext cx="5062618" cy="31172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scriminación: Separados por sexos, gracias a Dios (y a Rajoy) | Opinión |  EL PAÍS">
            <a:extLst>
              <a:ext uri="{FF2B5EF4-FFF2-40B4-BE49-F238E27FC236}">
                <a16:creationId xmlns:a16="http://schemas.microsoft.com/office/drawing/2014/main" id="{6110EC8B-AEA5-DC40-A294-B74EDF127B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9" y="1795310"/>
            <a:ext cx="4668044" cy="3115270"/>
          </a:xfrm>
          <a:prstGeom prst="rect">
            <a:avLst/>
          </a:prstGeom>
          <a:noFill/>
          <a:extLst>
            <a:ext uri="{909E8E84-426E-40DD-AFC4-6F175D3DCCD1}">
              <a14:hiddenFill xmlns:a14="http://schemas.microsoft.com/office/drawing/2010/main">
                <a:solidFill>
                  <a:srgbClr val="FFFFFF"/>
                </a:solidFill>
              </a14:hiddenFill>
            </a:ext>
          </a:extLst>
        </p:spPr>
      </p:pic>
      <p:sp>
        <p:nvSpPr>
          <p:cNvPr id="141" name="Google Shape;1161;p52">
            <a:extLst>
              <a:ext uri="{FF2B5EF4-FFF2-40B4-BE49-F238E27FC236}">
                <a16:creationId xmlns:a16="http://schemas.microsoft.com/office/drawing/2014/main" id="{68D7F45B-F97D-874A-8AEF-49DF77B7992B}"/>
              </a:ext>
            </a:extLst>
          </p:cNvPr>
          <p:cNvSpPr txBox="1">
            <a:spLocks/>
          </p:cNvSpPr>
          <p:nvPr/>
        </p:nvSpPr>
        <p:spPr>
          <a:xfrm>
            <a:off x="6121600" y="1045541"/>
            <a:ext cx="4642443" cy="67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Roboto Light"/>
              <a:buNone/>
              <a:defRPr sz="1600" b="0" i="0" u="none" strike="noStrike" cap="none">
                <a:solidFill>
                  <a:schemeClr val="dk1"/>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chemeClr val="dk1"/>
              </a:buClr>
              <a:buSzPts val="2100"/>
              <a:buFont typeface="Roboto Light"/>
              <a:buNone/>
              <a:defRPr sz="2100" b="0" i="0" u="none" strike="noStrike" cap="none">
                <a:solidFill>
                  <a:schemeClr val="dk1"/>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chemeClr val="dk1"/>
              </a:buClr>
              <a:buSzPts val="2100"/>
              <a:buFont typeface="Roboto Light"/>
              <a:buNone/>
              <a:defRPr sz="2100" b="0" i="0" u="none" strike="noStrike" cap="none">
                <a:solidFill>
                  <a:schemeClr val="dk1"/>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chemeClr val="dk1"/>
              </a:buClr>
              <a:buSzPts val="2100"/>
              <a:buFont typeface="Roboto Light"/>
              <a:buNone/>
              <a:defRPr sz="2100" b="0" i="0" u="none" strike="noStrike" cap="none">
                <a:solidFill>
                  <a:schemeClr val="dk1"/>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chemeClr val="dk1"/>
              </a:buClr>
              <a:buSzPts val="2100"/>
              <a:buFont typeface="Roboto Light"/>
              <a:buNone/>
              <a:defRPr sz="2100" b="0" i="0" u="none" strike="noStrike" cap="none">
                <a:solidFill>
                  <a:schemeClr val="dk1"/>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chemeClr val="dk1"/>
              </a:buClr>
              <a:buSzPts val="2100"/>
              <a:buFont typeface="Roboto Light"/>
              <a:buNone/>
              <a:defRPr sz="2100" b="0" i="0" u="none" strike="noStrike" cap="none">
                <a:solidFill>
                  <a:schemeClr val="dk1"/>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chemeClr val="dk1"/>
              </a:buClr>
              <a:buSzPts val="2100"/>
              <a:buFont typeface="Roboto Light"/>
              <a:buNone/>
              <a:defRPr sz="2100" b="0" i="0" u="none" strike="noStrike" cap="none">
                <a:solidFill>
                  <a:schemeClr val="dk1"/>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chemeClr val="dk1"/>
              </a:buClr>
              <a:buSzPts val="2100"/>
              <a:buFont typeface="Roboto Light"/>
              <a:buNone/>
              <a:defRPr sz="2100" b="0" i="0" u="none" strike="noStrike" cap="none">
                <a:solidFill>
                  <a:schemeClr val="dk1"/>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chemeClr val="dk1"/>
              </a:buClr>
              <a:buSzPts val="2100"/>
              <a:buFont typeface="Roboto Light"/>
              <a:buNone/>
              <a:defRPr sz="2100" b="0" i="0" u="none" strike="noStrike" cap="none">
                <a:solidFill>
                  <a:schemeClr val="dk1"/>
                </a:solidFill>
                <a:latin typeface="Roboto Light"/>
                <a:ea typeface="Roboto Light"/>
                <a:cs typeface="Roboto Light"/>
                <a:sym typeface="Roboto Light"/>
              </a:defRPr>
            </a:lvl9pPr>
          </a:lstStyle>
          <a:p>
            <a:pPr marL="0" indent="0"/>
            <a:r>
              <a:rPr lang="es-ES" sz="3000" b="1" dirty="0">
                <a:latin typeface="Neo Sans Pro" panose="020B0504030504040204" pitchFamily="34" charset="0"/>
              </a:rPr>
              <a:t>Aula de Clases: Siglo XXI</a:t>
            </a:r>
          </a:p>
        </p:txBody>
      </p:sp>
      <p:sp>
        <p:nvSpPr>
          <p:cNvPr id="6" name="Google Shape;246;p40">
            <a:extLst>
              <a:ext uri="{FF2B5EF4-FFF2-40B4-BE49-F238E27FC236}">
                <a16:creationId xmlns:a16="http://schemas.microsoft.com/office/drawing/2014/main" id="{AA2654B5-EF1C-F9D2-2285-FBB38E061B23}"/>
              </a:ext>
            </a:extLst>
          </p:cNvPr>
          <p:cNvSpPr txBox="1">
            <a:spLocks/>
          </p:cNvSpPr>
          <p:nvPr/>
        </p:nvSpPr>
        <p:spPr>
          <a:xfrm>
            <a:off x="8310880" y="6222196"/>
            <a:ext cx="23768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Gráfico, Gráfico de burbujas&#10;&#10;Descripción generada automáticamente">
            <a:extLst>
              <a:ext uri="{FF2B5EF4-FFF2-40B4-BE49-F238E27FC236}">
                <a16:creationId xmlns:a16="http://schemas.microsoft.com/office/drawing/2014/main" id="{08A0BC87-D263-AC1F-D66B-D7B7695C40E1}"/>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1160;p52">
            <a:extLst>
              <a:ext uri="{FF2B5EF4-FFF2-40B4-BE49-F238E27FC236}">
                <a16:creationId xmlns:a16="http://schemas.microsoft.com/office/drawing/2014/main" id="{72318AF8-DE38-8D24-7C71-B034A69756C4}"/>
              </a:ext>
            </a:extLst>
          </p:cNvPr>
          <p:cNvSpPr txBox="1">
            <a:spLocks noGrp="1"/>
          </p:cNvSpPr>
          <p:nvPr>
            <p:ph type="title"/>
          </p:nvPr>
        </p:nvSpPr>
        <p:spPr>
          <a:xfrm>
            <a:off x="4726640" y="183400"/>
            <a:ext cx="7147113" cy="763500"/>
          </a:xfrm>
          <a:prstGeom prst="rect">
            <a:avLst/>
          </a:prstGeom>
        </p:spPr>
        <p:txBody>
          <a:bodyPr spcFirstLastPara="1" wrap="square" lIns="91425" tIns="91425" rIns="91425" bIns="91425" anchor="t" anchorCtr="0">
            <a:noAutofit/>
          </a:bodyPr>
          <a:lstStyle/>
          <a:p>
            <a:r>
              <a:rPr lang="en" sz="3600" b="1" dirty="0">
                <a:latin typeface="Neo Sans Pro" panose="020B0504030504040204" pitchFamily="34" charset="0"/>
              </a:rPr>
              <a:t>¿Por qué el Sistema Educativo es un Sistema?</a:t>
            </a:r>
            <a:endParaRPr sz="3600" b="1" dirty="0">
              <a:latin typeface="Neo Sans Pro" panose="020B0504030504040204" pitchFamily="34" charset="0"/>
            </a:endParaRPr>
          </a:p>
        </p:txBody>
      </p:sp>
      <p:graphicFrame>
        <p:nvGraphicFramePr>
          <p:cNvPr id="13" name="Diagrama 12">
            <a:extLst>
              <a:ext uri="{FF2B5EF4-FFF2-40B4-BE49-F238E27FC236}">
                <a16:creationId xmlns:a16="http://schemas.microsoft.com/office/drawing/2014/main" id="{316D810A-115C-573B-37C1-CADBCFBA86B4}"/>
              </a:ext>
            </a:extLst>
          </p:cNvPr>
          <p:cNvGraphicFramePr/>
          <p:nvPr>
            <p:extLst>
              <p:ext uri="{D42A27DB-BD31-4B8C-83A1-F6EECF244321}">
                <p14:modId xmlns:p14="http://schemas.microsoft.com/office/powerpoint/2010/main" val="1940347222"/>
              </p:ext>
            </p:extLst>
          </p:nvPr>
        </p:nvGraphicFramePr>
        <p:xfrm>
          <a:off x="901700" y="1130300"/>
          <a:ext cx="9112250" cy="5270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Conector recto 14">
            <a:extLst>
              <a:ext uri="{FF2B5EF4-FFF2-40B4-BE49-F238E27FC236}">
                <a16:creationId xmlns:a16="http://schemas.microsoft.com/office/drawing/2014/main" id="{DCBD4D7F-004D-CBFF-0AA3-5ABBC9BE4CCC}"/>
              </a:ext>
            </a:extLst>
          </p:cNvPr>
          <p:cNvCxnSpPr>
            <a:cxnSpLocks/>
          </p:cNvCxnSpPr>
          <p:nvPr/>
        </p:nvCxnSpPr>
        <p:spPr>
          <a:xfrm>
            <a:off x="2076450" y="4457700"/>
            <a:ext cx="603250" cy="6667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Google Shape;246;p40">
            <a:extLst>
              <a:ext uri="{FF2B5EF4-FFF2-40B4-BE49-F238E27FC236}">
                <a16:creationId xmlns:a16="http://schemas.microsoft.com/office/drawing/2014/main" id="{DD00DDAE-EB6F-EA23-B3E4-E7EBD7555FD0}"/>
              </a:ext>
            </a:extLst>
          </p:cNvPr>
          <p:cNvSpPr txBox="1">
            <a:spLocks/>
          </p:cNvSpPr>
          <p:nvPr/>
        </p:nvSpPr>
        <p:spPr>
          <a:xfrm>
            <a:off x="9464040" y="6176208"/>
            <a:ext cx="2409713"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1957063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pic>
        <p:nvPicPr>
          <p:cNvPr id="6" name="Imagen 5" descr="Imagen que contiene Gráfico&#10;&#10;Descripción generada automáticamente">
            <a:extLst>
              <a:ext uri="{FF2B5EF4-FFF2-40B4-BE49-F238E27FC236}">
                <a16:creationId xmlns:a16="http://schemas.microsoft.com/office/drawing/2014/main" id="{4EDD611C-7B1B-A236-382B-B9F9DC149F67}"/>
              </a:ext>
            </a:extLst>
          </p:cNvPr>
          <p:cNvPicPr>
            <a:picLocks noChangeAspect="1"/>
          </p:cNvPicPr>
          <p:nvPr/>
        </p:nvPicPr>
        <p:blipFill>
          <a:blip r:embed="rId3"/>
          <a:stretch>
            <a:fillRect/>
          </a:stretch>
        </p:blipFill>
        <p:spPr>
          <a:xfrm>
            <a:off x="0" y="0"/>
            <a:ext cx="12191999" cy="6858000"/>
          </a:xfrm>
          <a:prstGeom prst="rect">
            <a:avLst/>
          </a:prstGeom>
        </p:spPr>
      </p:pic>
      <p:sp>
        <p:nvSpPr>
          <p:cNvPr id="1160" name="Google Shape;1160;p52"/>
          <p:cNvSpPr txBox="1">
            <a:spLocks noGrp="1"/>
          </p:cNvSpPr>
          <p:nvPr>
            <p:ph type="title"/>
          </p:nvPr>
        </p:nvSpPr>
        <p:spPr>
          <a:xfrm>
            <a:off x="1290632" y="780259"/>
            <a:ext cx="9529454" cy="763500"/>
          </a:xfrm>
          <a:prstGeom prst="rect">
            <a:avLst/>
          </a:prstGeom>
        </p:spPr>
        <p:txBody>
          <a:bodyPr spcFirstLastPara="1" wrap="square" lIns="91425" tIns="91425" rIns="91425" bIns="91425" anchor="t" anchorCtr="0">
            <a:noAutofit/>
          </a:bodyPr>
          <a:lstStyle/>
          <a:p>
            <a:r>
              <a:rPr lang="en" sz="3200" b="1" dirty="0">
                <a:latin typeface="Neo Sans Pro" panose="020B0504030504040204" pitchFamily="34" charset="0"/>
              </a:rPr>
              <a:t>El Sistema Educativo Tradicional</a:t>
            </a:r>
            <a:endParaRPr sz="3200" b="1" dirty="0">
              <a:latin typeface="Neo Sans Pro" panose="020B0504030504040204" pitchFamily="34" charset="0"/>
            </a:endParaRPr>
          </a:p>
        </p:txBody>
      </p:sp>
      <p:sp>
        <p:nvSpPr>
          <p:cNvPr id="1162" name="Google Shape;1162;p52"/>
          <p:cNvSpPr txBox="1">
            <a:spLocks noGrp="1"/>
          </p:cNvSpPr>
          <p:nvPr>
            <p:ph type="body" idx="2"/>
          </p:nvPr>
        </p:nvSpPr>
        <p:spPr>
          <a:xfrm>
            <a:off x="1439494" y="5849800"/>
            <a:ext cx="9313009" cy="802892"/>
          </a:xfrm>
          <a:prstGeom prst="rect">
            <a:avLst/>
          </a:prstGeom>
        </p:spPr>
        <p:txBody>
          <a:bodyPr spcFirstLastPara="1" wrap="square" lIns="91425" tIns="91425" rIns="91425" bIns="91425" anchor="ctr" anchorCtr="0">
            <a:noAutofit/>
          </a:bodyPr>
          <a:lstStyle/>
          <a:p>
            <a:pPr marL="127000" indent="0" algn="ctr">
              <a:buNone/>
            </a:pPr>
            <a:r>
              <a:rPr lang="es-ES" sz="1800" b="1" dirty="0">
                <a:latin typeface="Neo Sans Pro" panose="020B0504030504040204" pitchFamily="34" charset="0"/>
              </a:rPr>
              <a:t>Representación en Diagrama de Bloques, usando la Función transferencia para modelar grosso modo el sistema educativo actual, bajo el dominio del tiempo</a:t>
            </a:r>
            <a:endParaRPr sz="1800" b="1" dirty="0">
              <a:latin typeface="Neo Sans Pro" panose="020B0504030504040204" pitchFamily="34" charset="0"/>
            </a:endParaRPr>
          </a:p>
        </p:txBody>
      </p:sp>
      <p:sp>
        <p:nvSpPr>
          <p:cNvPr id="4" name="CuadroTexto 3">
            <a:extLst>
              <a:ext uri="{FF2B5EF4-FFF2-40B4-BE49-F238E27FC236}">
                <a16:creationId xmlns:a16="http://schemas.microsoft.com/office/drawing/2014/main" id="{57F730B7-6DE0-7D48-82DB-DB8710CDACFA}"/>
              </a:ext>
            </a:extLst>
          </p:cNvPr>
          <p:cNvSpPr txBox="1"/>
          <p:nvPr/>
        </p:nvSpPr>
        <p:spPr>
          <a:xfrm>
            <a:off x="1235062" y="1683443"/>
            <a:ext cx="3199453" cy="707886"/>
          </a:xfrm>
          <a:prstGeom prst="rect">
            <a:avLst/>
          </a:prstGeom>
          <a:noFill/>
        </p:spPr>
        <p:txBody>
          <a:bodyPr wrap="square" rtlCol="0">
            <a:spAutoFit/>
          </a:bodyPr>
          <a:lstStyle/>
          <a:p>
            <a:pPr algn="ctr"/>
            <a:r>
              <a:rPr lang="es-PA" sz="2000" b="1" dirty="0">
                <a:latin typeface="Neo Sans Pro" panose="020B0504030504040204" pitchFamily="34" charset="0"/>
              </a:rPr>
              <a:t>Entrada al Sistema</a:t>
            </a:r>
          </a:p>
          <a:p>
            <a:pPr algn="ctr"/>
            <a:r>
              <a:rPr lang="es-PA" sz="2000" b="1" dirty="0">
                <a:latin typeface="Neo Sans Pro" panose="020B0504030504040204" pitchFamily="34" charset="0"/>
              </a:rPr>
              <a:t>E(t)</a:t>
            </a:r>
            <a:endParaRPr lang="es-PA" sz="2800" b="1" dirty="0">
              <a:latin typeface="Neo Sans Pro" panose="020B0504030504040204" pitchFamily="34" charset="0"/>
            </a:endParaRPr>
          </a:p>
        </p:txBody>
      </p:sp>
      <p:sp>
        <p:nvSpPr>
          <p:cNvPr id="7" name="Flecha derecha 6">
            <a:extLst>
              <a:ext uri="{FF2B5EF4-FFF2-40B4-BE49-F238E27FC236}">
                <a16:creationId xmlns:a16="http://schemas.microsoft.com/office/drawing/2014/main" id="{15F870EA-3752-5C49-B1BD-30EFE1FCA739}"/>
              </a:ext>
            </a:extLst>
          </p:cNvPr>
          <p:cNvSpPr/>
          <p:nvPr/>
        </p:nvSpPr>
        <p:spPr>
          <a:xfrm>
            <a:off x="4267198" y="1932358"/>
            <a:ext cx="819574" cy="206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8" name="Rectángulo 7">
            <a:extLst>
              <a:ext uri="{FF2B5EF4-FFF2-40B4-BE49-F238E27FC236}">
                <a16:creationId xmlns:a16="http://schemas.microsoft.com/office/drawing/2014/main" id="{FCC533B3-8E73-3642-A7AD-B077FA6ABEC5}"/>
              </a:ext>
            </a:extLst>
          </p:cNvPr>
          <p:cNvSpPr/>
          <p:nvPr/>
        </p:nvSpPr>
        <p:spPr>
          <a:xfrm>
            <a:off x="5086772" y="1482397"/>
            <a:ext cx="1937174" cy="89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A" sz="2000" b="1" dirty="0">
                <a:latin typeface="Neo Sans Pro" panose="020B0504030504040204" pitchFamily="34" charset="0"/>
              </a:rPr>
              <a:t>S(t)</a:t>
            </a:r>
          </a:p>
        </p:txBody>
      </p:sp>
      <p:sp>
        <p:nvSpPr>
          <p:cNvPr id="16" name="Flecha derecha 15">
            <a:extLst>
              <a:ext uri="{FF2B5EF4-FFF2-40B4-BE49-F238E27FC236}">
                <a16:creationId xmlns:a16="http://schemas.microsoft.com/office/drawing/2014/main" id="{5AABFA10-740D-8C4F-B120-8633B8A1BEA6}"/>
              </a:ext>
            </a:extLst>
          </p:cNvPr>
          <p:cNvSpPr/>
          <p:nvPr/>
        </p:nvSpPr>
        <p:spPr>
          <a:xfrm>
            <a:off x="7023946" y="1932357"/>
            <a:ext cx="819574" cy="206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17" name="CuadroTexto 16">
            <a:extLst>
              <a:ext uri="{FF2B5EF4-FFF2-40B4-BE49-F238E27FC236}">
                <a16:creationId xmlns:a16="http://schemas.microsoft.com/office/drawing/2014/main" id="{B218CA8B-858F-444C-B9DC-4B936F880C9C}"/>
              </a:ext>
            </a:extLst>
          </p:cNvPr>
          <p:cNvSpPr txBox="1"/>
          <p:nvPr/>
        </p:nvSpPr>
        <p:spPr>
          <a:xfrm>
            <a:off x="7843520" y="1683443"/>
            <a:ext cx="2512780" cy="707886"/>
          </a:xfrm>
          <a:prstGeom prst="rect">
            <a:avLst/>
          </a:prstGeom>
          <a:noFill/>
        </p:spPr>
        <p:txBody>
          <a:bodyPr wrap="square" rtlCol="0">
            <a:spAutoFit/>
          </a:bodyPr>
          <a:lstStyle/>
          <a:p>
            <a:pPr algn="ctr"/>
            <a:r>
              <a:rPr lang="es-PA" sz="2000" b="1" dirty="0">
                <a:latin typeface="Neo Sans Pro" panose="020B0504030504040204" pitchFamily="34" charset="0"/>
              </a:rPr>
              <a:t>Salida del Sistema</a:t>
            </a:r>
          </a:p>
          <a:p>
            <a:pPr algn="ctr"/>
            <a:r>
              <a:rPr lang="es-PA" sz="2000" b="1" dirty="0">
                <a:latin typeface="Neo Sans Pro" panose="020B0504030504040204" pitchFamily="34" charset="0"/>
              </a:rPr>
              <a:t>P(t)</a:t>
            </a:r>
          </a:p>
        </p:txBody>
      </p:sp>
      <p:graphicFrame>
        <p:nvGraphicFramePr>
          <p:cNvPr id="9" name="Tabla 9">
            <a:extLst>
              <a:ext uri="{FF2B5EF4-FFF2-40B4-BE49-F238E27FC236}">
                <a16:creationId xmlns:a16="http://schemas.microsoft.com/office/drawing/2014/main" id="{B2B39C7C-F60D-3F4C-AB95-289F0023411C}"/>
              </a:ext>
            </a:extLst>
          </p:cNvPr>
          <p:cNvGraphicFramePr>
            <a:graphicFrameLocks noGrp="1"/>
          </p:cNvGraphicFramePr>
          <p:nvPr>
            <p:extLst>
              <p:ext uri="{D42A27DB-BD31-4B8C-83A1-F6EECF244321}">
                <p14:modId xmlns:p14="http://schemas.microsoft.com/office/powerpoint/2010/main" val="2537101324"/>
              </p:ext>
            </p:extLst>
          </p:nvPr>
        </p:nvGraphicFramePr>
        <p:xfrm>
          <a:off x="273421" y="2505052"/>
          <a:ext cx="11645154" cy="3139440"/>
        </p:xfrm>
        <a:graphic>
          <a:graphicData uri="http://schemas.openxmlformats.org/drawingml/2006/table">
            <a:tbl>
              <a:tblPr firstRow="1" bandRow="1">
                <a:tableStyleId>{4D55EE1A-BABA-4811-8BC5-D2BD8A2D32B3}</a:tableStyleId>
              </a:tblPr>
              <a:tblGrid>
                <a:gridCol w="5822577">
                  <a:extLst>
                    <a:ext uri="{9D8B030D-6E8A-4147-A177-3AD203B41FA5}">
                      <a16:colId xmlns:a16="http://schemas.microsoft.com/office/drawing/2014/main" val="1669796787"/>
                    </a:ext>
                  </a:extLst>
                </a:gridCol>
                <a:gridCol w="5822577">
                  <a:extLst>
                    <a:ext uri="{9D8B030D-6E8A-4147-A177-3AD203B41FA5}">
                      <a16:colId xmlns:a16="http://schemas.microsoft.com/office/drawing/2014/main" val="1823364414"/>
                    </a:ext>
                  </a:extLst>
                </a:gridCol>
              </a:tblGrid>
              <a:tr h="356581">
                <a:tc>
                  <a:txBody>
                    <a:bodyPr/>
                    <a:lstStyle/>
                    <a:p>
                      <a:pPr algn="ctr"/>
                      <a:r>
                        <a:rPr lang="es-PA" sz="2000" b="1" dirty="0">
                          <a:latin typeface="Neo Sans Pro" panose="020B0504030504040204" pitchFamily="34" charset="0"/>
                        </a:rPr>
                        <a:t>Nombre de la Función</a:t>
                      </a:r>
                    </a:p>
                  </a:txBody>
                  <a:tcPr/>
                </a:tc>
                <a:tc>
                  <a:txBody>
                    <a:bodyPr/>
                    <a:lstStyle/>
                    <a:p>
                      <a:pPr algn="ctr"/>
                      <a:r>
                        <a:rPr lang="es-PA" sz="2000" b="1" dirty="0">
                          <a:latin typeface="Neo Sans Pro" panose="020B0504030504040204" pitchFamily="34" charset="0"/>
                        </a:rPr>
                        <a:t>Descripción</a:t>
                      </a:r>
                    </a:p>
                  </a:txBody>
                  <a:tcPr/>
                </a:tc>
                <a:extLst>
                  <a:ext uri="{0D108BD9-81ED-4DB2-BD59-A6C34878D82A}">
                    <a16:rowId xmlns:a16="http://schemas.microsoft.com/office/drawing/2014/main" val="1233214029"/>
                  </a:ext>
                </a:extLst>
              </a:tr>
              <a:tr h="802211">
                <a:tc>
                  <a:txBody>
                    <a:bodyPr/>
                    <a:lstStyle/>
                    <a:p>
                      <a:r>
                        <a:rPr lang="es-PA" sz="1800" b="1" dirty="0">
                          <a:latin typeface="Neo Sans Pro" panose="020B0504030504040204" pitchFamily="34" charset="0"/>
                        </a:rPr>
                        <a:t>E(t) – Entrada al Sistema: </a:t>
                      </a:r>
                      <a:r>
                        <a:rPr lang="es-PA" sz="1800" dirty="0">
                          <a:latin typeface="Neo Sans Pro" panose="020B0504030504040204" pitchFamily="34" charset="0"/>
                        </a:rPr>
                        <a:t>Estudiante que en función del tiempo ingresa a un sistema educativo a una determinada edad</a:t>
                      </a:r>
                    </a:p>
                  </a:txBody>
                  <a:tcPr/>
                </a:tc>
                <a:tc>
                  <a:txBody>
                    <a:bodyPr/>
                    <a:lstStyle/>
                    <a:p>
                      <a:r>
                        <a:rPr lang="es-PA" sz="1800" dirty="0">
                          <a:latin typeface="Neo Sans Pro" panose="020B0504030504040204" pitchFamily="34" charset="0"/>
                        </a:rPr>
                        <a:t>El estudiante entra al sistema educativo con un conjunto de habilidades que le permiten desenvolverse en el mundo real.</a:t>
                      </a:r>
                    </a:p>
                  </a:txBody>
                  <a:tcPr/>
                </a:tc>
                <a:extLst>
                  <a:ext uri="{0D108BD9-81ED-4DB2-BD59-A6C34878D82A}">
                    <a16:rowId xmlns:a16="http://schemas.microsoft.com/office/drawing/2014/main" val="623405109"/>
                  </a:ext>
                </a:extLst>
              </a:tr>
              <a:tr h="802211">
                <a:tc>
                  <a:txBody>
                    <a:bodyPr/>
                    <a:lstStyle/>
                    <a:p>
                      <a:r>
                        <a:rPr lang="es-PA" sz="1800" b="1" dirty="0">
                          <a:latin typeface="Neo Sans Pro" panose="020B0504030504040204" pitchFamily="34" charset="0"/>
                        </a:rPr>
                        <a:t>S(t) – Función de Transferencia: </a:t>
                      </a:r>
                      <a:r>
                        <a:rPr lang="es-PA" sz="1800" dirty="0">
                          <a:latin typeface="Neo Sans Pro" panose="020B0504030504040204" pitchFamily="34" charset="0"/>
                        </a:rPr>
                        <a:t> Conjunto de Transformaciones que se llevarán a cabo sobre la Función E(t).</a:t>
                      </a:r>
                    </a:p>
                  </a:txBody>
                  <a:tcPr/>
                </a:tc>
                <a:tc>
                  <a:txBody>
                    <a:bodyPr/>
                    <a:lstStyle/>
                    <a:p>
                      <a:r>
                        <a:rPr lang="es-PA" sz="1800" dirty="0">
                          <a:latin typeface="Neo Sans Pro" panose="020B0504030504040204" pitchFamily="34" charset="0"/>
                        </a:rPr>
                        <a:t>Los diferentes Grados, Niveles y Procesos de Enseñanza-Aprendizaje que permiten englobar el Sistema Educativo como un </a:t>
                      </a:r>
                      <a:r>
                        <a:rPr lang="es-PA" sz="1800" dirty="0" err="1">
                          <a:latin typeface="Neo Sans Pro" panose="020B0504030504040204" pitchFamily="34" charset="0"/>
                        </a:rPr>
                        <a:t>SupraSistema</a:t>
                      </a:r>
                      <a:r>
                        <a:rPr lang="es-PA" sz="1800" dirty="0">
                          <a:latin typeface="Neo Sans Pro" panose="020B0504030504040204" pitchFamily="34" charset="0"/>
                        </a:rPr>
                        <a:t>.</a:t>
                      </a:r>
                    </a:p>
                  </a:txBody>
                  <a:tcPr/>
                </a:tc>
                <a:extLst>
                  <a:ext uri="{0D108BD9-81ED-4DB2-BD59-A6C34878D82A}">
                    <a16:rowId xmlns:a16="http://schemas.microsoft.com/office/drawing/2014/main" val="150530149"/>
                  </a:ext>
                </a:extLst>
              </a:tr>
              <a:tr h="802211">
                <a:tc>
                  <a:txBody>
                    <a:bodyPr/>
                    <a:lstStyle/>
                    <a:p>
                      <a:r>
                        <a:rPr lang="es-PA" sz="1800" b="1" dirty="0">
                          <a:latin typeface="Neo Sans Pro" panose="020B0504030504040204" pitchFamily="34" charset="0"/>
                        </a:rPr>
                        <a:t>P(T) – Salida del Sistema: </a:t>
                      </a:r>
                      <a:r>
                        <a:rPr lang="es-PA" sz="1800" b="0" dirty="0">
                          <a:latin typeface="Neo Sans Pro" panose="020B0504030504040204" pitchFamily="34" charset="0"/>
                        </a:rPr>
                        <a:t>P</a:t>
                      </a:r>
                      <a:r>
                        <a:rPr lang="es-PA" sz="1800" dirty="0">
                          <a:latin typeface="Neo Sans Pro" panose="020B0504030504040204" pitchFamily="34" charset="0"/>
                        </a:rPr>
                        <a:t>roducto final de las transformaciones que se dieron sobre la función E(t) durante su paso en el sistema.</a:t>
                      </a:r>
                    </a:p>
                  </a:txBody>
                  <a:tcPr/>
                </a:tc>
                <a:tc>
                  <a:txBody>
                    <a:bodyPr/>
                    <a:lstStyle/>
                    <a:p>
                      <a:r>
                        <a:rPr lang="es-PA" sz="1800" dirty="0">
                          <a:latin typeface="Neo Sans Pro" panose="020B0504030504040204" pitchFamily="34" charset="0"/>
                        </a:rPr>
                        <a:t>Se puede considerar como al estudiante una vez ha sido cambiado a como inicio dentro del sistema educativo como el producto del mismo.</a:t>
                      </a:r>
                    </a:p>
                  </a:txBody>
                  <a:tcPr/>
                </a:tc>
                <a:extLst>
                  <a:ext uri="{0D108BD9-81ED-4DB2-BD59-A6C34878D82A}">
                    <a16:rowId xmlns:a16="http://schemas.microsoft.com/office/drawing/2014/main" val="1551837159"/>
                  </a:ext>
                </a:extLst>
              </a:tr>
            </a:tbl>
          </a:graphicData>
        </a:graphic>
      </p:graphicFrame>
      <p:sp>
        <p:nvSpPr>
          <p:cNvPr id="10" name="Google Shape;246;p40">
            <a:extLst>
              <a:ext uri="{FF2B5EF4-FFF2-40B4-BE49-F238E27FC236}">
                <a16:creationId xmlns:a16="http://schemas.microsoft.com/office/drawing/2014/main" id="{131668AB-1546-8C4B-BA6F-F588572ADDBE}"/>
              </a:ext>
            </a:extLst>
          </p:cNvPr>
          <p:cNvSpPr txBox="1">
            <a:spLocks/>
          </p:cNvSpPr>
          <p:nvPr/>
        </p:nvSpPr>
        <p:spPr>
          <a:xfrm>
            <a:off x="243215" y="240596"/>
            <a:ext cx="2297511"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3092697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46F34D-84FA-D2BB-FA17-5E188404D354}"/>
              </a:ext>
            </a:extLst>
          </p:cNvPr>
          <p:cNvSpPr>
            <a:spLocks noGrp="1"/>
          </p:cNvSpPr>
          <p:nvPr>
            <p:ph type="title"/>
          </p:nvPr>
        </p:nvSpPr>
        <p:spPr/>
        <p:txBody>
          <a:bodyPr/>
          <a:lstStyle/>
          <a:p>
            <a:endParaRPr lang="es-PA"/>
          </a:p>
        </p:txBody>
      </p:sp>
      <p:pic>
        <p:nvPicPr>
          <p:cNvPr id="4" name="Imagen 3" descr="Gráfico&#10;&#10;Descripción generada automáticamente">
            <a:extLst>
              <a:ext uri="{FF2B5EF4-FFF2-40B4-BE49-F238E27FC236}">
                <a16:creationId xmlns:a16="http://schemas.microsoft.com/office/drawing/2014/main" id="{FB99B2CE-127A-613F-FA64-81148E3A9438}"/>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1458;p54">
            <a:extLst>
              <a:ext uri="{FF2B5EF4-FFF2-40B4-BE49-F238E27FC236}">
                <a16:creationId xmlns:a16="http://schemas.microsoft.com/office/drawing/2014/main" id="{49911C03-BE90-D42E-A18D-C2431B87B17E}"/>
              </a:ext>
            </a:extLst>
          </p:cNvPr>
          <p:cNvSpPr txBox="1">
            <a:spLocks/>
          </p:cNvSpPr>
          <p:nvPr/>
        </p:nvSpPr>
        <p:spPr>
          <a:xfrm>
            <a:off x="544284" y="814286"/>
            <a:ext cx="11103429"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Amatic SC"/>
              <a:buNone/>
              <a:defRPr sz="3700" b="0" i="0" u="none" strike="noStrike" cap="none">
                <a:solidFill>
                  <a:schemeClr val="dk1"/>
                </a:solidFill>
                <a:latin typeface="Amatic SC"/>
                <a:ea typeface="Amatic SC"/>
                <a:cs typeface="Amatic SC"/>
                <a:sym typeface="Amatic SC"/>
              </a:defRPr>
            </a:lvl1pPr>
            <a:lvl2pPr marR="0" lvl="1"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2pPr>
            <a:lvl3pPr marR="0" lvl="2"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3pPr>
            <a:lvl4pPr marR="0" lvl="3"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4pPr>
            <a:lvl5pPr marR="0" lvl="4"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5pPr>
            <a:lvl6pPr marR="0" lvl="5"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6pPr>
            <a:lvl7pPr marR="0" lvl="6"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7pPr>
            <a:lvl8pPr marR="0" lvl="7"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8pPr>
            <a:lvl9pPr marR="0" lvl="8"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9pPr>
          </a:lstStyle>
          <a:p>
            <a:r>
              <a:rPr lang="es-PA" sz="3600" b="1" dirty="0">
                <a:latin typeface="Neo Sans Pro" panose="020B0504030504040204" pitchFamily="34" charset="0"/>
              </a:rPr>
              <a:t>Declaración de NO Conflicto de Interés del Autor</a:t>
            </a:r>
          </a:p>
        </p:txBody>
      </p:sp>
      <p:sp>
        <p:nvSpPr>
          <p:cNvPr id="6" name="Google Shape;1515;p54">
            <a:extLst>
              <a:ext uri="{FF2B5EF4-FFF2-40B4-BE49-F238E27FC236}">
                <a16:creationId xmlns:a16="http://schemas.microsoft.com/office/drawing/2014/main" id="{5389F534-2822-0169-A0B9-40BE50997E46}"/>
              </a:ext>
            </a:extLst>
          </p:cNvPr>
          <p:cNvSpPr txBox="1">
            <a:spLocks/>
          </p:cNvSpPr>
          <p:nvPr/>
        </p:nvSpPr>
        <p:spPr>
          <a:xfrm>
            <a:off x="1969234" y="1648634"/>
            <a:ext cx="8253528" cy="672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PA" sz="2800" b="0" i="0" dirty="0">
                <a:effectLst/>
                <a:latin typeface="Neo Sans Pro" panose="020B0504030504040204" pitchFamily="34" charset="0"/>
              </a:rPr>
              <a:t>El Autor de este Informe Técnico, Johel Heraclio Batista Cárdenas, panameño, con cédula de identidad personal 8-914-587, estudiante de la Universidad Tecnológica de Panamá, Facultad de Ingeniería en Sistemas Computacionales, Lic. En Ingeniería en Sistemas de Información, declara NO tener conflicto de interés en el desarrollo del Informe Técnico titulado “</a:t>
            </a:r>
            <a:r>
              <a:rPr lang="es-PA" sz="2800" b="0" i="0" dirty="0" err="1">
                <a:effectLst/>
                <a:latin typeface="Neo Sans Pro" panose="020B0504030504040204" pitchFamily="34" charset="0"/>
              </a:rPr>
              <a:t>Model</a:t>
            </a:r>
            <a:r>
              <a:rPr lang="es-PA" sz="2800" dirty="0">
                <a:latin typeface="Neo Sans Pro" panose="020B0504030504040204" pitchFamily="34" charset="0"/>
              </a:rPr>
              <a:t> </a:t>
            </a:r>
            <a:r>
              <a:rPr lang="es-PA" sz="2800" dirty="0" err="1">
                <a:latin typeface="Neo Sans Pro" panose="020B0504030504040204" pitchFamily="34" charset="0"/>
              </a:rPr>
              <a:t>Based</a:t>
            </a:r>
            <a:r>
              <a:rPr lang="es-PA" sz="2800" dirty="0">
                <a:latin typeface="Neo Sans Pro" panose="020B0504030504040204" pitchFamily="34" charset="0"/>
              </a:rPr>
              <a:t> </a:t>
            </a:r>
            <a:r>
              <a:rPr lang="es-PA" sz="2800" dirty="0" err="1">
                <a:latin typeface="Neo Sans Pro" panose="020B0504030504040204" pitchFamily="34" charset="0"/>
              </a:rPr>
              <a:t>System</a:t>
            </a:r>
            <a:r>
              <a:rPr lang="es-PA" sz="2800" dirty="0">
                <a:latin typeface="Neo Sans Pro" panose="020B0504030504040204" pitchFamily="34" charset="0"/>
              </a:rPr>
              <a:t> </a:t>
            </a:r>
            <a:r>
              <a:rPr lang="es-PA" sz="2800" dirty="0" err="1">
                <a:latin typeface="Neo Sans Pro" panose="020B0504030504040204" pitchFamily="34" charset="0"/>
              </a:rPr>
              <a:t>Engineering</a:t>
            </a:r>
            <a:r>
              <a:rPr lang="es-PA" sz="2800" dirty="0">
                <a:latin typeface="Neo Sans Pro" panose="020B0504030504040204" pitchFamily="34" charset="0"/>
              </a:rPr>
              <a:t> (MBSE) – Caso de Estudio”.</a:t>
            </a:r>
          </a:p>
        </p:txBody>
      </p:sp>
      <p:sp>
        <p:nvSpPr>
          <p:cNvPr id="7" name="Google Shape;246;p40">
            <a:extLst>
              <a:ext uri="{FF2B5EF4-FFF2-40B4-BE49-F238E27FC236}">
                <a16:creationId xmlns:a16="http://schemas.microsoft.com/office/drawing/2014/main" id="{5E95B573-A02D-AF97-75CC-98B9AAF07ED1}"/>
              </a:ext>
            </a:extLst>
          </p:cNvPr>
          <p:cNvSpPr txBox="1">
            <a:spLocks/>
          </p:cNvSpPr>
          <p:nvPr/>
        </p:nvSpPr>
        <p:spPr>
          <a:xfrm>
            <a:off x="9633858" y="6122709"/>
            <a:ext cx="229035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1787748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pic>
        <p:nvPicPr>
          <p:cNvPr id="5" name="Imagen 4" descr="Gráfico&#10;&#10;Descripción generada automáticamente con confianza media">
            <a:extLst>
              <a:ext uri="{FF2B5EF4-FFF2-40B4-BE49-F238E27FC236}">
                <a16:creationId xmlns:a16="http://schemas.microsoft.com/office/drawing/2014/main" id="{544B8DDB-FCAD-392B-5B99-D27FDAFA8A67}"/>
              </a:ext>
            </a:extLst>
          </p:cNvPr>
          <p:cNvPicPr>
            <a:picLocks noChangeAspect="1"/>
          </p:cNvPicPr>
          <p:nvPr/>
        </p:nvPicPr>
        <p:blipFill>
          <a:blip r:embed="rId3"/>
          <a:stretch>
            <a:fillRect/>
          </a:stretch>
        </p:blipFill>
        <p:spPr>
          <a:xfrm>
            <a:off x="0" y="0"/>
            <a:ext cx="12191999" cy="6858000"/>
          </a:xfrm>
          <a:prstGeom prst="rect">
            <a:avLst/>
          </a:prstGeom>
        </p:spPr>
      </p:pic>
      <p:sp>
        <p:nvSpPr>
          <p:cNvPr id="1458" name="Google Shape;1458;p54"/>
          <p:cNvSpPr txBox="1">
            <a:spLocks noGrp="1"/>
          </p:cNvSpPr>
          <p:nvPr>
            <p:ph type="title"/>
          </p:nvPr>
        </p:nvSpPr>
        <p:spPr>
          <a:xfrm>
            <a:off x="844752" y="1237439"/>
            <a:ext cx="4704142" cy="763500"/>
          </a:xfrm>
          <a:prstGeom prst="rect">
            <a:avLst/>
          </a:prstGeom>
        </p:spPr>
        <p:txBody>
          <a:bodyPr spcFirstLastPara="1" wrap="square" lIns="91425" tIns="91425" rIns="91425" bIns="91425" anchor="t" anchorCtr="0">
            <a:noAutofit/>
          </a:bodyPr>
          <a:lstStyle/>
          <a:p>
            <a:r>
              <a:rPr lang="en" sz="3200" b="1" dirty="0">
                <a:latin typeface="Neo Sans Pro" panose="020B0504030504040204" pitchFamily="34" charset="0"/>
              </a:rPr>
              <a:t>¿</a:t>
            </a:r>
            <a:r>
              <a:rPr lang="en" sz="3200" b="1" dirty="0" err="1">
                <a:latin typeface="Neo Sans Pro" panose="020B0504030504040204" pitchFamily="34" charset="0"/>
              </a:rPr>
              <a:t>Cómo</a:t>
            </a:r>
            <a:r>
              <a:rPr lang="en" sz="3200" b="1" dirty="0">
                <a:latin typeface="Neo Sans Pro" panose="020B0504030504040204" pitchFamily="34" charset="0"/>
              </a:rPr>
              <a:t> es el </a:t>
            </a:r>
            <a:r>
              <a:rPr lang="en" sz="3200" b="1" dirty="0" err="1">
                <a:latin typeface="Neo Sans Pro" panose="020B0504030504040204" pitchFamily="34" charset="0"/>
              </a:rPr>
              <a:t>Estudiante</a:t>
            </a:r>
            <a:r>
              <a:rPr lang="en" sz="3200" b="1" dirty="0">
                <a:latin typeface="Neo Sans Pro" panose="020B0504030504040204" pitchFamily="34" charset="0"/>
              </a:rPr>
              <a:t> del </a:t>
            </a:r>
            <a:r>
              <a:rPr lang="en" sz="3200" b="1" dirty="0" err="1">
                <a:latin typeface="Neo Sans Pro" panose="020B0504030504040204" pitchFamily="34" charset="0"/>
              </a:rPr>
              <a:t>Siglo</a:t>
            </a:r>
            <a:r>
              <a:rPr lang="en" sz="3200" b="1" dirty="0">
                <a:latin typeface="Neo Sans Pro" panose="020B0504030504040204" pitchFamily="34" charset="0"/>
              </a:rPr>
              <a:t> XXI?</a:t>
            </a:r>
            <a:endParaRPr sz="3200" b="1" dirty="0">
              <a:latin typeface="Neo Sans Pro" panose="020B0504030504040204" pitchFamily="34" charset="0"/>
            </a:endParaRPr>
          </a:p>
        </p:txBody>
      </p:sp>
      <p:sp>
        <p:nvSpPr>
          <p:cNvPr id="1515" name="Google Shape;1515;p54"/>
          <p:cNvSpPr txBox="1">
            <a:spLocks noGrp="1"/>
          </p:cNvSpPr>
          <p:nvPr>
            <p:ph type="subTitle" idx="1"/>
          </p:nvPr>
        </p:nvSpPr>
        <p:spPr>
          <a:xfrm>
            <a:off x="779929" y="2501461"/>
            <a:ext cx="4833788" cy="672000"/>
          </a:xfrm>
          <a:prstGeom prst="rect">
            <a:avLst/>
          </a:prstGeom>
        </p:spPr>
        <p:txBody>
          <a:bodyPr spcFirstLastPara="1" wrap="square" lIns="91425" tIns="91425" rIns="91425" bIns="91425" anchor="t" anchorCtr="0">
            <a:noAutofit/>
          </a:bodyPr>
          <a:lstStyle/>
          <a:p>
            <a:pPr marL="0" indent="0" algn="just"/>
            <a:r>
              <a:rPr lang="es-ES" sz="2800" dirty="0">
                <a:latin typeface="Neo Sans Pro" panose="020B0504030504040204" pitchFamily="34" charset="0"/>
              </a:rPr>
              <a:t>Por su etimología, la palabra estudiante, </a:t>
            </a:r>
            <a:r>
              <a:rPr lang="es-PA" sz="2800" dirty="0">
                <a:latin typeface="Neo Sans Pro" panose="020B0504030504040204" pitchFamily="34" charset="0"/>
              </a:rPr>
              <a:t>es el Ente que Estudia; sin embargo otros autores lo definen como “El Ente que Estudia antes”, es decir que se prepara antes de una clase.</a:t>
            </a:r>
            <a:endParaRPr sz="2800" dirty="0">
              <a:latin typeface="Neo Sans Pro" panose="020B0504030504040204" pitchFamily="34" charset="0"/>
            </a:endParaRPr>
          </a:p>
          <a:p>
            <a:pPr marL="0" indent="0"/>
            <a:endParaRPr dirty="0"/>
          </a:p>
        </p:txBody>
      </p:sp>
      <p:sp>
        <p:nvSpPr>
          <p:cNvPr id="2" name="Google Shape;1458;p54">
            <a:extLst>
              <a:ext uri="{FF2B5EF4-FFF2-40B4-BE49-F238E27FC236}">
                <a16:creationId xmlns:a16="http://schemas.microsoft.com/office/drawing/2014/main" id="{5D891EF9-6138-20AE-0F4E-BEDEFF24B53B}"/>
              </a:ext>
            </a:extLst>
          </p:cNvPr>
          <p:cNvSpPr txBox="1">
            <a:spLocks/>
          </p:cNvSpPr>
          <p:nvPr/>
        </p:nvSpPr>
        <p:spPr>
          <a:xfrm>
            <a:off x="6047716" y="1240076"/>
            <a:ext cx="4296335"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Amatic SC"/>
              <a:buNone/>
              <a:defRPr sz="3700" b="0" i="0" u="none" strike="noStrike" cap="none">
                <a:solidFill>
                  <a:schemeClr val="dk1"/>
                </a:solidFill>
                <a:latin typeface="Amatic SC"/>
                <a:ea typeface="Amatic SC"/>
                <a:cs typeface="Amatic SC"/>
                <a:sym typeface="Amatic SC"/>
              </a:defRPr>
            </a:lvl1pPr>
            <a:lvl2pPr marR="0" lvl="1"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2pPr>
            <a:lvl3pPr marR="0" lvl="2"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3pPr>
            <a:lvl4pPr marR="0" lvl="3"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4pPr>
            <a:lvl5pPr marR="0" lvl="4"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5pPr>
            <a:lvl6pPr marR="0" lvl="5"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6pPr>
            <a:lvl7pPr marR="0" lvl="6"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7pPr>
            <a:lvl8pPr marR="0" lvl="7"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8pPr>
            <a:lvl9pPr marR="0" lvl="8"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9pPr>
          </a:lstStyle>
          <a:p>
            <a:r>
              <a:rPr lang="es-PA" sz="3200" b="1" dirty="0">
                <a:latin typeface="Neo Sans Pro" panose="020B0504030504040204" pitchFamily="34" charset="0"/>
              </a:rPr>
              <a:t>¿Cómo es el Docente del Siglo XXI?</a:t>
            </a:r>
          </a:p>
        </p:txBody>
      </p:sp>
      <p:sp>
        <p:nvSpPr>
          <p:cNvPr id="3" name="Google Shape;1515;p54">
            <a:extLst>
              <a:ext uri="{FF2B5EF4-FFF2-40B4-BE49-F238E27FC236}">
                <a16:creationId xmlns:a16="http://schemas.microsoft.com/office/drawing/2014/main" id="{D4C004E3-CC5D-7BC4-2F1B-369E7FCD1A0E}"/>
              </a:ext>
            </a:extLst>
          </p:cNvPr>
          <p:cNvSpPr txBox="1">
            <a:spLocks/>
          </p:cNvSpPr>
          <p:nvPr/>
        </p:nvSpPr>
        <p:spPr>
          <a:xfrm>
            <a:off x="5983745" y="2494122"/>
            <a:ext cx="4424279" cy="67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Roboto Light"/>
              <a:buNone/>
              <a:defRPr sz="1600" b="0" i="0" u="none" strike="noStrike" cap="none">
                <a:solidFill>
                  <a:schemeClr val="dk1"/>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chemeClr val="dk1"/>
              </a:buClr>
              <a:buSzPts val="2100"/>
              <a:buFont typeface="Roboto Light"/>
              <a:buNone/>
              <a:defRPr sz="2100" b="0" i="0" u="none" strike="noStrike" cap="none">
                <a:solidFill>
                  <a:schemeClr val="dk1"/>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chemeClr val="dk1"/>
              </a:buClr>
              <a:buSzPts val="2100"/>
              <a:buFont typeface="Roboto Light"/>
              <a:buNone/>
              <a:defRPr sz="2100" b="0" i="0" u="none" strike="noStrike" cap="none">
                <a:solidFill>
                  <a:schemeClr val="dk1"/>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chemeClr val="dk1"/>
              </a:buClr>
              <a:buSzPts val="2100"/>
              <a:buFont typeface="Roboto Light"/>
              <a:buNone/>
              <a:defRPr sz="2100" b="0" i="0" u="none" strike="noStrike" cap="none">
                <a:solidFill>
                  <a:schemeClr val="dk1"/>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chemeClr val="dk1"/>
              </a:buClr>
              <a:buSzPts val="2100"/>
              <a:buFont typeface="Roboto Light"/>
              <a:buNone/>
              <a:defRPr sz="2100" b="0" i="0" u="none" strike="noStrike" cap="none">
                <a:solidFill>
                  <a:schemeClr val="dk1"/>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chemeClr val="dk1"/>
              </a:buClr>
              <a:buSzPts val="2100"/>
              <a:buFont typeface="Roboto Light"/>
              <a:buNone/>
              <a:defRPr sz="2100" b="0" i="0" u="none" strike="noStrike" cap="none">
                <a:solidFill>
                  <a:schemeClr val="dk1"/>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chemeClr val="dk1"/>
              </a:buClr>
              <a:buSzPts val="2100"/>
              <a:buFont typeface="Roboto Light"/>
              <a:buNone/>
              <a:defRPr sz="2100" b="0" i="0" u="none" strike="noStrike" cap="none">
                <a:solidFill>
                  <a:schemeClr val="dk1"/>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chemeClr val="dk1"/>
              </a:buClr>
              <a:buSzPts val="2100"/>
              <a:buFont typeface="Roboto Light"/>
              <a:buNone/>
              <a:defRPr sz="2100" b="0" i="0" u="none" strike="noStrike" cap="none">
                <a:solidFill>
                  <a:schemeClr val="dk1"/>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chemeClr val="dk1"/>
              </a:buClr>
              <a:buSzPts val="2100"/>
              <a:buFont typeface="Roboto Light"/>
              <a:buNone/>
              <a:defRPr sz="2100" b="0" i="0" u="none" strike="noStrike" cap="none">
                <a:solidFill>
                  <a:schemeClr val="dk1"/>
                </a:solidFill>
                <a:latin typeface="Roboto Light"/>
                <a:ea typeface="Roboto Light"/>
                <a:cs typeface="Roboto Light"/>
                <a:sym typeface="Roboto Light"/>
              </a:defRPr>
            </a:lvl9pPr>
          </a:lstStyle>
          <a:p>
            <a:pPr marL="0" indent="0" algn="just"/>
            <a:r>
              <a:rPr lang="es-PA" sz="2800" dirty="0">
                <a:latin typeface="Neo Sans Pro" panose="020B0504030504040204" pitchFamily="34" charset="0"/>
              </a:rPr>
              <a:t>Un nuevo cambio de paradigma, se busca </a:t>
            </a:r>
            <a:r>
              <a:rPr lang="es-PA" sz="2800" dirty="0" err="1">
                <a:latin typeface="Neo Sans Pro" panose="020B0504030504040204" pitchFamily="34" charset="0"/>
              </a:rPr>
              <a:t>re-dignificar</a:t>
            </a:r>
            <a:r>
              <a:rPr lang="es-PA" sz="2800" dirty="0">
                <a:latin typeface="Neo Sans Pro" panose="020B0504030504040204" pitchFamily="34" charset="0"/>
              </a:rPr>
              <a:t> la profesión docente para que se convierta en el primer desarrollador del pensamiento crítico en la mente de los estudiantes.</a:t>
            </a:r>
          </a:p>
          <a:p>
            <a:pPr marL="0" indent="0"/>
            <a:endParaRPr lang="es-PA" sz="2000" dirty="0"/>
          </a:p>
        </p:txBody>
      </p:sp>
      <p:sp>
        <p:nvSpPr>
          <p:cNvPr id="6" name="Google Shape;246;p40">
            <a:extLst>
              <a:ext uri="{FF2B5EF4-FFF2-40B4-BE49-F238E27FC236}">
                <a16:creationId xmlns:a16="http://schemas.microsoft.com/office/drawing/2014/main" id="{E9D7DB07-C920-83F5-D117-A9BEF1511CF3}"/>
              </a:ext>
            </a:extLst>
          </p:cNvPr>
          <p:cNvSpPr txBox="1">
            <a:spLocks/>
          </p:cNvSpPr>
          <p:nvPr/>
        </p:nvSpPr>
        <p:spPr>
          <a:xfrm>
            <a:off x="9489440" y="6071132"/>
            <a:ext cx="236670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1924841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pic>
        <p:nvPicPr>
          <p:cNvPr id="3" name="Imagen 2" descr="Gráfico&#10;&#10;Descripción generada automáticamente con confianza media">
            <a:extLst>
              <a:ext uri="{FF2B5EF4-FFF2-40B4-BE49-F238E27FC236}">
                <a16:creationId xmlns:a16="http://schemas.microsoft.com/office/drawing/2014/main" id="{311E9A5F-58EA-40F8-D865-6325008238B9}"/>
              </a:ext>
            </a:extLst>
          </p:cNvPr>
          <p:cNvPicPr>
            <a:picLocks noChangeAspect="1"/>
          </p:cNvPicPr>
          <p:nvPr/>
        </p:nvPicPr>
        <p:blipFill>
          <a:blip r:embed="rId3"/>
          <a:stretch>
            <a:fillRect/>
          </a:stretch>
        </p:blipFill>
        <p:spPr>
          <a:xfrm>
            <a:off x="0" y="0"/>
            <a:ext cx="12191999" cy="6858000"/>
          </a:xfrm>
          <a:prstGeom prst="rect">
            <a:avLst/>
          </a:prstGeom>
        </p:spPr>
      </p:pic>
      <p:sp>
        <p:nvSpPr>
          <p:cNvPr id="13" name="Título 12">
            <a:extLst>
              <a:ext uri="{FF2B5EF4-FFF2-40B4-BE49-F238E27FC236}">
                <a16:creationId xmlns:a16="http://schemas.microsoft.com/office/drawing/2014/main" id="{269612F2-E4BA-6D40-9BAD-AD7B467F51B8}"/>
              </a:ext>
            </a:extLst>
          </p:cNvPr>
          <p:cNvSpPr>
            <a:spLocks noGrp="1"/>
          </p:cNvSpPr>
          <p:nvPr>
            <p:ph type="title"/>
          </p:nvPr>
        </p:nvSpPr>
        <p:spPr>
          <a:xfrm>
            <a:off x="5565962" y="447826"/>
            <a:ext cx="5844988" cy="763500"/>
          </a:xfrm>
        </p:spPr>
        <p:txBody>
          <a:bodyPr/>
          <a:lstStyle/>
          <a:p>
            <a:r>
              <a:rPr lang="es-PA" sz="3600" b="1" dirty="0">
                <a:latin typeface="Neo Sans Pro" panose="020B0504030504040204" pitchFamily="34" charset="0"/>
              </a:rPr>
              <a:t>¿Cómo sería un Modelo Semi-Presencial?</a:t>
            </a:r>
          </a:p>
        </p:txBody>
      </p:sp>
      <p:graphicFrame>
        <p:nvGraphicFramePr>
          <p:cNvPr id="37" name="Diagrama 36">
            <a:extLst>
              <a:ext uri="{FF2B5EF4-FFF2-40B4-BE49-F238E27FC236}">
                <a16:creationId xmlns:a16="http://schemas.microsoft.com/office/drawing/2014/main" id="{A575016A-28A8-274D-B9C9-91E9F4B494F8}"/>
              </a:ext>
            </a:extLst>
          </p:cNvPr>
          <p:cNvGraphicFramePr/>
          <p:nvPr>
            <p:extLst>
              <p:ext uri="{D42A27DB-BD31-4B8C-83A1-F6EECF244321}">
                <p14:modId xmlns:p14="http://schemas.microsoft.com/office/powerpoint/2010/main" val="616862219"/>
              </p:ext>
            </p:extLst>
          </p:nvPr>
        </p:nvGraphicFramePr>
        <p:xfrm>
          <a:off x="-989137" y="603243"/>
          <a:ext cx="8886214" cy="59191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Rectángulo 19">
            <a:extLst>
              <a:ext uri="{FF2B5EF4-FFF2-40B4-BE49-F238E27FC236}">
                <a16:creationId xmlns:a16="http://schemas.microsoft.com/office/drawing/2014/main" id="{D3A68B15-9896-CC41-8AF2-86EE4BD44F10}"/>
              </a:ext>
            </a:extLst>
          </p:cNvPr>
          <p:cNvSpPr/>
          <p:nvPr/>
        </p:nvSpPr>
        <p:spPr>
          <a:xfrm>
            <a:off x="6333565" y="1922929"/>
            <a:ext cx="4309782" cy="3785652"/>
          </a:xfrm>
          <a:prstGeom prst="rect">
            <a:avLst/>
          </a:prstGeom>
        </p:spPr>
        <p:txBody>
          <a:bodyPr wrap="square">
            <a:spAutoFit/>
          </a:bodyPr>
          <a:lstStyle/>
          <a:p>
            <a:r>
              <a:rPr lang="es-PA" sz="2000" dirty="0">
                <a:solidFill>
                  <a:schemeClr val="bg2"/>
                </a:solidFill>
                <a:latin typeface="Neo Sans Pro" panose="020B0504030504040204" pitchFamily="34" charset="0"/>
              </a:rPr>
              <a:t>Tenemos que desarrollar una Estrategia Educativa basada en datos y evidencia que permita maximizar estos parámetros:</a:t>
            </a:r>
          </a:p>
          <a:p>
            <a:pPr marL="285750" indent="-285750">
              <a:buFont typeface="Arial" panose="020B0604020202020204" pitchFamily="34" charset="0"/>
              <a:buChar char="•"/>
            </a:pPr>
            <a:r>
              <a:rPr lang="es-PA" sz="2000" dirty="0">
                <a:solidFill>
                  <a:schemeClr val="bg2"/>
                </a:solidFill>
                <a:latin typeface="Neo Sans Pro" panose="020B0504030504040204" pitchFamily="34" charset="0"/>
              </a:rPr>
              <a:t>Retención del Estudiante en todo el ciclo de su aprendizaje</a:t>
            </a:r>
          </a:p>
          <a:p>
            <a:pPr marL="285750" indent="-285750">
              <a:buFont typeface="Arial" panose="020B0604020202020204" pitchFamily="34" charset="0"/>
              <a:buChar char="•"/>
            </a:pPr>
            <a:r>
              <a:rPr lang="es-PA" sz="2000" b="1" dirty="0">
                <a:solidFill>
                  <a:schemeClr val="bg2"/>
                </a:solidFill>
                <a:latin typeface="Neo Sans Pro" panose="020B0504030504040204" pitchFamily="34" charset="0"/>
              </a:rPr>
              <a:t>En caso, de que se usen plataformas digitales</a:t>
            </a:r>
            <a:r>
              <a:rPr lang="es-PA" sz="2000" dirty="0">
                <a:solidFill>
                  <a:schemeClr val="bg2"/>
                </a:solidFill>
                <a:latin typeface="Neo Sans Pro" panose="020B0504030504040204" pitchFamily="34" charset="0"/>
              </a:rPr>
              <a:t>: Evaluar en qué momento de un proceso educativo online, el estudiante deserta un </a:t>
            </a:r>
            <a:r>
              <a:rPr lang="es-PA" sz="2000" b="1" dirty="0">
                <a:solidFill>
                  <a:schemeClr val="bg2"/>
                </a:solidFill>
                <a:latin typeface="Neo Sans Pro" panose="020B0504030504040204" pitchFamily="34" charset="0"/>
              </a:rPr>
              <a:t>MOOCS</a:t>
            </a:r>
            <a:r>
              <a:rPr lang="es-PA" sz="2000" dirty="0">
                <a:solidFill>
                  <a:schemeClr val="bg2"/>
                </a:solidFill>
                <a:latin typeface="Neo Sans Pro" panose="020B0504030504040204" pitchFamily="34" charset="0"/>
              </a:rPr>
              <a:t> (</a:t>
            </a:r>
            <a:r>
              <a:rPr lang="es-PA" sz="2000" i="1" dirty="0">
                <a:solidFill>
                  <a:schemeClr val="bg2"/>
                </a:solidFill>
                <a:latin typeface="Neo Sans Pro" panose="020B0504030504040204" pitchFamily="34" charset="0"/>
              </a:rPr>
              <a:t>Massive Online Open Courses</a:t>
            </a:r>
            <a:r>
              <a:rPr lang="es-PA" sz="2000" dirty="0">
                <a:solidFill>
                  <a:schemeClr val="bg2"/>
                </a:solidFill>
                <a:latin typeface="Neo Sans Pro" panose="020B0504030504040204" pitchFamily="34" charset="0"/>
              </a:rPr>
              <a:t>)</a:t>
            </a:r>
          </a:p>
        </p:txBody>
      </p:sp>
      <p:sp>
        <p:nvSpPr>
          <p:cNvPr id="4" name="Google Shape;246;p40">
            <a:extLst>
              <a:ext uri="{FF2B5EF4-FFF2-40B4-BE49-F238E27FC236}">
                <a16:creationId xmlns:a16="http://schemas.microsoft.com/office/drawing/2014/main" id="{0E39D56A-D989-C664-C6D1-940976890F10}"/>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pic>
        <p:nvPicPr>
          <p:cNvPr id="4" name="Imagen 3" descr="Imagen que contiene Patrón de fondo&#10;&#10;Descripción generada automáticamente">
            <a:extLst>
              <a:ext uri="{FF2B5EF4-FFF2-40B4-BE49-F238E27FC236}">
                <a16:creationId xmlns:a16="http://schemas.microsoft.com/office/drawing/2014/main" id="{ED1ED66F-E189-7F87-051B-F416A2C7059D}"/>
              </a:ext>
            </a:extLst>
          </p:cNvPr>
          <p:cNvPicPr>
            <a:picLocks noChangeAspect="1"/>
          </p:cNvPicPr>
          <p:nvPr/>
        </p:nvPicPr>
        <p:blipFill>
          <a:blip r:embed="rId3"/>
          <a:stretch>
            <a:fillRect/>
          </a:stretch>
        </p:blipFill>
        <p:spPr>
          <a:xfrm>
            <a:off x="0" y="0"/>
            <a:ext cx="12191999" cy="6858000"/>
          </a:xfrm>
          <a:prstGeom prst="rect">
            <a:avLst/>
          </a:prstGeom>
        </p:spPr>
      </p:pic>
      <p:sp>
        <p:nvSpPr>
          <p:cNvPr id="13" name="Título 12">
            <a:extLst>
              <a:ext uri="{FF2B5EF4-FFF2-40B4-BE49-F238E27FC236}">
                <a16:creationId xmlns:a16="http://schemas.microsoft.com/office/drawing/2014/main" id="{269612F2-E4BA-6D40-9BAD-AD7B467F51B8}"/>
              </a:ext>
            </a:extLst>
          </p:cNvPr>
          <p:cNvSpPr>
            <a:spLocks noGrp="1"/>
          </p:cNvSpPr>
          <p:nvPr>
            <p:ph type="title"/>
          </p:nvPr>
        </p:nvSpPr>
        <p:spPr>
          <a:xfrm>
            <a:off x="933493" y="458009"/>
            <a:ext cx="10325011" cy="763500"/>
          </a:xfrm>
        </p:spPr>
        <p:txBody>
          <a:bodyPr/>
          <a:lstStyle/>
          <a:p>
            <a:r>
              <a:rPr lang="es-PA" sz="3200" b="1" dirty="0">
                <a:latin typeface="Neo Sans Pro" panose="020B0504030504040204" pitchFamily="34" charset="0"/>
              </a:rPr>
              <a:t>¿Cómo sería un Modelo de Educación Virtual?</a:t>
            </a:r>
          </a:p>
        </p:txBody>
      </p:sp>
      <p:graphicFrame>
        <p:nvGraphicFramePr>
          <p:cNvPr id="7" name="Diagrama 6">
            <a:extLst>
              <a:ext uri="{FF2B5EF4-FFF2-40B4-BE49-F238E27FC236}">
                <a16:creationId xmlns:a16="http://schemas.microsoft.com/office/drawing/2014/main" id="{DA8020EA-1CD6-3749-97BB-A1C81C77639F}"/>
              </a:ext>
            </a:extLst>
          </p:cNvPr>
          <p:cNvGraphicFramePr/>
          <p:nvPr>
            <p:extLst>
              <p:ext uri="{D42A27DB-BD31-4B8C-83A1-F6EECF244321}">
                <p14:modId xmlns:p14="http://schemas.microsoft.com/office/powerpoint/2010/main" val="54386199"/>
              </p:ext>
            </p:extLst>
          </p:nvPr>
        </p:nvGraphicFramePr>
        <p:xfrm>
          <a:off x="781094" y="1397685"/>
          <a:ext cx="8989359" cy="50023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AutoShape 2">
            <a:extLst>
              <a:ext uri="{FF2B5EF4-FFF2-40B4-BE49-F238E27FC236}">
                <a16:creationId xmlns:a16="http://schemas.microsoft.com/office/drawing/2014/main" id="{214E2D36-9BFD-5A43-9220-4B3CD3C7029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A"/>
          </a:p>
        </p:txBody>
      </p:sp>
      <p:sp>
        <p:nvSpPr>
          <p:cNvPr id="5" name="Google Shape;246;p40">
            <a:extLst>
              <a:ext uri="{FF2B5EF4-FFF2-40B4-BE49-F238E27FC236}">
                <a16:creationId xmlns:a16="http://schemas.microsoft.com/office/drawing/2014/main" id="{CD58E80C-1CEC-2B2B-71C1-6DE1BB3820E1}"/>
              </a:ext>
            </a:extLst>
          </p:cNvPr>
          <p:cNvSpPr txBox="1">
            <a:spLocks/>
          </p:cNvSpPr>
          <p:nvPr/>
        </p:nvSpPr>
        <p:spPr>
          <a:xfrm>
            <a:off x="-58354" y="77941"/>
            <a:ext cx="232403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2046006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60178-9F25-A7C8-5360-865588A416C8}"/>
              </a:ext>
            </a:extLst>
          </p:cNvPr>
          <p:cNvSpPr>
            <a:spLocks noGrp="1"/>
          </p:cNvSpPr>
          <p:nvPr>
            <p:ph type="title"/>
          </p:nvPr>
        </p:nvSpPr>
        <p:spPr/>
        <p:txBody>
          <a:bodyPr/>
          <a:lstStyle/>
          <a:p>
            <a:endParaRPr lang="es-PA"/>
          </a:p>
        </p:txBody>
      </p:sp>
      <p:pic>
        <p:nvPicPr>
          <p:cNvPr id="4" name="Imagen 3" descr="Imagen que contiene Patrón de fondo&#10;&#10;Descripción generada automáticamente">
            <a:extLst>
              <a:ext uri="{FF2B5EF4-FFF2-40B4-BE49-F238E27FC236}">
                <a16:creationId xmlns:a16="http://schemas.microsoft.com/office/drawing/2014/main" id="{42EC752F-44C5-F037-CBB6-C3ED65ED1F3C}"/>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1458;p54">
            <a:extLst>
              <a:ext uri="{FF2B5EF4-FFF2-40B4-BE49-F238E27FC236}">
                <a16:creationId xmlns:a16="http://schemas.microsoft.com/office/drawing/2014/main" id="{DEBE5D4A-F54F-6D87-9D8A-5BBD14CCC50D}"/>
              </a:ext>
            </a:extLst>
          </p:cNvPr>
          <p:cNvSpPr txBox="1">
            <a:spLocks/>
          </p:cNvSpPr>
          <p:nvPr/>
        </p:nvSpPr>
        <p:spPr>
          <a:xfrm>
            <a:off x="1346293" y="2060785"/>
            <a:ext cx="9499412"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Amatic SC"/>
              <a:buNone/>
              <a:defRPr sz="3700" b="0" i="0" u="none" strike="noStrike" cap="none">
                <a:solidFill>
                  <a:schemeClr val="dk1"/>
                </a:solidFill>
                <a:latin typeface="Amatic SC"/>
                <a:ea typeface="Amatic SC"/>
                <a:cs typeface="Amatic SC"/>
                <a:sym typeface="Amatic SC"/>
              </a:defRPr>
            </a:lvl1pPr>
            <a:lvl2pPr marR="0" lvl="1"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2pPr>
            <a:lvl3pPr marR="0" lvl="2"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3pPr>
            <a:lvl4pPr marR="0" lvl="3"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4pPr>
            <a:lvl5pPr marR="0" lvl="4"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5pPr>
            <a:lvl6pPr marR="0" lvl="5"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6pPr>
            <a:lvl7pPr marR="0" lvl="6"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7pPr>
            <a:lvl8pPr marR="0" lvl="7"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8pPr>
            <a:lvl9pPr marR="0" lvl="8"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9pPr>
          </a:lstStyle>
          <a:p>
            <a:r>
              <a:rPr lang="es-PA" sz="6000" b="1" dirty="0">
                <a:latin typeface="Neo Sans Pro" panose="020B0504030504040204" pitchFamily="34" charset="0"/>
              </a:rPr>
              <a:t>El Pensamiento Sistémico</a:t>
            </a:r>
          </a:p>
        </p:txBody>
      </p:sp>
      <p:sp>
        <p:nvSpPr>
          <p:cNvPr id="7" name="Google Shape;246;p40">
            <a:extLst>
              <a:ext uri="{FF2B5EF4-FFF2-40B4-BE49-F238E27FC236}">
                <a16:creationId xmlns:a16="http://schemas.microsoft.com/office/drawing/2014/main" id="{69097988-095A-8EA4-9DEA-278E86157DE2}"/>
              </a:ext>
            </a:extLst>
          </p:cNvPr>
          <p:cNvSpPr txBox="1">
            <a:spLocks/>
          </p:cNvSpPr>
          <p:nvPr/>
        </p:nvSpPr>
        <p:spPr>
          <a:xfrm>
            <a:off x="-58354" y="77941"/>
            <a:ext cx="232403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3247117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7486224" y="2098153"/>
            <a:ext cx="4290176"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Cuando hablamos de Pensamiento Sistémico, tenemos que tomar en cuenta que es una forma de ver un sistema bajo consideración no como una entidad autosuficiente, sino como parte de un sistema más grande. El pensamiento sistémico no es lo mismo que una adhesión sistemática a seguir buenos planes, recopilar estadísticas o ser metódico. </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DC319A47-8A93-2057-6623-4AC25FD63984}"/>
              </a:ext>
            </a:extLst>
          </p:cNvPr>
          <p:cNvSpPr txBox="1"/>
          <p:nvPr/>
        </p:nvSpPr>
        <p:spPr>
          <a:xfrm>
            <a:off x="1109193" y="5422345"/>
            <a:ext cx="5612130" cy="307777"/>
          </a:xfrm>
          <a:prstGeom prst="rect">
            <a:avLst/>
          </a:prstGeom>
          <a:noFill/>
        </p:spPr>
        <p:txBody>
          <a:bodyPr wrap="square">
            <a:spAutoFit/>
          </a:bodyPr>
          <a:lstStyle/>
          <a:p>
            <a:pPr algn="ctr"/>
            <a:r>
              <a:rPr lang="es-ES" i="1" dirty="0">
                <a:latin typeface="Neo Sans Pro" panose="020B0504030504040204" pitchFamily="34" charset="0"/>
                <a:ea typeface="Calibri" panose="020F0502020204030204" pitchFamily="34" charset="0"/>
                <a:cs typeface="Times New Roman" panose="02020603050405020304" pitchFamily="18" charset="0"/>
              </a:rPr>
              <a:t>Estructura Mental del Pensamiento Sistémico (</a:t>
            </a:r>
            <a:r>
              <a:rPr lang="es-ES" i="1" dirty="0" err="1">
                <a:latin typeface="Neo Sans Pro" panose="020B0504030504040204" pitchFamily="34" charset="0"/>
                <a:ea typeface="Calibri" panose="020F0502020204030204" pitchFamily="34" charset="0"/>
                <a:cs typeface="Times New Roman" panose="02020603050405020304" pitchFamily="18" charset="0"/>
              </a:rPr>
              <a:t>NetMind</a:t>
            </a:r>
            <a:r>
              <a:rPr lang="es-ES" i="1" dirty="0">
                <a:latin typeface="Neo Sans Pro" panose="020B0504030504040204" pitchFamily="34" charset="0"/>
                <a:ea typeface="Calibri" panose="020F0502020204030204" pitchFamily="34" charset="0"/>
                <a:cs typeface="Times New Roman" panose="02020603050405020304" pitchFamily="18" charset="0"/>
              </a:rPr>
              <a:t>)</a:t>
            </a:r>
            <a:endParaRPr lang="es-PA" dirty="0">
              <a:latin typeface="Neo Sans Pro" panose="020B0504030504040204" pitchFamily="34" charset="0"/>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7743867" y="586893"/>
            <a:ext cx="4153510" cy="461665"/>
          </a:xfrm>
          <a:prstGeom prst="rect">
            <a:avLst/>
          </a:prstGeom>
          <a:noFill/>
        </p:spPr>
        <p:txBody>
          <a:bodyPr wrap="square">
            <a:spAutoFit/>
          </a:bodyPr>
          <a:lstStyle/>
          <a:p>
            <a:pPr algn="ctr"/>
            <a:r>
              <a:rPr lang="es-PA" sz="2400" b="1" dirty="0">
                <a:latin typeface="Neo Sans Pro" panose="020B0504030504040204" pitchFamily="34" charset="0"/>
              </a:rPr>
              <a:t>El Pensamiento Sistémico</a:t>
            </a:r>
          </a:p>
        </p:txBody>
      </p:sp>
      <p:pic>
        <p:nvPicPr>
          <p:cNvPr id="7" name="Imagen 6">
            <a:extLst>
              <a:ext uri="{FF2B5EF4-FFF2-40B4-BE49-F238E27FC236}">
                <a16:creationId xmlns:a16="http://schemas.microsoft.com/office/drawing/2014/main" id="{F5C888D0-04D0-D3B7-1760-6F9B32F9B54B}"/>
              </a:ext>
            </a:extLst>
          </p:cNvPr>
          <p:cNvPicPr>
            <a:picLocks noChangeAspect="1"/>
          </p:cNvPicPr>
          <p:nvPr/>
        </p:nvPicPr>
        <p:blipFill>
          <a:blip r:embed="rId3"/>
          <a:stretch>
            <a:fillRect/>
          </a:stretch>
        </p:blipFill>
        <p:spPr>
          <a:xfrm>
            <a:off x="838200" y="1562268"/>
            <a:ext cx="6150364" cy="3733463"/>
          </a:xfrm>
          <a:prstGeom prst="rect">
            <a:avLst/>
          </a:prstGeom>
        </p:spPr>
      </p:pic>
    </p:spTree>
    <p:extLst>
      <p:ext uri="{BB962C8B-B14F-4D97-AF65-F5344CB8AC3E}">
        <p14:creationId xmlns:p14="http://schemas.microsoft.com/office/powerpoint/2010/main" val="3426686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7" name="CuadroTexto 6">
            <a:extLst>
              <a:ext uri="{FF2B5EF4-FFF2-40B4-BE49-F238E27FC236}">
                <a16:creationId xmlns:a16="http://schemas.microsoft.com/office/drawing/2014/main" id="{CFF980E5-9581-70A7-1B2C-761738EF7D59}"/>
              </a:ext>
            </a:extLst>
          </p:cNvPr>
          <p:cNvSpPr txBox="1"/>
          <p:nvPr/>
        </p:nvSpPr>
        <p:spPr>
          <a:xfrm>
            <a:off x="220019" y="5075575"/>
            <a:ext cx="5545264" cy="523220"/>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rPr>
              <a:t>Reconocimiento de Patrones en un Sistema Dinámico (Wikimedia </a:t>
            </a:r>
            <a:r>
              <a:rPr lang="es-ES" i="1" dirty="0" err="1">
                <a:effectLst/>
                <a:latin typeface="Neo Sans Pro" panose="020B0504030504040204" pitchFamily="34" charset="0"/>
                <a:ea typeface="Calibri" panose="020F0502020204030204" pitchFamily="34" charset="0"/>
              </a:rPr>
              <a:t>Commons</a:t>
            </a:r>
            <a:r>
              <a:rPr lang="es-ES" i="1" dirty="0">
                <a:effectLst/>
                <a:latin typeface="Neo Sans Pro" panose="020B0504030504040204" pitchFamily="34" charset="0"/>
                <a:ea typeface="Calibri" panose="020F0502020204030204" pitchFamily="34" charset="0"/>
              </a:rPr>
              <a:t>)</a:t>
            </a:r>
            <a:endParaRPr lang="es-PA" i="1"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5985300" y="1580868"/>
            <a:ext cx="4381500" cy="2453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Un Ingeniero de Sistemas, tiene como principal rol el observar el sistema desde la distancia; explora sus límites, contexto y ciclo de vida; observa su comportamiento e identifica patrones que se puedan establecer en la frontera y el ambiente que se desarrolla el sistema, siempre tomando en cuenta los elementos de los cambios que este pueda tener en función del tiempo, es decir el enfoque de Sistemas Dinámicos.</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4F2C2AB-502D-0E76-BFE4-AE162CCEA58A}"/>
              </a:ext>
            </a:extLst>
          </p:cNvPr>
          <p:cNvSpPr txBox="1"/>
          <p:nvPr/>
        </p:nvSpPr>
        <p:spPr>
          <a:xfrm>
            <a:off x="7180379" y="575306"/>
            <a:ext cx="4153510" cy="461665"/>
          </a:xfrm>
          <a:prstGeom prst="rect">
            <a:avLst/>
          </a:prstGeom>
          <a:noFill/>
        </p:spPr>
        <p:txBody>
          <a:bodyPr wrap="square">
            <a:spAutoFit/>
          </a:bodyPr>
          <a:lstStyle/>
          <a:p>
            <a:pPr algn="ctr"/>
            <a:r>
              <a:rPr lang="es-PA" sz="2400" b="1" dirty="0">
                <a:latin typeface="Neo Sans Pro" panose="020B0504030504040204" pitchFamily="34" charset="0"/>
              </a:rPr>
              <a:t>El Pensamiento Sistémico</a:t>
            </a:r>
          </a:p>
        </p:txBody>
      </p:sp>
      <p:pic>
        <p:nvPicPr>
          <p:cNvPr id="3" name="Imagen 2">
            <a:extLst>
              <a:ext uri="{FF2B5EF4-FFF2-40B4-BE49-F238E27FC236}">
                <a16:creationId xmlns:a16="http://schemas.microsoft.com/office/drawing/2014/main" id="{4633C108-DD6C-83D5-EADB-D9A562C0228C}"/>
              </a:ext>
            </a:extLst>
          </p:cNvPr>
          <p:cNvPicPr>
            <a:picLocks noChangeAspect="1"/>
          </p:cNvPicPr>
          <p:nvPr/>
        </p:nvPicPr>
        <p:blipFill>
          <a:blip r:embed="rId3"/>
          <a:stretch>
            <a:fillRect/>
          </a:stretch>
        </p:blipFill>
        <p:spPr>
          <a:xfrm>
            <a:off x="220018" y="2091205"/>
            <a:ext cx="5545264" cy="2675590"/>
          </a:xfrm>
          <a:prstGeom prst="rect">
            <a:avLst/>
          </a:prstGeom>
        </p:spPr>
      </p:pic>
    </p:spTree>
    <p:extLst>
      <p:ext uri="{BB962C8B-B14F-4D97-AF65-F5344CB8AC3E}">
        <p14:creationId xmlns:p14="http://schemas.microsoft.com/office/powerpoint/2010/main" val="3621887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7" name="CuadroTexto 6">
            <a:extLst>
              <a:ext uri="{FF2B5EF4-FFF2-40B4-BE49-F238E27FC236}">
                <a16:creationId xmlns:a16="http://schemas.microsoft.com/office/drawing/2014/main" id="{CFF980E5-9581-70A7-1B2C-761738EF7D59}"/>
              </a:ext>
            </a:extLst>
          </p:cNvPr>
          <p:cNvSpPr txBox="1"/>
          <p:nvPr/>
        </p:nvSpPr>
        <p:spPr>
          <a:xfrm>
            <a:off x="220019" y="4732675"/>
            <a:ext cx="5545264" cy="523220"/>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rPr>
              <a:t>Diagrama de Business </a:t>
            </a:r>
            <a:r>
              <a:rPr lang="es-ES" i="1" dirty="0" err="1">
                <a:effectLst/>
                <a:latin typeface="Neo Sans Pro" panose="020B0504030504040204" pitchFamily="34" charset="0"/>
                <a:ea typeface="Calibri" panose="020F0502020204030204" pitchFamily="34" charset="0"/>
              </a:rPr>
              <a:t>Process</a:t>
            </a:r>
            <a:r>
              <a:rPr lang="es-ES" i="1" dirty="0">
                <a:effectLst/>
                <a:latin typeface="Neo Sans Pro" panose="020B0504030504040204" pitchFamily="34" charset="0"/>
                <a:ea typeface="Calibri" panose="020F0502020204030204" pitchFamily="34" charset="0"/>
              </a:rPr>
              <a:t> </a:t>
            </a:r>
            <a:r>
              <a:rPr lang="es-ES" i="1" dirty="0" err="1">
                <a:effectLst/>
                <a:latin typeface="Neo Sans Pro" panose="020B0504030504040204" pitchFamily="34" charset="0"/>
                <a:ea typeface="Calibri" panose="020F0502020204030204" pitchFamily="34" charset="0"/>
              </a:rPr>
              <a:t>Modeling</a:t>
            </a:r>
            <a:r>
              <a:rPr lang="es-ES" i="1" dirty="0">
                <a:effectLst/>
                <a:latin typeface="Neo Sans Pro" panose="020B0504030504040204" pitchFamily="34" charset="0"/>
                <a:ea typeface="Calibri" panose="020F0502020204030204" pitchFamily="34" charset="0"/>
              </a:rPr>
              <a:t> </a:t>
            </a:r>
            <a:r>
              <a:rPr lang="es-ES" i="1" dirty="0" err="1">
                <a:effectLst/>
                <a:latin typeface="Neo Sans Pro" panose="020B0504030504040204" pitchFamily="34" charset="0"/>
                <a:ea typeface="Calibri" panose="020F0502020204030204" pitchFamily="34" charset="0"/>
              </a:rPr>
              <a:t>Notation</a:t>
            </a:r>
            <a:r>
              <a:rPr lang="es-ES" i="1" dirty="0">
                <a:latin typeface="Neo Sans Pro" panose="020B0504030504040204" pitchFamily="34" charset="0"/>
                <a:ea typeface="Calibri" panose="020F0502020204030204" pitchFamily="34" charset="0"/>
              </a:rPr>
              <a:t> | BPMN (Wikimedia </a:t>
            </a:r>
            <a:r>
              <a:rPr lang="es-ES" i="1" dirty="0" err="1">
                <a:latin typeface="Neo Sans Pro" panose="020B0504030504040204" pitchFamily="34" charset="0"/>
                <a:ea typeface="Calibri" panose="020F0502020204030204" pitchFamily="34" charset="0"/>
              </a:rPr>
              <a:t>Commons</a:t>
            </a:r>
            <a:r>
              <a:rPr lang="es-ES" i="1" dirty="0">
                <a:latin typeface="Neo Sans Pro" panose="020B0504030504040204" pitchFamily="34" charset="0"/>
                <a:ea typeface="Calibri" panose="020F0502020204030204" pitchFamily="34" charset="0"/>
              </a:rPr>
              <a:t>)</a:t>
            </a:r>
            <a:endParaRPr lang="es-PA" i="1"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5985300" y="1580868"/>
            <a:ext cx="4381500" cy="2453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latin typeface="Neo Sans Pro" panose="020B0504030504040204" pitchFamily="34" charset="0"/>
                <a:ea typeface="Calibri" panose="020F0502020204030204" pitchFamily="34" charset="0"/>
                <a:cs typeface="Times New Roman" panose="02020603050405020304" pitchFamily="18" charset="0"/>
              </a:rPr>
              <a:t>Esto puede </a:t>
            </a: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ayudar al Ingeniero de Sistemas al proceso de identificar problemas, los cuales pueden ser usualmente, pero no limitado a ellos, los siguientes aquí presentados a continuación:</a:t>
            </a:r>
          </a:p>
          <a:p>
            <a:pPr marL="482600" indent="-342900" algn="just">
              <a:lnSpc>
                <a:spcPct val="115000"/>
              </a:lnSpc>
              <a:spcAft>
                <a:spcPts val="800"/>
              </a:spcAft>
              <a:buFont typeface="+mj-lt"/>
              <a:buAutoNum type="arabicPeriod"/>
            </a:pPr>
            <a:r>
              <a:rPr lang="es-ES" sz="1800" dirty="0">
                <a:solidFill>
                  <a:schemeClr val="tx1"/>
                </a:solidFill>
                <a:latin typeface="Neo Sans Pro" panose="020B0504030504040204" pitchFamily="34" charset="0"/>
                <a:ea typeface="Calibri" panose="020F0502020204030204" pitchFamily="34" charset="0"/>
                <a:cs typeface="Times New Roman" panose="02020603050405020304" pitchFamily="18" charset="0"/>
              </a:rPr>
              <a:t>Falta de Interacción</a:t>
            </a:r>
          </a:p>
          <a:p>
            <a:pPr marL="482600" indent="-342900" algn="just">
              <a:lnSpc>
                <a:spcPct val="115000"/>
              </a:lnSpc>
              <a:spcAft>
                <a:spcPts val="800"/>
              </a:spcAft>
              <a:buFont typeface="+mj-lt"/>
              <a:buAutoNum type="arabicPeriod"/>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Falta de un Paso en un Proceso</a:t>
            </a:r>
          </a:p>
          <a:p>
            <a:pPr marL="482600" indent="-342900" algn="just">
              <a:lnSpc>
                <a:spcPct val="115000"/>
              </a:lnSpc>
              <a:spcAft>
                <a:spcPts val="800"/>
              </a:spcAft>
              <a:buFont typeface="+mj-lt"/>
              <a:buAutoNum type="arabicPeriod"/>
            </a:pPr>
            <a:r>
              <a:rPr lang="es-ES" sz="1800" dirty="0">
                <a:solidFill>
                  <a:schemeClr val="tx1"/>
                </a:solidFill>
                <a:latin typeface="Neo Sans Pro" panose="020B0504030504040204" pitchFamily="34" charset="0"/>
                <a:ea typeface="Calibri" panose="020F0502020204030204" pitchFamily="34" charset="0"/>
                <a:cs typeface="Times New Roman" panose="02020603050405020304" pitchFamily="18" charset="0"/>
              </a:rPr>
              <a:t>Duplicidad de Esfuerzos</a:t>
            </a:r>
          </a:p>
          <a:p>
            <a:pPr marL="482600" indent="-342900" algn="just">
              <a:lnSpc>
                <a:spcPct val="115000"/>
              </a:lnSpc>
              <a:spcAft>
                <a:spcPts val="800"/>
              </a:spcAft>
              <a:buFont typeface="+mj-lt"/>
              <a:buAutoNum type="arabicPeriod"/>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Oportunidad Perdida de Automatización</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4F2C2AB-502D-0E76-BFE4-AE162CCEA58A}"/>
              </a:ext>
            </a:extLst>
          </p:cNvPr>
          <p:cNvSpPr txBox="1"/>
          <p:nvPr/>
        </p:nvSpPr>
        <p:spPr>
          <a:xfrm>
            <a:off x="7180379" y="575306"/>
            <a:ext cx="4153510" cy="461665"/>
          </a:xfrm>
          <a:prstGeom prst="rect">
            <a:avLst/>
          </a:prstGeom>
          <a:noFill/>
        </p:spPr>
        <p:txBody>
          <a:bodyPr wrap="square">
            <a:spAutoFit/>
          </a:bodyPr>
          <a:lstStyle/>
          <a:p>
            <a:pPr algn="ctr"/>
            <a:r>
              <a:rPr lang="es-PA" sz="2400" b="1" dirty="0">
                <a:latin typeface="Neo Sans Pro" panose="020B0504030504040204" pitchFamily="34" charset="0"/>
              </a:rPr>
              <a:t>El Pensamiento Sistémico</a:t>
            </a:r>
          </a:p>
        </p:txBody>
      </p:sp>
      <p:pic>
        <p:nvPicPr>
          <p:cNvPr id="4" name="Imagen 3" descr="Imagen que contiene Diagrama&#10;&#10;Descripción generada automáticamente">
            <a:extLst>
              <a:ext uri="{FF2B5EF4-FFF2-40B4-BE49-F238E27FC236}">
                <a16:creationId xmlns:a16="http://schemas.microsoft.com/office/drawing/2014/main" id="{3886C7DE-D262-2CA4-BB59-9E2A66C74031}"/>
              </a:ext>
            </a:extLst>
          </p:cNvPr>
          <p:cNvPicPr>
            <a:picLocks noChangeAspect="1"/>
          </p:cNvPicPr>
          <p:nvPr/>
        </p:nvPicPr>
        <p:blipFill>
          <a:blip r:embed="rId3"/>
          <a:stretch>
            <a:fillRect/>
          </a:stretch>
        </p:blipFill>
        <p:spPr>
          <a:xfrm>
            <a:off x="93240" y="1954074"/>
            <a:ext cx="5798820" cy="2778601"/>
          </a:xfrm>
          <a:prstGeom prst="rect">
            <a:avLst/>
          </a:prstGeom>
        </p:spPr>
      </p:pic>
    </p:spTree>
    <p:extLst>
      <p:ext uri="{BB962C8B-B14F-4D97-AF65-F5344CB8AC3E}">
        <p14:creationId xmlns:p14="http://schemas.microsoft.com/office/powerpoint/2010/main" val="1901687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7" name="CuadroTexto 6">
            <a:extLst>
              <a:ext uri="{FF2B5EF4-FFF2-40B4-BE49-F238E27FC236}">
                <a16:creationId xmlns:a16="http://schemas.microsoft.com/office/drawing/2014/main" id="{CFF980E5-9581-70A7-1B2C-761738EF7D59}"/>
              </a:ext>
            </a:extLst>
          </p:cNvPr>
          <p:cNvSpPr txBox="1"/>
          <p:nvPr/>
        </p:nvSpPr>
        <p:spPr>
          <a:xfrm>
            <a:off x="911181" y="5185944"/>
            <a:ext cx="3938357" cy="523220"/>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rPr>
              <a:t>Diferentes etapas que tiene un equipo implementando MBSE (</a:t>
            </a:r>
            <a:r>
              <a:rPr lang="es-ES" i="1" dirty="0" err="1">
                <a:effectLst/>
                <a:latin typeface="Neo Sans Pro" panose="020B0504030504040204" pitchFamily="34" charset="0"/>
                <a:ea typeface="Calibri" panose="020F0502020204030204" pitchFamily="34" charset="0"/>
              </a:rPr>
              <a:t>Intercax</a:t>
            </a:r>
            <a:r>
              <a:rPr lang="es-ES" i="1" dirty="0">
                <a:effectLst/>
                <a:latin typeface="Neo Sans Pro" panose="020B0504030504040204" pitchFamily="34" charset="0"/>
                <a:ea typeface="Calibri" panose="020F0502020204030204" pitchFamily="34" charset="0"/>
              </a:rPr>
              <a:t>)</a:t>
            </a:r>
            <a:endParaRPr lang="es-PA" i="1"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5985300" y="2116758"/>
            <a:ext cx="4381500" cy="2453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MBSE es un esfuerzo multidisciplinario y multifacético. Requiere sus propios actores, procesos, entorno y flujos de información. Para crear un modelo exitoso de un sistema complejo o sistema de sistemas, una organización debe respaldar el proceso de modelado. </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4F2C2AB-502D-0E76-BFE4-AE162CCEA58A}"/>
              </a:ext>
            </a:extLst>
          </p:cNvPr>
          <p:cNvSpPr txBox="1"/>
          <p:nvPr/>
        </p:nvSpPr>
        <p:spPr>
          <a:xfrm>
            <a:off x="7180379" y="575306"/>
            <a:ext cx="4153510" cy="461665"/>
          </a:xfrm>
          <a:prstGeom prst="rect">
            <a:avLst/>
          </a:prstGeom>
          <a:noFill/>
        </p:spPr>
        <p:txBody>
          <a:bodyPr wrap="square">
            <a:spAutoFit/>
          </a:bodyPr>
          <a:lstStyle/>
          <a:p>
            <a:pPr algn="ctr"/>
            <a:r>
              <a:rPr lang="es-PA" sz="2400" b="1" dirty="0">
                <a:latin typeface="Neo Sans Pro" panose="020B0504030504040204" pitchFamily="34" charset="0"/>
              </a:rPr>
              <a:t>El Pensamiento Sistémico</a:t>
            </a:r>
          </a:p>
        </p:txBody>
      </p:sp>
      <p:pic>
        <p:nvPicPr>
          <p:cNvPr id="3" name="Imagen 2" descr="Diagrama&#10;&#10;Descripción generada automáticamente">
            <a:extLst>
              <a:ext uri="{FF2B5EF4-FFF2-40B4-BE49-F238E27FC236}">
                <a16:creationId xmlns:a16="http://schemas.microsoft.com/office/drawing/2014/main" id="{5C9943A8-4DFA-5E37-BC2F-44552E0206BB}"/>
              </a:ext>
            </a:extLst>
          </p:cNvPr>
          <p:cNvPicPr>
            <a:picLocks noChangeAspect="1"/>
          </p:cNvPicPr>
          <p:nvPr/>
        </p:nvPicPr>
        <p:blipFill>
          <a:blip r:embed="rId3"/>
          <a:stretch>
            <a:fillRect/>
          </a:stretch>
        </p:blipFill>
        <p:spPr>
          <a:xfrm>
            <a:off x="911181" y="1647291"/>
            <a:ext cx="3938357" cy="3346994"/>
          </a:xfrm>
          <a:prstGeom prst="rect">
            <a:avLst/>
          </a:prstGeom>
        </p:spPr>
      </p:pic>
    </p:spTree>
    <p:extLst>
      <p:ext uri="{BB962C8B-B14F-4D97-AF65-F5344CB8AC3E}">
        <p14:creationId xmlns:p14="http://schemas.microsoft.com/office/powerpoint/2010/main" val="1594303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60178-9F25-A7C8-5360-865588A416C8}"/>
              </a:ext>
            </a:extLst>
          </p:cNvPr>
          <p:cNvSpPr>
            <a:spLocks noGrp="1"/>
          </p:cNvSpPr>
          <p:nvPr>
            <p:ph type="title"/>
          </p:nvPr>
        </p:nvSpPr>
        <p:spPr/>
        <p:txBody>
          <a:bodyPr/>
          <a:lstStyle/>
          <a:p>
            <a:endParaRPr lang="es-PA"/>
          </a:p>
        </p:txBody>
      </p:sp>
      <p:pic>
        <p:nvPicPr>
          <p:cNvPr id="4" name="Imagen 3" descr="Imagen que contiene Patrón de fondo&#10;&#10;Descripción generada automáticamente">
            <a:extLst>
              <a:ext uri="{FF2B5EF4-FFF2-40B4-BE49-F238E27FC236}">
                <a16:creationId xmlns:a16="http://schemas.microsoft.com/office/drawing/2014/main" id="{42EC752F-44C5-F037-CBB6-C3ED65ED1F3C}"/>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1458;p54">
            <a:extLst>
              <a:ext uri="{FF2B5EF4-FFF2-40B4-BE49-F238E27FC236}">
                <a16:creationId xmlns:a16="http://schemas.microsoft.com/office/drawing/2014/main" id="{DEBE5D4A-F54F-6D87-9D8A-5BBD14CCC50D}"/>
              </a:ext>
            </a:extLst>
          </p:cNvPr>
          <p:cNvSpPr txBox="1">
            <a:spLocks/>
          </p:cNvSpPr>
          <p:nvPr/>
        </p:nvSpPr>
        <p:spPr>
          <a:xfrm>
            <a:off x="2231436" y="2060785"/>
            <a:ext cx="7729125"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Amatic SC"/>
              <a:buNone/>
              <a:defRPr sz="3700" b="0" i="0" u="none" strike="noStrike" cap="none">
                <a:solidFill>
                  <a:schemeClr val="dk1"/>
                </a:solidFill>
                <a:latin typeface="Amatic SC"/>
                <a:ea typeface="Amatic SC"/>
                <a:cs typeface="Amatic SC"/>
                <a:sym typeface="Amatic SC"/>
              </a:defRPr>
            </a:lvl1pPr>
            <a:lvl2pPr marR="0" lvl="1"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2pPr>
            <a:lvl3pPr marR="0" lvl="2"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3pPr>
            <a:lvl4pPr marR="0" lvl="3"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4pPr>
            <a:lvl5pPr marR="0" lvl="4"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5pPr>
            <a:lvl6pPr marR="0" lvl="5"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6pPr>
            <a:lvl7pPr marR="0" lvl="6"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7pPr>
            <a:lvl8pPr marR="0" lvl="7"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8pPr>
            <a:lvl9pPr marR="0" lvl="8"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9pPr>
          </a:lstStyle>
          <a:p>
            <a:r>
              <a:rPr lang="es-PA" sz="6000" b="1" dirty="0">
                <a:latin typeface="Neo Sans Pro" panose="020B0504030504040204" pitchFamily="34" charset="0"/>
              </a:rPr>
              <a:t>Modelado de Sistemas</a:t>
            </a:r>
          </a:p>
        </p:txBody>
      </p:sp>
      <p:sp>
        <p:nvSpPr>
          <p:cNvPr id="7" name="Google Shape;246;p40">
            <a:extLst>
              <a:ext uri="{FF2B5EF4-FFF2-40B4-BE49-F238E27FC236}">
                <a16:creationId xmlns:a16="http://schemas.microsoft.com/office/drawing/2014/main" id="{69097988-095A-8EA4-9DEA-278E86157DE2}"/>
              </a:ext>
            </a:extLst>
          </p:cNvPr>
          <p:cNvSpPr txBox="1">
            <a:spLocks/>
          </p:cNvSpPr>
          <p:nvPr/>
        </p:nvSpPr>
        <p:spPr>
          <a:xfrm>
            <a:off x="-58354" y="77941"/>
            <a:ext cx="232403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131006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7001837" y="1803717"/>
            <a:ext cx="4895540"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Al modelar un sistema, el ingeniero de sistemas decide qué aspectos del sistema de producción son más importantes, como la estructura, el flujo de energía o materia, la comunicación interna o la seguridad. El principal objetivo de la actividad de modelado es modelar los aspectos sobresalientes en los que se enfoca el modelo tan cerca del sistema real como sea posible y factible.</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DC319A47-8A93-2057-6623-4AC25FD63984}"/>
              </a:ext>
            </a:extLst>
          </p:cNvPr>
          <p:cNvSpPr txBox="1"/>
          <p:nvPr/>
        </p:nvSpPr>
        <p:spPr>
          <a:xfrm>
            <a:off x="1109193" y="5422345"/>
            <a:ext cx="5612130" cy="812595"/>
          </a:xfrm>
          <a:prstGeom prst="rect">
            <a:avLst/>
          </a:prstGeom>
          <a:noFill/>
        </p:spPr>
        <p:txBody>
          <a:bodyPr wrap="square">
            <a:spAutoFit/>
          </a:bodyPr>
          <a:lstStyle/>
          <a:p>
            <a:pPr algn="ctr">
              <a:lnSpc>
                <a:spcPct val="115000"/>
              </a:lnSpc>
              <a:spcAft>
                <a:spcPts val="800"/>
              </a:spcAft>
            </a:pPr>
            <a:r>
              <a:rPr lang="es-ES" i="1" dirty="0">
                <a:effectLst/>
                <a:latin typeface="Neo Sans Pro" panose="020B0504030504040204" pitchFamily="34" charset="0"/>
                <a:ea typeface="Calibri" panose="020F0502020204030204" pitchFamily="34" charset="0"/>
                <a:cs typeface="Times New Roman" panose="02020603050405020304" pitchFamily="18" charset="0"/>
              </a:rPr>
              <a:t>Modelo de Gestión de Red Basado en Sistema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Multiagente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(Marcos-Jorquera, Diego; Macia Pérez, Francisco; Gil, Juan Antonio y Martínez-Abarca, Gil)</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7402525" y="593484"/>
            <a:ext cx="4153510" cy="461665"/>
          </a:xfrm>
          <a:prstGeom prst="rect">
            <a:avLst/>
          </a:prstGeom>
          <a:noFill/>
        </p:spPr>
        <p:txBody>
          <a:bodyPr wrap="square">
            <a:spAutoFit/>
          </a:bodyPr>
          <a:lstStyle/>
          <a:p>
            <a:pPr algn="ctr"/>
            <a:r>
              <a:rPr lang="es-PA" sz="2400" b="1" dirty="0">
                <a:latin typeface="Neo Sans Pro" panose="020B0504030504040204" pitchFamily="34" charset="0"/>
              </a:rPr>
              <a:t>Modelado de Sistemas</a:t>
            </a:r>
          </a:p>
        </p:txBody>
      </p:sp>
      <p:pic>
        <p:nvPicPr>
          <p:cNvPr id="3" name="Imagen 2" descr="Diagrama, Esquemático&#10;&#10;Descripción generada automáticamente">
            <a:extLst>
              <a:ext uri="{FF2B5EF4-FFF2-40B4-BE49-F238E27FC236}">
                <a16:creationId xmlns:a16="http://schemas.microsoft.com/office/drawing/2014/main" id="{043E8F7C-9E37-6016-A3FA-DF66E6BC6D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9193" y="1803717"/>
            <a:ext cx="5612130" cy="3250565"/>
          </a:xfrm>
          <a:prstGeom prst="rect">
            <a:avLst/>
          </a:prstGeom>
          <a:noFill/>
          <a:ln>
            <a:noFill/>
          </a:ln>
        </p:spPr>
      </p:pic>
    </p:spTree>
    <p:extLst>
      <p:ext uri="{BB962C8B-B14F-4D97-AF65-F5344CB8AC3E}">
        <p14:creationId xmlns:p14="http://schemas.microsoft.com/office/powerpoint/2010/main" val="1169425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04B384-6B76-7221-0A8A-B819D8DAFF82}"/>
              </a:ext>
            </a:extLst>
          </p:cNvPr>
          <p:cNvSpPr>
            <a:spLocks noGrp="1"/>
          </p:cNvSpPr>
          <p:nvPr>
            <p:ph type="title"/>
          </p:nvPr>
        </p:nvSpPr>
        <p:spPr/>
        <p:txBody>
          <a:bodyPr/>
          <a:lstStyle/>
          <a:p>
            <a:endParaRPr lang="es-PA"/>
          </a:p>
        </p:txBody>
      </p:sp>
      <p:pic>
        <p:nvPicPr>
          <p:cNvPr id="4" name="Imagen 3" descr="Imagen que contiene Patrón de fondo&#10;&#10;Descripción generada automáticamente">
            <a:extLst>
              <a:ext uri="{FF2B5EF4-FFF2-40B4-BE49-F238E27FC236}">
                <a16:creationId xmlns:a16="http://schemas.microsoft.com/office/drawing/2014/main" id="{6ABC5B14-1B51-5E16-2B41-35375BCCDF37}"/>
              </a:ext>
            </a:extLst>
          </p:cNvPr>
          <p:cNvPicPr>
            <a:picLocks noChangeAspect="1"/>
          </p:cNvPicPr>
          <p:nvPr/>
        </p:nvPicPr>
        <p:blipFill>
          <a:blip r:embed="rId2"/>
          <a:stretch>
            <a:fillRect/>
          </a:stretch>
        </p:blipFill>
        <p:spPr>
          <a:xfrm>
            <a:off x="1" y="0"/>
            <a:ext cx="12191999" cy="6858000"/>
          </a:xfrm>
          <a:prstGeom prst="rect">
            <a:avLst/>
          </a:prstGeom>
        </p:spPr>
      </p:pic>
      <p:sp>
        <p:nvSpPr>
          <p:cNvPr id="5" name="Google Shape;1458;p54">
            <a:extLst>
              <a:ext uri="{FF2B5EF4-FFF2-40B4-BE49-F238E27FC236}">
                <a16:creationId xmlns:a16="http://schemas.microsoft.com/office/drawing/2014/main" id="{21E327E1-C531-1A70-DF4B-A7435C01532C}"/>
              </a:ext>
            </a:extLst>
          </p:cNvPr>
          <p:cNvSpPr txBox="1">
            <a:spLocks/>
          </p:cNvSpPr>
          <p:nvPr/>
        </p:nvSpPr>
        <p:spPr>
          <a:xfrm>
            <a:off x="1969235" y="612542"/>
            <a:ext cx="8253528"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Amatic SC"/>
              <a:buNone/>
              <a:defRPr sz="3700" b="0" i="0" u="none" strike="noStrike" cap="none">
                <a:solidFill>
                  <a:schemeClr val="dk1"/>
                </a:solidFill>
                <a:latin typeface="Amatic SC"/>
                <a:ea typeface="Amatic SC"/>
                <a:cs typeface="Amatic SC"/>
                <a:sym typeface="Amatic SC"/>
              </a:defRPr>
            </a:lvl1pPr>
            <a:lvl2pPr marR="0" lvl="1"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2pPr>
            <a:lvl3pPr marR="0" lvl="2"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3pPr>
            <a:lvl4pPr marR="0" lvl="3"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4pPr>
            <a:lvl5pPr marR="0" lvl="4"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5pPr>
            <a:lvl6pPr marR="0" lvl="5"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6pPr>
            <a:lvl7pPr marR="0" lvl="6"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7pPr>
            <a:lvl8pPr marR="0" lvl="7"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8pPr>
            <a:lvl9pPr marR="0" lvl="8"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9pPr>
          </a:lstStyle>
          <a:p>
            <a:r>
              <a:rPr lang="es-PA" sz="6000" b="1" dirty="0">
                <a:latin typeface="Neo Sans Pro" panose="020B0504030504040204" pitchFamily="34" charset="0"/>
              </a:rPr>
              <a:t>¿Qué es un Sistema?</a:t>
            </a:r>
          </a:p>
        </p:txBody>
      </p:sp>
      <p:sp>
        <p:nvSpPr>
          <p:cNvPr id="6" name="Google Shape;1515;p54">
            <a:extLst>
              <a:ext uri="{FF2B5EF4-FFF2-40B4-BE49-F238E27FC236}">
                <a16:creationId xmlns:a16="http://schemas.microsoft.com/office/drawing/2014/main" id="{E98F53D7-DE67-6296-B980-20D414FADD9E}"/>
              </a:ext>
            </a:extLst>
          </p:cNvPr>
          <p:cNvSpPr txBox="1">
            <a:spLocks/>
          </p:cNvSpPr>
          <p:nvPr/>
        </p:nvSpPr>
        <p:spPr>
          <a:xfrm>
            <a:off x="2290355" y="1926161"/>
            <a:ext cx="7819197" cy="672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PA" sz="3000" b="0" i="0" dirty="0">
                <a:effectLst/>
                <a:latin typeface="Neo Sans Pro" panose="020B0504030504040204" pitchFamily="34" charset="0"/>
              </a:rPr>
              <a:t>“Un conjunto o conglomerado de entidades (caracterizadas por una serie de atributos) relacionadas y debidamente estructuradas por alguna interacción o interdependencia regular, que operan mancomunadamente mediante una red de comunicación y que tienen el propósito de lograr algún objetivo.”</a:t>
            </a:r>
            <a:endParaRPr lang="es-PA" sz="3000" dirty="0">
              <a:latin typeface="Neo Sans Pro" panose="020B0504030504040204" pitchFamily="34" charset="0"/>
            </a:endParaRPr>
          </a:p>
        </p:txBody>
      </p:sp>
      <p:sp>
        <p:nvSpPr>
          <p:cNvPr id="7" name="Google Shape;246;p40">
            <a:extLst>
              <a:ext uri="{FF2B5EF4-FFF2-40B4-BE49-F238E27FC236}">
                <a16:creationId xmlns:a16="http://schemas.microsoft.com/office/drawing/2014/main" id="{D9DE3F60-7C96-A7A8-3E51-3405E82E8003}"/>
              </a:ext>
            </a:extLst>
          </p:cNvPr>
          <p:cNvSpPr txBox="1">
            <a:spLocks/>
          </p:cNvSpPr>
          <p:nvPr/>
        </p:nvSpPr>
        <p:spPr>
          <a:xfrm>
            <a:off x="1" y="164476"/>
            <a:ext cx="229035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9" name="CuadroTexto 8">
            <a:extLst>
              <a:ext uri="{FF2B5EF4-FFF2-40B4-BE49-F238E27FC236}">
                <a16:creationId xmlns:a16="http://schemas.microsoft.com/office/drawing/2014/main" id="{59A8F025-748F-519C-A90B-0D958CC1C6A0}"/>
              </a:ext>
            </a:extLst>
          </p:cNvPr>
          <p:cNvSpPr txBox="1"/>
          <p:nvPr/>
        </p:nvSpPr>
        <p:spPr>
          <a:xfrm>
            <a:off x="5140234" y="5626520"/>
            <a:ext cx="6094938" cy="369332"/>
          </a:xfrm>
          <a:prstGeom prst="rect">
            <a:avLst/>
          </a:prstGeom>
          <a:noFill/>
        </p:spPr>
        <p:txBody>
          <a:bodyPr wrap="none" rtlCol="0">
            <a:spAutoFit/>
          </a:bodyPr>
          <a:lstStyle/>
          <a:p>
            <a:r>
              <a:rPr lang="es-PA" sz="1800" b="1" i="1" dirty="0">
                <a:latin typeface="Neo Sans Pro" panose="020B0504030504040204" pitchFamily="34" charset="0"/>
              </a:rPr>
              <a:t>- </a:t>
            </a:r>
            <a:r>
              <a:rPr lang="es-PA" sz="1800" b="1" i="1" dirty="0" err="1">
                <a:latin typeface="Neo Sans Pro" panose="020B0504030504040204" pitchFamily="34" charset="0"/>
              </a:rPr>
              <a:t>Tuñon</a:t>
            </a:r>
            <a:r>
              <a:rPr lang="es-PA" sz="1800" b="1" i="1" dirty="0">
                <a:latin typeface="Neo Sans Pro" panose="020B0504030504040204" pitchFamily="34" charset="0"/>
              </a:rPr>
              <a:t>, </a:t>
            </a:r>
            <a:r>
              <a:rPr lang="es-PA" sz="1800" b="1" i="1" dirty="0" err="1">
                <a:latin typeface="Neo Sans Pro" panose="020B0504030504040204" pitchFamily="34" charset="0"/>
              </a:rPr>
              <a:t>Modaldo</a:t>
            </a:r>
            <a:r>
              <a:rPr lang="es-PA" sz="1800" b="1" i="1" dirty="0">
                <a:latin typeface="Neo Sans Pro" panose="020B0504030504040204" pitchFamily="34" charset="0"/>
              </a:rPr>
              <a:t> (Introducción a la Simulación, 2022)</a:t>
            </a:r>
          </a:p>
        </p:txBody>
      </p:sp>
    </p:spTree>
    <p:extLst>
      <p:ext uri="{BB962C8B-B14F-4D97-AF65-F5344CB8AC3E}">
        <p14:creationId xmlns:p14="http://schemas.microsoft.com/office/powerpoint/2010/main" val="4209509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7" name="CuadroTexto 6">
            <a:extLst>
              <a:ext uri="{FF2B5EF4-FFF2-40B4-BE49-F238E27FC236}">
                <a16:creationId xmlns:a16="http://schemas.microsoft.com/office/drawing/2014/main" id="{CFF980E5-9581-70A7-1B2C-761738EF7D59}"/>
              </a:ext>
            </a:extLst>
          </p:cNvPr>
          <p:cNvSpPr txBox="1"/>
          <p:nvPr/>
        </p:nvSpPr>
        <p:spPr>
          <a:xfrm>
            <a:off x="749978" y="4974504"/>
            <a:ext cx="5554980" cy="523220"/>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rPr>
              <a:t>Diagrama de Procesos o Reglas de Negocio usados en la Argumentación del Modelado de Sistemas (Elaboración Propia)</a:t>
            </a:r>
            <a:endParaRPr lang="es-PA" i="1"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720722" y="2116758"/>
            <a:ext cx="3646078" cy="2453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El Modelado de Sistemas, como una Metodología Técnica, principalmente utiliza los siguientes instrumentos</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a:p>
            <a:pPr marL="285750" lvl="0" indent="-285750" algn="just">
              <a:lnSpc>
                <a:spcPct val="115000"/>
              </a:lnSpc>
              <a:buFont typeface="Arial" panose="020B0604020202020204" pitchFamily="34" charset="0"/>
              <a:buChar char="•"/>
            </a:pPr>
            <a:r>
              <a:rPr lang="es-ES" sz="18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Idioma</a:t>
            </a: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p>
          <a:p>
            <a:pPr marL="285750" lvl="0" indent="-285750" algn="just">
              <a:lnSpc>
                <a:spcPct val="115000"/>
              </a:lnSpc>
              <a:buFont typeface="Arial" panose="020B0604020202020204" pitchFamily="34" charset="0"/>
              <a:buChar char="•"/>
            </a:pPr>
            <a:r>
              <a:rPr lang="es-ES" sz="18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Estructura </a:t>
            </a:r>
          </a:p>
          <a:p>
            <a:pPr marL="285750" lvl="0" indent="-285750" algn="just">
              <a:lnSpc>
                <a:spcPct val="115000"/>
              </a:lnSpc>
              <a:buFont typeface="Arial" panose="020B0604020202020204" pitchFamily="34" charset="0"/>
              <a:buChar char="•"/>
            </a:pPr>
            <a:r>
              <a:rPr lang="es-ES" sz="18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Argumentación </a:t>
            </a:r>
          </a:p>
          <a:p>
            <a:pPr marL="285750" lvl="0" indent="-285750" algn="just">
              <a:lnSpc>
                <a:spcPct val="115000"/>
              </a:lnSpc>
              <a:buFont typeface="Arial" panose="020B0604020202020204" pitchFamily="34" charset="0"/>
              <a:buChar char="•"/>
            </a:pPr>
            <a:r>
              <a:rPr lang="es-ES" sz="18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Presentación</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4F2C2AB-502D-0E76-BFE4-AE162CCEA58A}"/>
              </a:ext>
            </a:extLst>
          </p:cNvPr>
          <p:cNvSpPr txBox="1"/>
          <p:nvPr/>
        </p:nvSpPr>
        <p:spPr>
          <a:xfrm>
            <a:off x="6558653" y="827547"/>
            <a:ext cx="4153510" cy="461665"/>
          </a:xfrm>
          <a:prstGeom prst="rect">
            <a:avLst/>
          </a:prstGeom>
          <a:noFill/>
        </p:spPr>
        <p:txBody>
          <a:bodyPr wrap="square">
            <a:spAutoFit/>
          </a:bodyPr>
          <a:lstStyle/>
          <a:p>
            <a:pPr algn="ctr"/>
            <a:r>
              <a:rPr lang="es-PA" sz="2400" b="1" dirty="0">
                <a:latin typeface="Neo Sans Pro" panose="020B0504030504040204" pitchFamily="34" charset="0"/>
              </a:rPr>
              <a:t>Modelado de Sistemas</a:t>
            </a:r>
          </a:p>
        </p:txBody>
      </p:sp>
      <p:pic>
        <p:nvPicPr>
          <p:cNvPr id="4" name="Imagen 3" descr="Diagrama&#10;&#10;Descripción generada automáticamente">
            <a:extLst>
              <a:ext uri="{FF2B5EF4-FFF2-40B4-BE49-F238E27FC236}">
                <a16:creationId xmlns:a16="http://schemas.microsoft.com/office/drawing/2014/main" id="{17B9F96C-16F4-A5D3-9A90-AC4366871053}"/>
              </a:ext>
            </a:extLst>
          </p:cNvPr>
          <p:cNvPicPr>
            <a:picLocks noChangeAspect="1"/>
          </p:cNvPicPr>
          <p:nvPr/>
        </p:nvPicPr>
        <p:blipFill>
          <a:blip r:embed="rId3"/>
          <a:stretch>
            <a:fillRect/>
          </a:stretch>
        </p:blipFill>
        <p:spPr>
          <a:xfrm>
            <a:off x="749978" y="2166597"/>
            <a:ext cx="5554980" cy="2494072"/>
          </a:xfrm>
          <a:prstGeom prst="rect">
            <a:avLst/>
          </a:prstGeom>
        </p:spPr>
      </p:pic>
    </p:spTree>
    <p:extLst>
      <p:ext uri="{BB962C8B-B14F-4D97-AF65-F5344CB8AC3E}">
        <p14:creationId xmlns:p14="http://schemas.microsoft.com/office/powerpoint/2010/main" val="2053705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60178-9F25-A7C8-5360-865588A416C8}"/>
              </a:ext>
            </a:extLst>
          </p:cNvPr>
          <p:cNvSpPr>
            <a:spLocks noGrp="1"/>
          </p:cNvSpPr>
          <p:nvPr>
            <p:ph type="title"/>
          </p:nvPr>
        </p:nvSpPr>
        <p:spPr/>
        <p:txBody>
          <a:bodyPr/>
          <a:lstStyle/>
          <a:p>
            <a:endParaRPr lang="es-PA"/>
          </a:p>
        </p:txBody>
      </p:sp>
      <p:pic>
        <p:nvPicPr>
          <p:cNvPr id="4" name="Imagen 3" descr="Imagen que contiene Patrón de fondo&#10;&#10;Descripción generada automáticamente">
            <a:extLst>
              <a:ext uri="{FF2B5EF4-FFF2-40B4-BE49-F238E27FC236}">
                <a16:creationId xmlns:a16="http://schemas.microsoft.com/office/drawing/2014/main" id="{42EC752F-44C5-F037-CBB6-C3ED65ED1F3C}"/>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1458;p54">
            <a:extLst>
              <a:ext uri="{FF2B5EF4-FFF2-40B4-BE49-F238E27FC236}">
                <a16:creationId xmlns:a16="http://schemas.microsoft.com/office/drawing/2014/main" id="{DEBE5D4A-F54F-6D87-9D8A-5BBD14CCC50D}"/>
              </a:ext>
            </a:extLst>
          </p:cNvPr>
          <p:cNvSpPr txBox="1">
            <a:spLocks/>
          </p:cNvSpPr>
          <p:nvPr/>
        </p:nvSpPr>
        <p:spPr>
          <a:xfrm>
            <a:off x="3131208" y="1862665"/>
            <a:ext cx="5929581"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Amatic SC"/>
              <a:buNone/>
              <a:defRPr sz="3700" b="0" i="0" u="none" strike="noStrike" cap="none">
                <a:solidFill>
                  <a:schemeClr val="dk1"/>
                </a:solidFill>
                <a:latin typeface="Amatic SC"/>
                <a:ea typeface="Amatic SC"/>
                <a:cs typeface="Amatic SC"/>
                <a:sym typeface="Amatic SC"/>
              </a:defRPr>
            </a:lvl1pPr>
            <a:lvl2pPr marR="0" lvl="1"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2pPr>
            <a:lvl3pPr marR="0" lvl="2"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3pPr>
            <a:lvl4pPr marR="0" lvl="3"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4pPr>
            <a:lvl5pPr marR="0" lvl="4"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5pPr>
            <a:lvl6pPr marR="0" lvl="5"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6pPr>
            <a:lvl7pPr marR="0" lvl="6"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7pPr>
            <a:lvl8pPr marR="0" lvl="7"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8pPr>
            <a:lvl9pPr marR="0" lvl="8"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9pPr>
          </a:lstStyle>
          <a:p>
            <a:r>
              <a:rPr lang="es-PA" sz="6000" b="1" dirty="0">
                <a:latin typeface="Neo Sans Pro" panose="020B0504030504040204" pitchFamily="34" charset="0"/>
              </a:rPr>
              <a:t>Los Cuadrantes de la MBSE</a:t>
            </a:r>
          </a:p>
        </p:txBody>
      </p:sp>
      <p:sp>
        <p:nvSpPr>
          <p:cNvPr id="7" name="Google Shape;246;p40">
            <a:extLst>
              <a:ext uri="{FF2B5EF4-FFF2-40B4-BE49-F238E27FC236}">
                <a16:creationId xmlns:a16="http://schemas.microsoft.com/office/drawing/2014/main" id="{69097988-095A-8EA4-9DEA-278E86157DE2}"/>
              </a:ext>
            </a:extLst>
          </p:cNvPr>
          <p:cNvSpPr txBox="1">
            <a:spLocks/>
          </p:cNvSpPr>
          <p:nvPr/>
        </p:nvSpPr>
        <p:spPr>
          <a:xfrm>
            <a:off x="-58354" y="77941"/>
            <a:ext cx="232403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1388771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547530" y="1639413"/>
            <a:ext cx="5397517"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El modelo debe tener estos dos lados, el lado del problema y el lado de la solución. Estos a veces se denominan puntos de vista operativos y del sistema.</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El punto de vista operativo es la perspectiva de los usuarios, operadores y empresarios. Debe representar los procesos comerciales, los objetivos, la estructura organizativa, los casos de uso y los flujos de información. El lado operativo del modelo puede contener la descripción de "el mundo tal como es" y el estado futuro.</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DC319A47-8A93-2057-6623-4AC25FD63984}"/>
              </a:ext>
            </a:extLst>
          </p:cNvPr>
          <p:cNvSpPr txBox="1"/>
          <p:nvPr/>
        </p:nvSpPr>
        <p:spPr>
          <a:xfrm>
            <a:off x="949172" y="5018485"/>
            <a:ext cx="5472033" cy="317074"/>
          </a:xfrm>
          <a:prstGeom prst="rect">
            <a:avLst/>
          </a:prstGeom>
          <a:noFill/>
        </p:spPr>
        <p:txBody>
          <a:bodyPr wrap="square">
            <a:spAutoFit/>
          </a:bodyPr>
          <a:lstStyle/>
          <a:p>
            <a:pPr algn="ctr">
              <a:lnSpc>
                <a:spcPct val="115000"/>
              </a:lnSpc>
              <a:spcAft>
                <a:spcPts val="800"/>
              </a:spcAft>
            </a:pPr>
            <a:r>
              <a:rPr lang="es-ES" i="1" dirty="0">
                <a:effectLst/>
                <a:latin typeface="Neo Sans Pro" panose="020B0504030504040204" pitchFamily="34" charset="0"/>
                <a:ea typeface="Calibri" panose="020F0502020204030204" pitchFamily="34" charset="0"/>
                <a:cs typeface="Times New Roman" panose="02020603050405020304" pitchFamily="18" charset="0"/>
              </a:rPr>
              <a:t>Diagrama de Flujo de un Cajero Automático (Elaboración Propia)</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7169533" y="754102"/>
            <a:ext cx="4153510" cy="461665"/>
          </a:xfrm>
          <a:prstGeom prst="rect">
            <a:avLst/>
          </a:prstGeom>
          <a:noFill/>
        </p:spPr>
        <p:txBody>
          <a:bodyPr wrap="square">
            <a:spAutoFit/>
          </a:bodyPr>
          <a:lstStyle/>
          <a:p>
            <a:pPr algn="ctr"/>
            <a:r>
              <a:rPr lang="es-PA" sz="2400" b="1" dirty="0">
                <a:latin typeface="Neo Sans Pro" panose="020B0504030504040204" pitchFamily="34" charset="0"/>
              </a:rPr>
              <a:t>Los Cuadrantes de la MBSE</a:t>
            </a:r>
          </a:p>
        </p:txBody>
      </p:sp>
      <p:pic>
        <p:nvPicPr>
          <p:cNvPr id="9" name="Imagen 8" descr="Diagrama&#10;&#10;Descripción generada automáticamente">
            <a:extLst>
              <a:ext uri="{FF2B5EF4-FFF2-40B4-BE49-F238E27FC236}">
                <a16:creationId xmlns:a16="http://schemas.microsoft.com/office/drawing/2014/main" id="{DA4335F4-1445-69D3-734B-E1A5EE705041}"/>
              </a:ext>
            </a:extLst>
          </p:cNvPr>
          <p:cNvPicPr>
            <a:picLocks noChangeAspect="1"/>
          </p:cNvPicPr>
          <p:nvPr/>
        </p:nvPicPr>
        <p:blipFill rotWithShape="1">
          <a:blip r:embed="rId3"/>
          <a:srcRect t="17362"/>
          <a:stretch/>
        </p:blipFill>
        <p:spPr>
          <a:xfrm>
            <a:off x="949173" y="2326647"/>
            <a:ext cx="5472032" cy="2522221"/>
          </a:xfrm>
          <a:prstGeom prst="rect">
            <a:avLst/>
          </a:prstGeom>
        </p:spPr>
      </p:pic>
    </p:spTree>
    <p:extLst>
      <p:ext uri="{BB962C8B-B14F-4D97-AF65-F5344CB8AC3E}">
        <p14:creationId xmlns:p14="http://schemas.microsoft.com/office/powerpoint/2010/main" val="859309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7" name="CuadroTexto 6">
            <a:extLst>
              <a:ext uri="{FF2B5EF4-FFF2-40B4-BE49-F238E27FC236}">
                <a16:creationId xmlns:a16="http://schemas.microsoft.com/office/drawing/2014/main" id="{CFF980E5-9581-70A7-1B2C-761738EF7D59}"/>
              </a:ext>
            </a:extLst>
          </p:cNvPr>
          <p:cNvSpPr txBox="1"/>
          <p:nvPr/>
        </p:nvSpPr>
        <p:spPr>
          <a:xfrm>
            <a:off x="674282" y="5236114"/>
            <a:ext cx="5554980" cy="523220"/>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rPr>
              <a:t>Vista de la Arquitectura de un Análisis de Escenarios basado en MBSE (Wikimedia </a:t>
            </a:r>
            <a:r>
              <a:rPr lang="es-ES" i="1" dirty="0" err="1">
                <a:effectLst/>
                <a:latin typeface="Neo Sans Pro" panose="020B0504030504040204" pitchFamily="34" charset="0"/>
                <a:ea typeface="Calibri" panose="020F0502020204030204" pitchFamily="34" charset="0"/>
              </a:rPr>
              <a:t>Commons</a:t>
            </a:r>
            <a:r>
              <a:rPr lang="es-ES" i="1" dirty="0">
                <a:latin typeface="Neo Sans Pro" panose="020B0504030504040204" pitchFamily="34" charset="0"/>
                <a:ea typeface="Calibri" panose="020F0502020204030204" pitchFamily="34" charset="0"/>
              </a:rPr>
              <a:t>)</a:t>
            </a:r>
            <a:endParaRPr lang="es-PA" i="1"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096000" y="2116758"/>
            <a:ext cx="4270800" cy="2453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Cada uno de estos puntos de vista tiene dos partes, lógica y física. Separar los aspectos lógicos y físicos del modelo es una forma de gestionar la complejidad de un sistema. Las partes lógicas del modelo suelen cambiar poco con el tiempo, mientras que los cambios físicos a menudo son iniciados por los avances tecnológicos.</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2" name="CuadroTexto 1">
            <a:extLst>
              <a:ext uri="{FF2B5EF4-FFF2-40B4-BE49-F238E27FC236}">
                <a16:creationId xmlns:a16="http://schemas.microsoft.com/office/drawing/2014/main" id="{27995E91-0380-8D06-8295-26A8FD1BBDC1}"/>
              </a:ext>
            </a:extLst>
          </p:cNvPr>
          <p:cNvSpPr txBox="1"/>
          <p:nvPr/>
        </p:nvSpPr>
        <p:spPr>
          <a:xfrm>
            <a:off x="6304958" y="898611"/>
            <a:ext cx="4153510" cy="461665"/>
          </a:xfrm>
          <a:prstGeom prst="rect">
            <a:avLst/>
          </a:prstGeom>
          <a:noFill/>
        </p:spPr>
        <p:txBody>
          <a:bodyPr wrap="square">
            <a:spAutoFit/>
          </a:bodyPr>
          <a:lstStyle/>
          <a:p>
            <a:pPr algn="ctr"/>
            <a:r>
              <a:rPr lang="es-PA" sz="2400" b="1" dirty="0">
                <a:latin typeface="Neo Sans Pro" panose="020B0504030504040204" pitchFamily="34" charset="0"/>
              </a:rPr>
              <a:t>Los Cuadrantes de la MBSE</a:t>
            </a:r>
          </a:p>
        </p:txBody>
      </p:sp>
      <p:pic>
        <p:nvPicPr>
          <p:cNvPr id="6" name="Imagen 5" descr="Interfaz de usuario gráfica&#10;&#10;Descripción generada automáticamente con confianza baja">
            <a:extLst>
              <a:ext uri="{FF2B5EF4-FFF2-40B4-BE49-F238E27FC236}">
                <a16:creationId xmlns:a16="http://schemas.microsoft.com/office/drawing/2014/main" id="{491D07C6-2486-83D6-27A9-427B84A2DAC6}"/>
              </a:ext>
            </a:extLst>
          </p:cNvPr>
          <p:cNvPicPr>
            <a:picLocks noChangeAspect="1"/>
          </p:cNvPicPr>
          <p:nvPr/>
        </p:nvPicPr>
        <p:blipFill>
          <a:blip r:embed="rId3"/>
          <a:stretch>
            <a:fillRect/>
          </a:stretch>
        </p:blipFill>
        <p:spPr>
          <a:xfrm>
            <a:off x="860884" y="1646341"/>
            <a:ext cx="5181775" cy="3394063"/>
          </a:xfrm>
          <a:prstGeom prst="rect">
            <a:avLst/>
          </a:prstGeom>
        </p:spPr>
      </p:pic>
    </p:spTree>
    <p:extLst>
      <p:ext uri="{BB962C8B-B14F-4D97-AF65-F5344CB8AC3E}">
        <p14:creationId xmlns:p14="http://schemas.microsoft.com/office/powerpoint/2010/main" val="3097022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7" name="CuadroTexto 6">
            <a:extLst>
              <a:ext uri="{FF2B5EF4-FFF2-40B4-BE49-F238E27FC236}">
                <a16:creationId xmlns:a16="http://schemas.microsoft.com/office/drawing/2014/main" id="{CFF980E5-9581-70A7-1B2C-761738EF7D59}"/>
              </a:ext>
            </a:extLst>
          </p:cNvPr>
          <p:cNvSpPr txBox="1"/>
          <p:nvPr/>
        </p:nvSpPr>
        <p:spPr>
          <a:xfrm>
            <a:off x="1132331" y="5236114"/>
            <a:ext cx="4638882" cy="738664"/>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cs typeface="Times New Roman" panose="02020603050405020304" pitchFamily="18" charset="0"/>
              </a:rPr>
              <a:t>Diagrama de los Cuadrantes de un Proceso MBSE (Software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Engineering</a:t>
            </a:r>
            <a:r>
              <a:rPr lang="es-ES" i="1" dirty="0">
                <a:effectLst/>
                <a:latin typeface="Neo Sans Pro" panose="020B0504030504040204" pitchFamily="34" charset="0"/>
                <a:ea typeface="Calibri" panose="020F0502020204030204" pitchFamily="34" charset="0"/>
                <a:cs typeface="Times New Roman" panose="02020603050405020304" pitchFamily="18" charset="0"/>
              </a:rPr>
              <a:t>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Institute</a:t>
            </a:r>
            <a:r>
              <a:rPr lang="es-ES" i="1" dirty="0">
                <a:effectLst/>
                <a:latin typeface="Neo Sans Pro" panose="020B0504030504040204" pitchFamily="34" charset="0"/>
                <a:ea typeface="Calibri" panose="020F0502020204030204" pitchFamily="34" charset="0"/>
                <a:cs typeface="Times New Roman" panose="02020603050405020304" pitchFamily="18" charset="0"/>
              </a:rPr>
              <a:t>,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Carnagie</a:t>
            </a:r>
            <a:r>
              <a:rPr lang="es-ES" i="1" dirty="0">
                <a:effectLst/>
                <a:latin typeface="Neo Sans Pro" panose="020B0504030504040204" pitchFamily="34" charset="0"/>
                <a:ea typeface="Calibri" panose="020F0502020204030204" pitchFamily="34" charset="0"/>
                <a:cs typeface="Times New Roman" panose="02020603050405020304" pitchFamily="18" charset="0"/>
              </a:rPr>
              <a:t> Mellon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University</a:t>
            </a:r>
            <a:r>
              <a:rPr lang="es-ES" i="1" dirty="0">
                <a:effectLst/>
                <a:latin typeface="Neo Sans Pro" panose="020B0504030504040204" pitchFamily="34" charset="0"/>
                <a:ea typeface="Calibri" panose="020F0502020204030204" pitchFamily="34" charset="0"/>
                <a:cs typeface="Times New Roman" panose="02020603050405020304" pitchFamily="18" charset="0"/>
              </a:rPr>
              <a:t>)</a:t>
            </a:r>
            <a:endParaRPr lang="es-PA" i="1"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5981700" y="2050571"/>
            <a:ext cx="4270800" cy="2453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El usuario del modelo debe poder ver claramente cómo los conceptos y componentes de nivel superior se descomponen en características de nivel inferior. Los usuarios deben poder realizar análisis del sistema, crear matrices de dependencia, ejecutar simulaciones y producir una vista del sistema para cada parte interesada. </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2" name="CuadroTexto 1">
            <a:extLst>
              <a:ext uri="{FF2B5EF4-FFF2-40B4-BE49-F238E27FC236}">
                <a16:creationId xmlns:a16="http://schemas.microsoft.com/office/drawing/2014/main" id="{27995E91-0380-8D06-8295-26A8FD1BBDC1}"/>
              </a:ext>
            </a:extLst>
          </p:cNvPr>
          <p:cNvSpPr txBox="1"/>
          <p:nvPr/>
        </p:nvSpPr>
        <p:spPr>
          <a:xfrm>
            <a:off x="6304958" y="898611"/>
            <a:ext cx="4153510" cy="461665"/>
          </a:xfrm>
          <a:prstGeom prst="rect">
            <a:avLst/>
          </a:prstGeom>
          <a:noFill/>
        </p:spPr>
        <p:txBody>
          <a:bodyPr wrap="square">
            <a:spAutoFit/>
          </a:bodyPr>
          <a:lstStyle/>
          <a:p>
            <a:pPr algn="ctr"/>
            <a:r>
              <a:rPr lang="es-PA" sz="2400" b="1" dirty="0">
                <a:latin typeface="Neo Sans Pro" panose="020B0504030504040204" pitchFamily="34" charset="0"/>
              </a:rPr>
              <a:t>Los Cuadrantes de la MBSE</a:t>
            </a:r>
          </a:p>
        </p:txBody>
      </p:sp>
      <p:pic>
        <p:nvPicPr>
          <p:cNvPr id="3" name="Imagen 2" descr="An Introduction to Model-Based Systems Engineering (MBSE)">
            <a:extLst>
              <a:ext uri="{FF2B5EF4-FFF2-40B4-BE49-F238E27FC236}">
                <a16:creationId xmlns:a16="http://schemas.microsoft.com/office/drawing/2014/main" id="{F5286F2A-7680-3ED5-A3A2-C99E72362B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2331" y="1586134"/>
            <a:ext cx="4638881" cy="3382106"/>
          </a:xfrm>
          <a:prstGeom prst="rect">
            <a:avLst/>
          </a:prstGeom>
          <a:noFill/>
          <a:ln>
            <a:noFill/>
          </a:ln>
        </p:spPr>
      </p:pic>
    </p:spTree>
    <p:extLst>
      <p:ext uri="{BB962C8B-B14F-4D97-AF65-F5344CB8AC3E}">
        <p14:creationId xmlns:p14="http://schemas.microsoft.com/office/powerpoint/2010/main" val="2089776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60178-9F25-A7C8-5360-865588A416C8}"/>
              </a:ext>
            </a:extLst>
          </p:cNvPr>
          <p:cNvSpPr>
            <a:spLocks noGrp="1"/>
          </p:cNvSpPr>
          <p:nvPr>
            <p:ph type="title"/>
          </p:nvPr>
        </p:nvSpPr>
        <p:spPr/>
        <p:txBody>
          <a:bodyPr/>
          <a:lstStyle/>
          <a:p>
            <a:endParaRPr lang="es-PA"/>
          </a:p>
        </p:txBody>
      </p:sp>
      <p:pic>
        <p:nvPicPr>
          <p:cNvPr id="4" name="Imagen 3" descr="Imagen que contiene Patrón de fondo&#10;&#10;Descripción generada automáticamente">
            <a:extLst>
              <a:ext uri="{FF2B5EF4-FFF2-40B4-BE49-F238E27FC236}">
                <a16:creationId xmlns:a16="http://schemas.microsoft.com/office/drawing/2014/main" id="{42EC752F-44C5-F037-CBB6-C3ED65ED1F3C}"/>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1458;p54">
            <a:extLst>
              <a:ext uri="{FF2B5EF4-FFF2-40B4-BE49-F238E27FC236}">
                <a16:creationId xmlns:a16="http://schemas.microsoft.com/office/drawing/2014/main" id="{DEBE5D4A-F54F-6D87-9D8A-5BBD14CCC50D}"/>
              </a:ext>
            </a:extLst>
          </p:cNvPr>
          <p:cNvSpPr txBox="1">
            <a:spLocks/>
          </p:cNvSpPr>
          <p:nvPr/>
        </p:nvSpPr>
        <p:spPr>
          <a:xfrm>
            <a:off x="1402080" y="822636"/>
            <a:ext cx="10241280"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Amatic SC"/>
              <a:buNone/>
              <a:defRPr sz="3700" b="0" i="0" u="none" strike="noStrike" cap="none">
                <a:solidFill>
                  <a:schemeClr val="dk1"/>
                </a:solidFill>
                <a:latin typeface="Amatic SC"/>
                <a:ea typeface="Amatic SC"/>
                <a:cs typeface="Amatic SC"/>
                <a:sym typeface="Amatic SC"/>
              </a:defRPr>
            </a:lvl1pPr>
            <a:lvl2pPr marR="0" lvl="1"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2pPr>
            <a:lvl3pPr marR="0" lvl="2"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3pPr>
            <a:lvl4pPr marR="0" lvl="3"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4pPr>
            <a:lvl5pPr marR="0" lvl="4"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5pPr>
            <a:lvl6pPr marR="0" lvl="5"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6pPr>
            <a:lvl7pPr marR="0" lvl="6"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7pPr>
            <a:lvl8pPr marR="0" lvl="7"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8pPr>
            <a:lvl9pPr marR="0" lvl="8"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9pPr>
          </a:lstStyle>
          <a:p>
            <a:pPr algn="ctr">
              <a:lnSpc>
                <a:spcPct val="107000"/>
              </a:lnSpc>
              <a:spcBef>
                <a:spcPts val="1200"/>
              </a:spcBef>
            </a:pPr>
            <a:r>
              <a:rPr lang="es-ES" sz="6000" b="1" kern="0" dirty="0">
                <a:effectLst/>
                <a:latin typeface="Neo Sans Pro" panose="020B0504030504040204" pitchFamily="34" charset="0"/>
                <a:ea typeface="Times New Roman" panose="02020603050405020304" pitchFamily="18" charset="0"/>
                <a:cs typeface="Times New Roman" panose="02020603050405020304" pitchFamily="18" charset="0"/>
              </a:rPr>
              <a:t>Lenguajes para la Ingeniería de Sistemas Basada en Modelos (MBSE)</a:t>
            </a:r>
            <a:endParaRPr lang="es-PA" sz="60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7" name="Google Shape;246;p40">
            <a:extLst>
              <a:ext uri="{FF2B5EF4-FFF2-40B4-BE49-F238E27FC236}">
                <a16:creationId xmlns:a16="http://schemas.microsoft.com/office/drawing/2014/main" id="{69097988-095A-8EA4-9DEA-278E86157DE2}"/>
              </a:ext>
            </a:extLst>
          </p:cNvPr>
          <p:cNvSpPr txBox="1">
            <a:spLocks/>
          </p:cNvSpPr>
          <p:nvPr/>
        </p:nvSpPr>
        <p:spPr>
          <a:xfrm>
            <a:off x="-58354" y="77941"/>
            <a:ext cx="232403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1330172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801243" y="1452030"/>
            <a:ext cx="4890090"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Un lenguaje de modelado es una terminología común para comunicar claramente una idea abstracta que el modelo captura.</a:t>
            </a:r>
            <a:endParaRPr lang="es-ES" sz="1800" dirty="0">
              <a:solidFill>
                <a:schemeClr val="tx1"/>
              </a:solidFill>
              <a:latin typeface="Neo Sans Pro" panose="020B0504030504040204" pitchFamily="34" charset="0"/>
              <a:ea typeface="Calibri" panose="020F0502020204030204" pitchFamily="34" charset="0"/>
              <a:cs typeface="Times New Roman" panose="02020603050405020304" pitchFamily="18" charset="0"/>
            </a:endParaRPr>
          </a:p>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Existen múltiples Lenguajes de Modelado de Sistemas, los cuales pudiesen hacer que el análisis de cada uno de ellos se volviese infinito, por lo que se enfocarán los esfuerzos de análisis en lenguajes de uso general como </a:t>
            </a:r>
            <a:r>
              <a:rPr lang="es-ES" sz="18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Systems</a:t>
            </a: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8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Modeling</a:t>
            </a: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8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Language</a:t>
            </a: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8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SysML</a:t>
            </a: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y </a:t>
            </a:r>
            <a:r>
              <a:rPr lang="es-ES" sz="18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Unified</a:t>
            </a: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8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Modeling</a:t>
            </a: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ES" sz="18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Language</a:t>
            </a: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(UML).</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DC319A47-8A93-2057-6623-4AC25FD63984}"/>
              </a:ext>
            </a:extLst>
          </p:cNvPr>
          <p:cNvSpPr txBox="1"/>
          <p:nvPr/>
        </p:nvSpPr>
        <p:spPr>
          <a:xfrm>
            <a:off x="879124" y="5018485"/>
            <a:ext cx="5612130" cy="317074"/>
          </a:xfrm>
          <a:prstGeom prst="rect">
            <a:avLst/>
          </a:prstGeom>
          <a:noFill/>
        </p:spPr>
        <p:txBody>
          <a:bodyPr wrap="square">
            <a:spAutoFit/>
          </a:bodyPr>
          <a:lstStyle/>
          <a:p>
            <a:pPr algn="ctr">
              <a:lnSpc>
                <a:spcPct val="115000"/>
              </a:lnSpc>
              <a:spcAft>
                <a:spcPts val="800"/>
              </a:spcAft>
            </a:pPr>
            <a:r>
              <a:rPr lang="es-ES" i="1" dirty="0">
                <a:effectLst/>
                <a:latin typeface="Neo Sans Pro" panose="020B0504030504040204" pitchFamily="34" charset="0"/>
                <a:ea typeface="Calibri" panose="020F0502020204030204" pitchFamily="34" charset="0"/>
                <a:cs typeface="Times New Roman" panose="02020603050405020304" pitchFamily="18" charset="0"/>
              </a:rPr>
              <a:t>Diferencias y Similitudes entre UML y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SysML</a:t>
            </a:r>
            <a:r>
              <a:rPr lang="es-ES" i="1" dirty="0">
                <a:effectLst/>
                <a:latin typeface="Neo Sans Pro" panose="020B0504030504040204" pitchFamily="34" charset="0"/>
                <a:ea typeface="Calibri" panose="020F0502020204030204" pitchFamily="34" charset="0"/>
                <a:cs typeface="Times New Roman" panose="02020603050405020304" pitchFamily="18" charset="0"/>
              </a:rPr>
              <a:t>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Research</a:t>
            </a:r>
            <a:r>
              <a:rPr lang="es-ES" i="1" dirty="0">
                <a:effectLst/>
                <a:latin typeface="Neo Sans Pro" panose="020B0504030504040204" pitchFamily="34" charset="0"/>
                <a:ea typeface="Calibri" panose="020F0502020204030204" pitchFamily="34" charset="0"/>
                <a:cs typeface="Times New Roman" panose="02020603050405020304" pitchFamily="18" charset="0"/>
              </a:rPr>
              <a:t> Gate, 2017</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6468798" y="468216"/>
            <a:ext cx="5554980" cy="848887"/>
          </a:xfrm>
          <a:prstGeom prst="rect">
            <a:avLst/>
          </a:prstGeom>
          <a:noFill/>
        </p:spPr>
        <p:txBody>
          <a:bodyPr wrap="square">
            <a:spAutoFit/>
          </a:bodyPr>
          <a:lstStyle/>
          <a:p>
            <a:pPr algn="ctr">
              <a:lnSpc>
                <a:spcPct val="107000"/>
              </a:lnSpc>
              <a:spcBef>
                <a:spcPts val="1200"/>
              </a:spcBef>
            </a:pPr>
            <a:r>
              <a:rPr lang="es-ES" sz="2400" b="1" kern="0">
                <a:effectLst/>
                <a:latin typeface="Neo Sans Pro" panose="020B0504030504040204" pitchFamily="34" charset="0"/>
                <a:ea typeface="Times New Roman" panose="02020603050405020304" pitchFamily="18" charset="0"/>
                <a:cs typeface="Times New Roman" panose="02020603050405020304" pitchFamily="18" charset="0"/>
              </a:rPr>
              <a:t>Lenguajes para la Ingeniería de Sistemas Basada en Modelos (MBSE)</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pic>
        <p:nvPicPr>
          <p:cNvPr id="3" name="Imagen 2" descr="Relationship between UML and SysML diagrams. | Download Scientific Diagram">
            <a:extLst>
              <a:ext uri="{FF2B5EF4-FFF2-40B4-BE49-F238E27FC236}">
                <a16:creationId xmlns:a16="http://schemas.microsoft.com/office/drawing/2014/main" id="{EB29134B-3C7B-A64C-0239-ADA565B9B8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9123" y="1639413"/>
            <a:ext cx="5612130" cy="3195320"/>
          </a:xfrm>
          <a:prstGeom prst="rect">
            <a:avLst/>
          </a:prstGeom>
          <a:noFill/>
          <a:ln>
            <a:noFill/>
          </a:ln>
        </p:spPr>
      </p:pic>
    </p:spTree>
    <p:extLst>
      <p:ext uri="{BB962C8B-B14F-4D97-AF65-F5344CB8AC3E}">
        <p14:creationId xmlns:p14="http://schemas.microsoft.com/office/powerpoint/2010/main" val="267531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7" name="CuadroTexto 6">
            <a:extLst>
              <a:ext uri="{FF2B5EF4-FFF2-40B4-BE49-F238E27FC236}">
                <a16:creationId xmlns:a16="http://schemas.microsoft.com/office/drawing/2014/main" id="{CFF980E5-9581-70A7-1B2C-761738EF7D59}"/>
              </a:ext>
            </a:extLst>
          </p:cNvPr>
          <p:cNvSpPr txBox="1"/>
          <p:nvPr/>
        </p:nvSpPr>
        <p:spPr>
          <a:xfrm>
            <a:off x="334343" y="4910010"/>
            <a:ext cx="5612130" cy="307777"/>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cs typeface="Times New Roman" panose="02020603050405020304" pitchFamily="18" charset="0"/>
              </a:rPr>
              <a:t>Ejemplo de un Diagrama de Clases en UML (Visual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Paradigm</a:t>
            </a:r>
            <a:r>
              <a:rPr lang="es-ES" i="1" dirty="0">
                <a:effectLst/>
                <a:latin typeface="Neo Sans Pro" panose="020B0504030504040204" pitchFamily="34" charset="0"/>
                <a:ea typeface="Calibri" panose="020F0502020204030204" pitchFamily="34" charset="0"/>
                <a:cs typeface="Times New Roman" panose="02020603050405020304" pitchFamily="18" charset="0"/>
              </a:rPr>
              <a:t>, 2017)</a:t>
            </a:r>
            <a:endParaRPr lang="es-PA" i="1"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5946473" y="1793778"/>
            <a:ext cx="4503420" cy="2453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UML, abreviatura de Lenguaje de Modelado Unificado por sus siglas en inglés, es un lenguaje de modelado estandarizado que consta de un conjunto integrado de diagramas, desarrollado para ayudar a los desarrolladores de sistemas y software a especificar, visualizar, construir y documentar los artefactos de los sistemas de software, así como para el modelado de negocios y otros sistemas que no son de software. </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3738A3F9-452C-C844-AC2A-C669F1CE03F6}"/>
              </a:ext>
            </a:extLst>
          </p:cNvPr>
          <p:cNvSpPr txBox="1"/>
          <p:nvPr/>
        </p:nvSpPr>
        <p:spPr>
          <a:xfrm>
            <a:off x="6095999" y="600842"/>
            <a:ext cx="5554980" cy="848887"/>
          </a:xfrm>
          <a:prstGeom prst="rect">
            <a:avLst/>
          </a:prstGeom>
          <a:noFill/>
        </p:spPr>
        <p:txBody>
          <a:bodyPr wrap="square">
            <a:spAutoFit/>
          </a:bodyPr>
          <a:lstStyle/>
          <a:p>
            <a:pPr algn="ctr">
              <a:lnSpc>
                <a:spcPct val="107000"/>
              </a:lnSpc>
              <a:spcBef>
                <a:spcPts val="1200"/>
              </a:spcBef>
            </a:pPr>
            <a:r>
              <a:rPr lang="es-ES" sz="2400" b="1" kern="0">
                <a:effectLst/>
                <a:latin typeface="Neo Sans Pro" panose="020B0504030504040204" pitchFamily="34" charset="0"/>
                <a:ea typeface="Times New Roman" panose="02020603050405020304" pitchFamily="18" charset="0"/>
                <a:cs typeface="Times New Roman" panose="02020603050405020304" pitchFamily="18" charset="0"/>
              </a:rPr>
              <a:t>Lenguajes para la Ingeniería de Sistemas Basada en Modelos (MBSE)</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pic>
        <p:nvPicPr>
          <p:cNvPr id="9" name="Imagen 8" descr="Class Diagram">
            <a:extLst>
              <a:ext uri="{FF2B5EF4-FFF2-40B4-BE49-F238E27FC236}">
                <a16:creationId xmlns:a16="http://schemas.microsoft.com/office/drawing/2014/main" id="{42329680-9688-796E-E3CA-A51C3B2F32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343" y="2021718"/>
            <a:ext cx="5612130" cy="2568575"/>
          </a:xfrm>
          <a:prstGeom prst="rect">
            <a:avLst/>
          </a:prstGeom>
          <a:noFill/>
          <a:ln>
            <a:noFill/>
          </a:ln>
        </p:spPr>
      </p:pic>
    </p:spTree>
    <p:extLst>
      <p:ext uri="{BB962C8B-B14F-4D97-AF65-F5344CB8AC3E}">
        <p14:creationId xmlns:p14="http://schemas.microsoft.com/office/powerpoint/2010/main" val="659178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7" name="CuadroTexto 6">
            <a:extLst>
              <a:ext uri="{FF2B5EF4-FFF2-40B4-BE49-F238E27FC236}">
                <a16:creationId xmlns:a16="http://schemas.microsoft.com/office/drawing/2014/main" id="{CFF980E5-9581-70A7-1B2C-761738EF7D59}"/>
              </a:ext>
            </a:extLst>
          </p:cNvPr>
          <p:cNvSpPr txBox="1"/>
          <p:nvPr/>
        </p:nvSpPr>
        <p:spPr>
          <a:xfrm>
            <a:off x="264795" y="5063898"/>
            <a:ext cx="5681678" cy="307777"/>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cs typeface="Times New Roman" panose="02020603050405020304" pitchFamily="18" charset="0"/>
              </a:rPr>
              <a:t>Diagrama Típico que representa un Caso de Uso (Usuario de Sistema)</a:t>
            </a:r>
            <a:endParaRPr lang="es-PA" i="1"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141720" y="2168442"/>
            <a:ext cx="4308173" cy="2453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Los existentes estándares UML bajo la revisión 2.0, nos hablan sobre los 13 tipos diferentes de diagramas: clase, actividad, objeto, caso de uso, secuencia, paquete, estado, componente, comunicación, estructura compuesta, descripción general de interacción, tiempo e implementación.</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3738A3F9-452C-C844-AC2A-C669F1CE03F6}"/>
              </a:ext>
            </a:extLst>
          </p:cNvPr>
          <p:cNvSpPr txBox="1"/>
          <p:nvPr/>
        </p:nvSpPr>
        <p:spPr>
          <a:xfrm>
            <a:off x="6095999" y="600842"/>
            <a:ext cx="5554980" cy="848887"/>
          </a:xfrm>
          <a:prstGeom prst="rect">
            <a:avLst/>
          </a:prstGeom>
          <a:noFill/>
        </p:spPr>
        <p:txBody>
          <a:bodyPr wrap="square">
            <a:spAutoFit/>
          </a:bodyPr>
          <a:lstStyle/>
          <a:p>
            <a:pPr algn="ctr">
              <a:lnSpc>
                <a:spcPct val="107000"/>
              </a:lnSpc>
              <a:spcBef>
                <a:spcPts val="1200"/>
              </a:spcBef>
            </a:pPr>
            <a:r>
              <a:rPr lang="es-ES" sz="2400" b="1" kern="0">
                <a:effectLst/>
                <a:latin typeface="Neo Sans Pro" panose="020B0504030504040204" pitchFamily="34" charset="0"/>
                <a:ea typeface="Times New Roman" panose="02020603050405020304" pitchFamily="18" charset="0"/>
                <a:cs typeface="Times New Roman" panose="02020603050405020304" pitchFamily="18" charset="0"/>
              </a:rPr>
              <a:t>Lenguajes para la Ingeniería de Sistemas Basada en Modelos (MBSE)</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pic>
        <p:nvPicPr>
          <p:cNvPr id="2" name="Imagen 1" descr="UML Use Case Diagram">
            <a:extLst>
              <a:ext uri="{FF2B5EF4-FFF2-40B4-BE49-F238E27FC236}">
                <a16:creationId xmlns:a16="http://schemas.microsoft.com/office/drawing/2014/main" id="{6A8ED2AB-1AF4-D550-A595-AF349B06B64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4795" y="2250423"/>
            <a:ext cx="5612130" cy="2654300"/>
          </a:xfrm>
          <a:prstGeom prst="rect">
            <a:avLst/>
          </a:prstGeom>
          <a:noFill/>
          <a:ln>
            <a:noFill/>
          </a:ln>
        </p:spPr>
      </p:pic>
    </p:spTree>
    <p:extLst>
      <p:ext uri="{BB962C8B-B14F-4D97-AF65-F5344CB8AC3E}">
        <p14:creationId xmlns:p14="http://schemas.microsoft.com/office/powerpoint/2010/main" val="38133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7" name="CuadroTexto 6">
            <a:extLst>
              <a:ext uri="{FF2B5EF4-FFF2-40B4-BE49-F238E27FC236}">
                <a16:creationId xmlns:a16="http://schemas.microsoft.com/office/drawing/2014/main" id="{CFF980E5-9581-70A7-1B2C-761738EF7D59}"/>
              </a:ext>
            </a:extLst>
          </p:cNvPr>
          <p:cNvSpPr txBox="1"/>
          <p:nvPr/>
        </p:nvSpPr>
        <p:spPr>
          <a:xfrm>
            <a:off x="1086016" y="5063898"/>
            <a:ext cx="4039236" cy="523220"/>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cs typeface="Times New Roman" panose="02020603050405020304" pitchFamily="18" charset="0"/>
              </a:rPr>
              <a:t>Diagrama UML de Paquetes bajo el esquema de Encapsulamiento</a:t>
            </a:r>
            <a:endParaRPr lang="es-PA" i="1"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141720" y="2168442"/>
            <a:ext cx="4308173" cy="2453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b="1"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Diagramas UML de Carácter Estructural</a:t>
            </a:r>
            <a:endParaRPr lang="es-PA" sz="1800" b="1" dirty="0">
              <a:solidFill>
                <a:schemeClr val="tx1"/>
              </a:solidFill>
              <a:latin typeface="Neo Sans Pro" panose="020B0504030504040204" pitchFamily="34" charset="0"/>
              <a:ea typeface="Calibri" panose="020F0502020204030204" pitchFamily="34" charset="0"/>
              <a:cs typeface="Times New Roman" panose="02020603050405020304" pitchFamily="18" charset="0"/>
            </a:endParaRPr>
          </a:p>
          <a:p>
            <a:pPr marL="425450" indent="-285750" algn="just">
              <a:lnSpc>
                <a:spcPct val="115000"/>
              </a:lnSpc>
              <a:spcAft>
                <a:spcPts val="800"/>
              </a:spcAft>
              <a:buFont typeface="Arial" panose="020B0604020202020204" pitchFamily="34" charset="0"/>
              <a:buChar char="•"/>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Diagrama de Clases</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a:p>
            <a:pPr marL="285750" lvl="0" indent="-285750" algn="just">
              <a:lnSpc>
                <a:spcPct val="115000"/>
              </a:lnSpc>
              <a:buFont typeface="Arial" panose="020B0604020202020204" pitchFamily="34" charset="0"/>
              <a:buChar char="•"/>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Diagrama de Paquetes</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a:p>
            <a:pPr marL="285750" lvl="0" indent="-285750" algn="just">
              <a:lnSpc>
                <a:spcPct val="115000"/>
              </a:lnSpc>
              <a:buFont typeface="Arial" panose="020B0604020202020204" pitchFamily="34" charset="0"/>
              <a:buChar char="•"/>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Diagrama de Objetos</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a:p>
            <a:pPr marL="285750" lvl="0" indent="-285750" algn="just">
              <a:lnSpc>
                <a:spcPct val="115000"/>
              </a:lnSpc>
              <a:buFont typeface="Arial" panose="020B0604020202020204" pitchFamily="34" charset="0"/>
              <a:buChar char="•"/>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Diagrama de Componentes</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a:p>
            <a:pPr marL="285750" lvl="0" indent="-285750" algn="just">
              <a:lnSpc>
                <a:spcPct val="115000"/>
              </a:lnSpc>
              <a:buFont typeface="Arial" panose="020B0604020202020204" pitchFamily="34" charset="0"/>
              <a:buChar char="•"/>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Diagrama de Estructura Compuesta</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a:p>
            <a:pPr marL="285750" lvl="0" indent="-285750" algn="just">
              <a:lnSpc>
                <a:spcPct val="115000"/>
              </a:lnSpc>
              <a:spcAft>
                <a:spcPts val="800"/>
              </a:spcAft>
              <a:buFont typeface="Arial" panose="020B0604020202020204" pitchFamily="34" charset="0"/>
              <a:buChar char="•"/>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Diagrama de Despliegue</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3738A3F9-452C-C844-AC2A-C669F1CE03F6}"/>
              </a:ext>
            </a:extLst>
          </p:cNvPr>
          <p:cNvSpPr txBox="1"/>
          <p:nvPr/>
        </p:nvSpPr>
        <p:spPr>
          <a:xfrm>
            <a:off x="6095999" y="600842"/>
            <a:ext cx="5554980" cy="848887"/>
          </a:xfrm>
          <a:prstGeom prst="rect">
            <a:avLst/>
          </a:prstGeom>
          <a:noFill/>
        </p:spPr>
        <p:txBody>
          <a:bodyPr wrap="square">
            <a:spAutoFit/>
          </a:bodyPr>
          <a:lstStyle/>
          <a:p>
            <a:pPr algn="ctr">
              <a:lnSpc>
                <a:spcPct val="107000"/>
              </a:lnSpc>
              <a:spcBef>
                <a:spcPts val="1200"/>
              </a:spcBef>
            </a:pPr>
            <a:r>
              <a:rPr lang="es-ES" sz="2400" b="1" kern="0">
                <a:effectLst/>
                <a:latin typeface="Neo Sans Pro" panose="020B0504030504040204" pitchFamily="34" charset="0"/>
                <a:ea typeface="Times New Roman" panose="02020603050405020304" pitchFamily="18" charset="0"/>
                <a:cs typeface="Times New Roman" panose="02020603050405020304" pitchFamily="18" charset="0"/>
              </a:rPr>
              <a:t>Lenguajes para la Ingeniería de Sistemas Basada en Modelos (MBSE)</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pic>
        <p:nvPicPr>
          <p:cNvPr id="3" name="Imagen 2" descr="UML Package Diagram">
            <a:extLst>
              <a:ext uri="{FF2B5EF4-FFF2-40B4-BE49-F238E27FC236}">
                <a16:creationId xmlns:a16="http://schemas.microsoft.com/office/drawing/2014/main" id="{012B1D8C-D8E5-994C-0B6E-014E65142A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6016" y="1936144"/>
            <a:ext cx="4039235" cy="2917825"/>
          </a:xfrm>
          <a:prstGeom prst="rect">
            <a:avLst/>
          </a:prstGeom>
          <a:noFill/>
          <a:ln>
            <a:noFill/>
          </a:ln>
        </p:spPr>
      </p:pic>
    </p:spTree>
    <p:extLst>
      <p:ext uri="{BB962C8B-B14F-4D97-AF65-F5344CB8AC3E}">
        <p14:creationId xmlns:p14="http://schemas.microsoft.com/office/powerpoint/2010/main" val="2584905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60178-9F25-A7C8-5360-865588A416C8}"/>
              </a:ext>
            </a:extLst>
          </p:cNvPr>
          <p:cNvSpPr>
            <a:spLocks noGrp="1"/>
          </p:cNvSpPr>
          <p:nvPr>
            <p:ph type="title"/>
          </p:nvPr>
        </p:nvSpPr>
        <p:spPr/>
        <p:txBody>
          <a:bodyPr/>
          <a:lstStyle/>
          <a:p>
            <a:endParaRPr lang="es-PA"/>
          </a:p>
        </p:txBody>
      </p:sp>
      <p:pic>
        <p:nvPicPr>
          <p:cNvPr id="4" name="Imagen 3" descr="Imagen que contiene Patrón de fondo&#10;&#10;Descripción generada automáticamente">
            <a:extLst>
              <a:ext uri="{FF2B5EF4-FFF2-40B4-BE49-F238E27FC236}">
                <a16:creationId xmlns:a16="http://schemas.microsoft.com/office/drawing/2014/main" id="{42EC752F-44C5-F037-CBB6-C3ED65ED1F3C}"/>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1458;p54">
            <a:extLst>
              <a:ext uri="{FF2B5EF4-FFF2-40B4-BE49-F238E27FC236}">
                <a16:creationId xmlns:a16="http://schemas.microsoft.com/office/drawing/2014/main" id="{DEBE5D4A-F54F-6D87-9D8A-5BBD14CCC50D}"/>
              </a:ext>
            </a:extLst>
          </p:cNvPr>
          <p:cNvSpPr txBox="1">
            <a:spLocks/>
          </p:cNvSpPr>
          <p:nvPr/>
        </p:nvSpPr>
        <p:spPr>
          <a:xfrm>
            <a:off x="1801046" y="1640013"/>
            <a:ext cx="8589906"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Amatic SC"/>
              <a:buNone/>
              <a:defRPr sz="3700" b="0" i="0" u="none" strike="noStrike" cap="none">
                <a:solidFill>
                  <a:schemeClr val="dk1"/>
                </a:solidFill>
                <a:latin typeface="Amatic SC"/>
                <a:ea typeface="Amatic SC"/>
                <a:cs typeface="Amatic SC"/>
                <a:sym typeface="Amatic SC"/>
              </a:defRPr>
            </a:lvl1pPr>
            <a:lvl2pPr marR="0" lvl="1"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2pPr>
            <a:lvl3pPr marR="0" lvl="2"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3pPr>
            <a:lvl4pPr marR="0" lvl="3"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4pPr>
            <a:lvl5pPr marR="0" lvl="4"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5pPr>
            <a:lvl6pPr marR="0" lvl="5"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6pPr>
            <a:lvl7pPr marR="0" lvl="6"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7pPr>
            <a:lvl8pPr marR="0" lvl="7"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8pPr>
            <a:lvl9pPr marR="0" lvl="8"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9pPr>
          </a:lstStyle>
          <a:p>
            <a:r>
              <a:rPr lang="es-PA" sz="6000" b="1" dirty="0">
                <a:latin typeface="Neo Sans Pro" panose="020B0504030504040204" pitchFamily="34" charset="0"/>
              </a:rPr>
              <a:t>Una Situación Real:</a:t>
            </a:r>
          </a:p>
          <a:p>
            <a:r>
              <a:rPr lang="es-PA" sz="6000" b="1" dirty="0">
                <a:latin typeface="Neo Sans Pro" panose="020B0504030504040204" pitchFamily="34" charset="0"/>
              </a:rPr>
              <a:t>Guerra  Rusia - Ucrania</a:t>
            </a:r>
          </a:p>
        </p:txBody>
      </p:sp>
      <p:sp>
        <p:nvSpPr>
          <p:cNvPr id="7" name="Google Shape;246;p40">
            <a:extLst>
              <a:ext uri="{FF2B5EF4-FFF2-40B4-BE49-F238E27FC236}">
                <a16:creationId xmlns:a16="http://schemas.microsoft.com/office/drawing/2014/main" id="{69097988-095A-8EA4-9DEA-278E86157DE2}"/>
              </a:ext>
            </a:extLst>
          </p:cNvPr>
          <p:cNvSpPr txBox="1">
            <a:spLocks/>
          </p:cNvSpPr>
          <p:nvPr/>
        </p:nvSpPr>
        <p:spPr>
          <a:xfrm>
            <a:off x="-58354" y="77941"/>
            <a:ext cx="232403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11600125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7" name="CuadroTexto 6">
            <a:extLst>
              <a:ext uri="{FF2B5EF4-FFF2-40B4-BE49-F238E27FC236}">
                <a16:creationId xmlns:a16="http://schemas.microsoft.com/office/drawing/2014/main" id="{CFF980E5-9581-70A7-1B2C-761738EF7D59}"/>
              </a:ext>
            </a:extLst>
          </p:cNvPr>
          <p:cNvSpPr txBox="1"/>
          <p:nvPr/>
        </p:nvSpPr>
        <p:spPr>
          <a:xfrm>
            <a:off x="648183" y="5146388"/>
            <a:ext cx="4914899" cy="523220"/>
          </a:xfrm>
          <a:prstGeom prst="rect">
            <a:avLst/>
          </a:prstGeom>
          <a:noFill/>
        </p:spPr>
        <p:txBody>
          <a:bodyPr wrap="square">
            <a:spAutoFit/>
          </a:bodyPr>
          <a:lstStyle/>
          <a:p>
            <a:pPr algn="ctr"/>
            <a:r>
              <a:rPr lang="es-PA" i="1" dirty="0">
                <a:effectLst/>
                <a:latin typeface="Neo Sans Pro" panose="020B0504030504040204" pitchFamily="34" charset="0"/>
                <a:ea typeface="Calibri" panose="020F0502020204030204" pitchFamily="34" charset="0"/>
                <a:cs typeface="Times New Roman" panose="02020603050405020304" pitchFamily="18" charset="0"/>
              </a:rPr>
              <a:t>Diagrama de </a:t>
            </a:r>
            <a:r>
              <a:rPr lang="es-PA" i="1" dirty="0" err="1">
                <a:effectLst/>
                <a:latin typeface="Neo Sans Pro" panose="020B0504030504040204" pitchFamily="34" charset="0"/>
                <a:ea typeface="Calibri" panose="020F0502020204030204" pitchFamily="34" charset="0"/>
                <a:cs typeface="Times New Roman" panose="02020603050405020304" pitchFamily="18" charset="0"/>
              </a:rPr>
              <a:t>Venn</a:t>
            </a:r>
            <a:r>
              <a:rPr lang="es-PA" i="1" dirty="0">
                <a:effectLst/>
                <a:latin typeface="Neo Sans Pro" panose="020B0504030504040204" pitchFamily="34" charset="0"/>
                <a:ea typeface="Calibri" panose="020F0502020204030204" pitchFamily="34" charset="0"/>
                <a:cs typeface="Times New Roman" panose="02020603050405020304" pitchFamily="18" charset="0"/>
              </a:rPr>
              <a:t> de las Diferencias entre UML y </a:t>
            </a:r>
            <a:r>
              <a:rPr lang="es-PA" i="1" dirty="0" err="1">
                <a:effectLst/>
                <a:latin typeface="Neo Sans Pro" panose="020B0504030504040204" pitchFamily="34" charset="0"/>
                <a:ea typeface="Calibri" panose="020F0502020204030204" pitchFamily="34" charset="0"/>
                <a:cs typeface="Times New Roman" panose="02020603050405020304" pitchFamily="18" charset="0"/>
              </a:rPr>
              <a:t>SysUML</a:t>
            </a:r>
            <a:r>
              <a:rPr lang="es-PA" i="1" dirty="0">
                <a:effectLst/>
                <a:latin typeface="Neo Sans Pro" panose="020B0504030504040204" pitchFamily="34" charset="0"/>
                <a:ea typeface="Calibri" panose="020F0502020204030204" pitchFamily="34" charset="0"/>
                <a:cs typeface="Times New Roman" panose="02020603050405020304" pitchFamily="18" charset="0"/>
              </a:rPr>
              <a:t> (Visual </a:t>
            </a:r>
            <a:r>
              <a:rPr lang="es-PA" i="1" dirty="0" err="1">
                <a:effectLst/>
                <a:latin typeface="Neo Sans Pro" panose="020B0504030504040204" pitchFamily="34" charset="0"/>
                <a:ea typeface="Calibri" panose="020F0502020204030204" pitchFamily="34" charset="0"/>
                <a:cs typeface="Times New Roman" panose="02020603050405020304" pitchFamily="18" charset="0"/>
              </a:rPr>
              <a:t>Paradigm</a:t>
            </a:r>
            <a:r>
              <a:rPr lang="es-PA" i="1" dirty="0">
                <a:effectLst/>
                <a:latin typeface="Neo Sans Pro" panose="020B0504030504040204" pitchFamily="34" charset="0"/>
                <a:ea typeface="Calibri" panose="020F0502020204030204" pitchFamily="34" charset="0"/>
                <a:cs typeface="Times New Roman" panose="02020603050405020304" pitchFamily="18" charset="0"/>
              </a:rPr>
              <a:t>)</a:t>
            </a:r>
            <a:endParaRPr lang="es-PA" i="1"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095999" y="2168442"/>
            <a:ext cx="4117673" cy="2453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SysML</a:t>
            </a: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(Lenguaje de Modelado de Sistemas ampliamente aceptado como Estándar en la Industria) se basa en UML y reemplaza el modelado de clases y objetos con el modelado de bloques para un vocabulario más adecuado para la ingeniería de sistemas. </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3738A3F9-452C-C844-AC2A-C669F1CE03F6}"/>
              </a:ext>
            </a:extLst>
          </p:cNvPr>
          <p:cNvSpPr txBox="1"/>
          <p:nvPr/>
        </p:nvSpPr>
        <p:spPr>
          <a:xfrm>
            <a:off x="6095999" y="600842"/>
            <a:ext cx="5554980" cy="848887"/>
          </a:xfrm>
          <a:prstGeom prst="rect">
            <a:avLst/>
          </a:prstGeom>
          <a:noFill/>
        </p:spPr>
        <p:txBody>
          <a:bodyPr wrap="square">
            <a:spAutoFit/>
          </a:bodyPr>
          <a:lstStyle/>
          <a:p>
            <a:pPr algn="ctr">
              <a:lnSpc>
                <a:spcPct val="107000"/>
              </a:lnSpc>
              <a:spcBef>
                <a:spcPts val="1200"/>
              </a:spcBef>
            </a:pPr>
            <a:r>
              <a:rPr lang="es-ES" sz="2400" b="1" kern="0">
                <a:effectLst/>
                <a:latin typeface="Neo Sans Pro" panose="020B0504030504040204" pitchFamily="34" charset="0"/>
                <a:ea typeface="Times New Roman" panose="02020603050405020304" pitchFamily="18" charset="0"/>
                <a:cs typeface="Times New Roman" panose="02020603050405020304" pitchFamily="18" charset="0"/>
              </a:rPr>
              <a:t>Lenguajes para la Ingeniería de Sistemas Basada en Modelos (MBSE)</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pic>
        <p:nvPicPr>
          <p:cNvPr id="2" name="Imagen 1" descr="UML and SysML">
            <a:extLst>
              <a:ext uri="{FF2B5EF4-FFF2-40B4-BE49-F238E27FC236}">
                <a16:creationId xmlns:a16="http://schemas.microsoft.com/office/drawing/2014/main" id="{1B8F8E43-D550-A6F6-7016-B2980AA919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8184" y="1785678"/>
            <a:ext cx="4914899" cy="3218758"/>
          </a:xfrm>
          <a:prstGeom prst="rect">
            <a:avLst/>
          </a:prstGeom>
          <a:noFill/>
          <a:ln>
            <a:noFill/>
          </a:ln>
        </p:spPr>
      </p:pic>
    </p:spTree>
    <p:extLst>
      <p:ext uri="{BB962C8B-B14F-4D97-AF65-F5344CB8AC3E}">
        <p14:creationId xmlns:p14="http://schemas.microsoft.com/office/powerpoint/2010/main" val="3290635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7" name="CuadroTexto 6">
            <a:extLst>
              <a:ext uri="{FF2B5EF4-FFF2-40B4-BE49-F238E27FC236}">
                <a16:creationId xmlns:a16="http://schemas.microsoft.com/office/drawing/2014/main" id="{CFF980E5-9581-70A7-1B2C-761738EF7D59}"/>
              </a:ext>
            </a:extLst>
          </p:cNvPr>
          <p:cNvSpPr txBox="1"/>
          <p:nvPr/>
        </p:nvSpPr>
        <p:spPr>
          <a:xfrm>
            <a:off x="368616" y="5454165"/>
            <a:ext cx="5727383" cy="307777"/>
          </a:xfrm>
          <a:prstGeom prst="rect">
            <a:avLst/>
          </a:prstGeom>
          <a:noFill/>
        </p:spPr>
        <p:txBody>
          <a:bodyPr wrap="square">
            <a:spAutoFit/>
          </a:bodyPr>
          <a:lstStyle/>
          <a:p>
            <a:pPr algn="ctr"/>
            <a:r>
              <a:rPr lang="es-PA" i="1" dirty="0">
                <a:effectLst/>
                <a:latin typeface="Neo Sans Pro" panose="020B0504030504040204" pitchFamily="34" charset="0"/>
                <a:ea typeface="Calibri" panose="020F0502020204030204" pitchFamily="34" charset="0"/>
                <a:cs typeface="Times New Roman" panose="02020603050405020304" pitchFamily="18" charset="0"/>
              </a:rPr>
              <a:t>Ejemplo de Diagrama Paramétrico en </a:t>
            </a:r>
            <a:r>
              <a:rPr lang="es-PA" i="1" dirty="0" err="1">
                <a:effectLst/>
                <a:latin typeface="Neo Sans Pro" panose="020B0504030504040204" pitchFamily="34" charset="0"/>
                <a:ea typeface="Calibri" panose="020F0502020204030204" pitchFamily="34" charset="0"/>
                <a:cs typeface="Times New Roman" panose="02020603050405020304" pitchFamily="18" charset="0"/>
              </a:rPr>
              <a:t>SysML</a:t>
            </a:r>
            <a:r>
              <a:rPr lang="es-PA" i="1" dirty="0">
                <a:effectLst/>
                <a:latin typeface="Neo Sans Pro" panose="020B0504030504040204" pitchFamily="34" charset="0"/>
                <a:ea typeface="Calibri" panose="020F0502020204030204" pitchFamily="34" charset="0"/>
                <a:cs typeface="Times New Roman" panose="02020603050405020304" pitchFamily="18" charset="0"/>
              </a:rPr>
              <a:t> (</a:t>
            </a:r>
            <a:r>
              <a:rPr lang="es-PA" i="1" dirty="0" err="1">
                <a:effectLst/>
                <a:latin typeface="Neo Sans Pro" panose="020B0504030504040204" pitchFamily="34" charset="0"/>
                <a:ea typeface="Calibri" panose="020F0502020204030204" pitchFamily="34" charset="0"/>
                <a:cs typeface="Times New Roman" panose="02020603050405020304" pitchFamily="18" charset="0"/>
              </a:rPr>
              <a:t>Altova</a:t>
            </a:r>
            <a:r>
              <a:rPr lang="es-PA" i="1" dirty="0">
                <a:effectLst/>
                <a:latin typeface="Neo Sans Pro" panose="020B0504030504040204" pitchFamily="34" charset="0"/>
                <a:ea typeface="Calibri" panose="020F0502020204030204" pitchFamily="34" charset="0"/>
                <a:cs typeface="Times New Roman" panose="02020603050405020304" pitchFamily="18" charset="0"/>
              </a:rPr>
              <a:t> </a:t>
            </a:r>
            <a:r>
              <a:rPr lang="es-PA" i="1" dirty="0" err="1">
                <a:effectLst/>
                <a:latin typeface="Neo Sans Pro" panose="020B0504030504040204" pitchFamily="34" charset="0"/>
                <a:ea typeface="Calibri" panose="020F0502020204030204" pitchFamily="34" charset="0"/>
                <a:cs typeface="Times New Roman" panose="02020603050405020304" pitchFamily="18" charset="0"/>
              </a:rPr>
              <a:t>Model</a:t>
            </a:r>
            <a:r>
              <a:rPr lang="es-PA" i="1" dirty="0">
                <a:effectLst/>
                <a:latin typeface="Neo Sans Pro" panose="020B0504030504040204" pitchFamily="34" charset="0"/>
                <a:ea typeface="Calibri" panose="020F0502020204030204" pitchFamily="34" charset="0"/>
                <a:cs typeface="Times New Roman" panose="02020603050405020304" pitchFamily="18" charset="0"/>
              </a:rPr>
              <a:t>)</a:t>
            </a:r>
            <a:endParaRPr lang="es-PA" i="1"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225540" y="1700633"/>
            <a:ext cx="4069080" cy="2453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342900" lvl="0" indent="-342900" algn="just">
              <a:lnSpc>
                <a:spcPct val="115000"/>
              </a:lnSpc>
              <a:buFont typeface="Symbol" panose="05050102010706020507" pitchFamily="18" charset="2"/>
              <a:buChar char=""/>
            </a:pPr>
            <a:r>
              <a:rPr lang="es-PA"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La semántica de </a:t>
            </a:r>
            <a:r>
              <a:rPr lang="es-PA" sz="1800" dirty="0" err="1">
                <a:solidFill>
                  <a:schemeClr val="tx1"/>
                </a:solidFill>
                <a:effectLst/>
                <a:latin typeface="Arial" panose="020B0604020202020204" pitchFamily="34" charset="0"/>
                <a:ea typeface="Calibri" panose="020F0502020204030204" pitchFamily="34" charset="0"/>
                <a:cs typeface="Times New Roman" panose="02020603050405020304" pitchFamily="18" charset="0"/>
              </a:rPr>
              <a:t>SysML</a:t>
            </a:r>
            <a:r>
              <a:rPr lang="es-PA"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es más flexible y expresiva, así como nos da la posibilidad de reducir las restricciones centradas en el software de UML y agrega dos nuevos tipos de diagramas, Diagramas de Requisitos y los Diagramas Paramétricos: </a:t>
            </a:r>
          </a:p>
          <a:p>
            <a:pPr marL="742950" lvl="1" indent="-285750" algn="just">
              <a:lnSpc>
                <a:spcPct val="115000"/>
              </a:lnSpc>
              <a:buFont typeface="Courier New" panose="02070309020205020404" pitchFamily="49" charset="0"/>
              <a:buChar char="o"/>
            </a:pPr>
            <a:r>
              <a:rPr lang="es-PA" sz="1800"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El Diagrama de Requisitos</a:t>
            </a:r>
            <a:r>
              <a:rPr lang="es-PA"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p>
          <a:p>
            <a:pPr marL="457200" algn="just">
              <a:lnSpc>
                <a:spcPct val="115000"/>
              </a:lnSpc>
            </a:pPr>
            <a:r>
              <a:rPr lang="es-PA"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p>
          <a:p>
            <a:pPr marL="742950" lvl="1" indent="-285750" algn="just">
              <a:lnSpc>
                <a:spcPct val="115000"/>
              </a:lnSpc>
              <a:spcAft>
                <a:spcPts val="800"/>
              </a:spcAft>
              <a:buFont typeface="Courier New" panose="02070309020205020404" pitchFamily="49" charset="0"/>
              <a:buChar char="o"/>
            </a:pPr>
            <a:r>
              <a:rPr lang="es-PA" sz="1800"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El Diagrama Paramétrico</a:t>
            </a:r>
            <a:r>
              <a:rPr lang="es-PA" sz="1200" dirty="0">
                <a:effectLst/>
                <a:latin typeface="Arial" panose="020B0604020202020204" pitchFamily="34" charset="0"/>
                <a:ea typeface="Calibri" panose="020F0502020204030204" pitchFamily="34" charset="0"/>
                <a:cs typeface="Times New Roman" panose="02020603050405020304" pitchFamily="18" charset="0"/>
              </a:rPr>
              <a:t>.</a:t>
            </a:r>
          </a:p>
        </p:txBody>
      </p:sp>
      <p:sp>
        <p:nvSpPr>
          <p:cNvPr id="6" name="CuadroTexto 5">
            <a:extLst>
              <a:ext uri="{FF2B5EF4-FFF2-40B4-BE49-F238E27FC236}">
                <a16:creationId xmlns:a16="http://schemas.microsoft.com/office/drawing/2014/main" id="{3738A3F9-452C-C844-AC2A-C669F1CE03F6}"/>
              </a:ext>
            </a:extLst>
          </p:cNvPr>
          <p:cNvSpPr txBox="1"/>
          <p:nvPr/>
        </p:nvSpPr>
        <p:spPr>
          <a:xfrm>
            <a:off x="6095999" y="600842"/>
            <a:ext cx="5554980" cy="848887"/>
          </a:xfrm>
          <a:prstGeom prst="rect">
            <a:avLst/>
          </a:prstGeom>
          <a:noFill/>
        </p:spPr>
        <p:txBody>
          <a:bodyPr wrap="square">
            <a:spAutoFit/>
          </a:bodyPr>
          <a:lstStyle/>
          <a:p>
            <a:pPr algn="ctr">
              <a:lnSpc>
                <a:spcPct val="107000"/>
              </a:lnSpc>
              <a:spcBef>
                <a:spcPts val="1200"/>
              </a:spcBef>
            </a:pPr>
            <a:r>
              <a:rPr lang="es-ES" sz="2400" b="1" kern="0">
                <a:effectLst/>
                <a:latin typeface="Neo Sans Pro" panose="020B0504030504040204" pitchFamily="34" charset="0"/>
                <a:ea typeface="Times New Roman" panose="02020603050405020304" pitchFamily="18" charset="0"/>
                <a:cs typeface="Times New Roman" panose="02020603050405020304" pitchFamily="18" charset="0"/>
              </a:rPr>
              <a:t>Lenguajes para la Ingeniería de Sistemas Basada en Modelos (MBSE)</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pic>
        <p:nvPicPr>
          <p:cNvPr id="4" name="Imagen 3" descr="Diagrama&#10;&#10;Descripción generada automáticamente">
            <a:extLst>
              <a:ext uri="{FF2B5EF4-FFF2-40B4-BE49-F238E27FC236}">
                <a16:creationId xmlns:a16="http://schemas.microsoft.com/office/drawing/2014/main" id="{5BFED4AD-8D24-57CB-7F0D-6A197A8C33B2}"/>
              </a:ext>
            </a:extLst>
          </p:cNvPr>
          <p:cNvPicPr>
            <a:picLocks noChangeAspect="1"/>
          </p:cNvPicPr>
          <p:nvPr/>
        </p:nvPicPr>
        <p:blipFill>
          <a:blip r:embed="rId3"/>
          <a:stretch>
            <a:fillRect/>
          </a:stretch>
        </p:blipFill>
        <p:spPr>
          <a:xfrm>
            <a:off x="368617" y="1822163"/>
            <a:ext cx="5800725" cy="3324225"/>
          </a:xfrm>
          <a:prstGeom prst="rect">
            <a:avLst/>
          </a:prstGeom>
        </p:spPr>
      </p:pic>
    </p:spTree>
    <p:extLst>
      <p:ext uri="{BB962C8B-B14F-4D97-AF65-F5344CB8AC3E}">
        <p14:creationId xmlns:p14="http://schemas.microsoft.com/office/powerpoint/2010/main" val="1263032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60178-9F25-A7C8-5360-865588A416C8}"/>
              </a:ext>
            </a:extLst>
          </p:cNvPr>
          <p:cNvSpPr>
            <a:spLocks noGrp="1"/>
          </p:cNvSpPr>
          <p:nvPr>
            <p:ph type="title"/>
          </p:nvPr>
        </p:nvSpPr>
        <p:spPr/>
        <p:txBody>
          <a:bodyPr/>
          <a:lstStyle/>
          <a:p>
            <a:endParaRPr lang="es-PA"/>
          </a:p>
        </p:txBody>
      </p:sp>
      <p:pic>
        <p:nvPicPr>
          <p:cNvPr id="4" name="Imagen 3" descr="Imagen que contiene Patrón de fondo&#10;&#10;Descripción generada automáticamente">
            <a:extLst>
              <a:ext uri="{FF2B5EF4-FFF2-40B4-BE49-F238E27FC236}">
                <a16:creationId xmlns:a16="http://schemas.microsoft.com/office/drawing/2014/main" id="{42EC752F-44C5-F037-CBB6-C3ED65ED1F3C}"/>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1458;p54">
            <a:extLst>
              <a:ext uri="{FF2B5EF4-FFF2-40B4-BE49-F238E27FC236}">
                <a16:creationId xmlns:a16="http://schemas.microsoft.com/office/drawing/2014/main" id="{DEBE5D4A-F54F-6D87-9D8A-5BBD14CCC50D}"/>
              </a:ext>
            </a:extLst>
          </p:cNvPr>
          <p:cNvSpPr txBox="1">
            <a:spLocks/>
          </p:cNvSpPr>
          <p:nvPr/>
        </p:nvSpPr>
        <p:spPr>
          <a:xfrm>
            <a:off x="1634489" y="822312"/>
            <a:ext cx="8923020"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Amatic SC"/>
              <a:buNone/>
              <a:defRPr sz="3700" b="0" i="0" u="none" strike="noStrike" cap="none">
                <a:solidFill>
                  <a:schemeClr val="dk1"/>
                </a:solidFill>
                <a:latin typeface="Amatic SC"/>
                <a:ea typeface="Amatic SC"/>
                <a:cs typeface="Amatic SC"/>
                <a:sym typeface="Amatic SC"/>
              </a:defRPr>
            </a:lvl1pPr>
            <a:lvl2pPr marR="0" lvl="1"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2pPr>
            <a:lvl3pPr marR="0" lvl="2"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3pPr>
            <a:lvl4pPr marR="0" lvl="3"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4pPr>
            <a:lvl5pPr marR="0" lvl="4"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5pPr>
            <a:lvl6pPr marR="0" lvl="5"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6pPr>
            <a:lvl7pPr marR="0" lvl="6"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7pPr>
            <a:lvl8pPr marR="0" lvl="7"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8pPr>
            <a:lvl9pPr marR="0" lvl="8"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9pPr>
          </a:lstStyle>
          <a:p>
            <a:pPr algn="ctr">
              <a:lnSpc>
                <a:spcPct val="107000"/>
              </a:lnSpc>
              <a:spcBef>
                <a:spcPts val="1200"/>
              </a:spcBef>
            </a:pPr>
            <a:r>
              <a:rPr lang="en-US" sz="6000" b="1" kern="0" dirty="0">
                <a:effectLst/>
                <a:latin typeface="Neo Sans Pro" panose="020B0504030504040204" pitchFamily="34" charset="0"/>
                <a:ea typeface="Times New Roman" panose="02020603050405020304" pitchFamily="18" charset="0"/>
                <a:cs typeface="Times New Roman" panose="02020603050405020304" pitchFamily="18" charset="0"/>
              </a:rPr>
              <a:t>MBSE vs. DCSE (Document Centric Systems Engineering)</a:t>
            </a:r>
            <a:endParaRPr lang="es-PA" sz="60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7" name="Google Shape;246;p40">
            <a:extLst>
              <a:ext uri="{FF2B5EF4-FFF2-40B4-BE49-F238E27FC236}">
                <a16:creationId xmlns:a16="http://schemas.microsoft.com/office/drawing/2014/main" id="{69097988-095A-8EA4-9DEA-278E86157DE2}"/>
              </a:ext>
            </a:extLst>
          </p:cNvPr>
          <p:cNvSpPr txBox="1">
            <a:spLocks/>
          </p:cNvSpPr>
          <p:nvPr/>
        </p:nvSpPr>
        <p:spPr>
          <a:xfrm>
            <a:off x="-58354" y="77941"/>
            <a:ext cx="232403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3319102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652260" y="1824272"/>
            <a:ext cx="5055559"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El Concepto de Documentos para representar Sistemas ha comenzado a desempeñar un doble papel. </a:t>
            </a:r>
          </a:p>
          <a:p>
            <a:pPr marL="139700" indent="0" algn="just">
              <a:lnSpc>
                <a:spcPct val="115000"/>
              </a:lnSpc>
              <a:spcAft>
                <a:spcPts val="800"/>
              </a:spcAft>
            </a:pPr>
            <a:r>
              <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Por un lado, un documento comercial pueden utilizarse como herramienta de especificación, mientras que, por el otro lado, el documento comercial es un componente inmanente de los procesos comerciales, por lo tanto, un componente esencial de los Sistemas de Información Comercial.</a:t>
            </a:r>
          </a:p>
        </p:txBody>
      </p:sp>
      <p:sp>
        <p:nvSpPr>
          <p:cNvPr id="6" name="CuadroTexto 5">
            <a:extLst>
              <a:ext uri="{FF2B5EF4-FFF2-40B4-BE49-F238E27FC236}">
                <a16:creationId xmlns:a16="http://schemas.microsoft.com/office/drawing/2014/main" id="{DC319A47-8A93-2057-6623-4AC25FD63984}"/>
              </a:ext>
            </a:extLst>
          </p:cNvPr>
          <p:cNvSpPr txBox="1"/>
          <p:nvPr/>
        </p:nvSpPr>
        <p:spPr>
          <a:xfrm>
            <a:off x="980476" y="5018485"/>
            <a:ext cx="5187604" cy="564835"/>
          </a:xfrm>
          <a:prstGeom prst="rect">
            <a:avLst/>
          </a:prstGeom>
          <a:noFill/>
        </p:spPr>
        <p:txBody>
          <a:bodyPr wrap="square">
            <a:spAutoFit/>
          </a:bodyPr>
          <a:lstStyle/>
          <a:p>
            <a:pPr algn="ctr">
              <a:lnSpc>
                <a:spcPct val="115000"/>
              </a:lnSpc>
              <a:spcAft>
                <a:spcPts val="800"/>
              </a:spcAft>
            </a:pPr>
            <a:r>
              <a:rPr lang="es-ES" i="1" dirty="0">
                <a:effectLst/>
                <a:latin typeface="Neo Sans Pro" panose="020B0504030504040204" pitchFamily="34" charset="0"/>
                <a:ea typeface="Calibri" panose="020F0502020204030204" pitchFamily="34" charset="0"/>
                <a:cs typeface="Times New Roman" panose="02020603050405020304" pitchFamily="18" charset="0"/>
              </a:rPr>
              <a:t>Esquema Básico de un Modelo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Document</a:t>
            </a:r>
            <a:r>
              <a:rPr lang="es-ES" i="1" dirty="0">
                <a:effectLst/>
                <a:latin typeface="Neo Sans Pro" panose="020B0504030504040204" pitchFamily="34" charset="0"/>
                <a:ea typeface="Calibri" panose="020F0502020204030204" pitchFamily="34" charset="0"/>
                <a:cs typeface="Times New Roman" panose="02020603050405020304" pitchFamily="18" charset="0"/>
              </a:rPr>
              <a:t>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Centri</a:t>
            </a:r>
            <a:r>
              <a:rPr lang="es-ES" i="1" dirty="0" err="1">
                <a:latin typeface="Neo Sans Pro" panose="020B0504030504040204" pitchFamily="34" charset="0"/>
                <a:ea typeface="Calibri" panose="020F0502020204030204" pitchFamily="34" charset="0"/>
                <a:cs typeface="Times New Roman" panose="02020603050405020304" pitchFamily="18" charset="0"/>
              </a:rPr>
              <a:t>c</a:t>
            </a:r>
            <a:r>
              <a:rPr lang="es-ES" i="1" dirty="0">
                <a:latin typeface="Neo Sans Pro" panose="020B0504030504040204" pitchFamily="34" charset="0"/>
                <a:ea typeface="Calibri" panose="020F0502020204030204" pitchFamily="34" charset="0"/>
                <a:cs typeface="Times New Roman" panose="02020603050405020304" pitchFamily="18" charset="0"/>
              </a:rPr>
              <a:t> </a:t>
            </a:r>
            <a:r>
              <a:rPr lang="es-ES" i="1" dirty="0" err="1">
                <a:latin typeface="Neo Sans Pro" panose="020B0504030504040204" pitchFamily="34" charset="0"/>
                <a:ea typeface="Calibri" panose="020F0502020204030204" pitchFamily="34" charset="0"/>
                <a:cs typeface="Times New Roman" panose="02020603050405020304" pitchFamily="18" charset="0"/>
              </a:rPr>
              <a:t>Systems</a:t>
            </a:r>
            <a:r>
              <a:rPr lang="es-ES" i="1" dirty="0">
                <a:latin typeface="Neo Sans Pro" panose="020B0504030504040204" pitchFamily="34" charset="0"/>
                <a:ea typeface="Calibri" panose="020F0502020204030204" pitchFamily="34" charset="0"/>
                <a:cs typeface="Times New Roman" panose="02020603050405020304" pitchFamily="18" charset="0"/>
              </a:rPr>
              <a:t> </a:t>
            </a:r>
            <a:r>
              <a:rPr lang="es-ES" i="1" dirty="0" err="1">
                <a:latin typeface="Neo Sans Pro" panose="020B0504030504040204" pitchFamily="34" charset="0"/>
                <a:ea typeface="Calibri" panose="020F0502020204030204" pitchFamily="34" charset="0"/>
                <a:cs typeface="Times New Roman" panose="02020603050405020304" pitchFamily="18" charset="0"/>
              </a:rPr>
              <a:t>Engineering</a:t>
            </a:r>
            <a:r>
              <a:rPr lang="es-ES" i="1" dirty="0">
                <a:latin typeface="Neo Sans Pro" panose="020B0504030504040204" pitchFamily="34" charset="0"/>
                <a:ea typeface="Calibri" panose="020F0502020204030204" pitchFamily="34" charset="0"/>
                <a:cs typeface="Times New Roman" panose="02020603050405020304" pitchFamily="18" charset="0"/>
              </a:rPr>
              <a:t> (</a:t>
            </a:r>
            <a:r>
              <a:rPr lang="es-ES" i="1" dirty="0" err="1">
                <a:latin typeface="Neo Sans Pro" panose="020B0504030504040204" pitchFamily="34" charset="0"/>
                <a:ea typeface="Calibri" panose="020F0502020204030204" pitchFamily="34" charset="0"/>
                <a:cs typeface="Times New Roman" panose="02020603050405020304" pitchFamily="18" charset="0"/>
              </a:rPr>
              <a:t>Semantic</a:t>
            </a:r>
            <a:r>
              <a:rPr lang="es-ES" i="1" dirty="0">
                <a:latin typeface="Neo Sans Pro" panose="020B0504030504040204" pitchFamily="34" charset="0"/>
                <a:ea typeface="Calibri" panose="020F0502020204030204" pitchFamily="34" charset="0"/>
                <a:cs typeface="Times New Roman" panose="02020603050405020304" pitchFamily="18" charset="0"/>
              </a:rPr>
              <a:t> </a:t>
            </a:r>
            <a:r>
              <a:rPr lang="es-ES" i="1" dirty="0" err="1">
                <a:latin typeface="Neo Sans Pro" panose="020B0504030504040204" pitchFamily="34" charset="0"/>
                <a:ea typeface="Calibri" panose="020F0502020204030204" pitchFamily="34" charset="0"/>
                <a:cs typeface="Times New Roman" panose="02020603050405020304" pitchFamily="18" charset="0"/>
              </a:rPr>
              <a:t>Scholar</a:t>
            </a:r>
            <a:r>
              <a:rPr lang="es-ES" i="1" dirty="0">
                <a:latin typeface="Neo Sans Pro" panose="020B0504030504040204" pitchFamily="34" charset="0"/>
                <a:ea typeface="Calibri" panose="020F0502020204030204" pitchFamily="34" charset="0"/>
                <a:cs typeface="Times New Roman" panose="02020603050405020304" pitchFamily="18" charset="0"/>
              </a:rPr>
              <a:t>)</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6468798" y="468216"/>
            <a:ext cx="5554980" cy="848887"/>
          </a:xfrm>
          <a:prstGeom prst="rect">
            <a:avLst/>
          </a:prstGeom>
          <a:noFill/>
        </p:spPr>
        <p:txBody>
          <a:bodyPr wrap="square">
            <a:spAutoFit/>
          </a:bodyPr>
          <a:lstStyle/>
          <a:p>
            <a:pPr algn="ctr">
              <a:lnSpc>
                <a:spcPct val="107000"/>
              </a:lnSpc>
              <a:spcBef>
                <a:spcPts val="1200"/>
              </a:spcBef>
            </a:pP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MBSE vs. DCSE (Document Centric Systems Engineering)</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pic>
        <p:nvPicPr>
          <p:cNvPr id="9" name="Imagen 8" descr="Diagrama&#10;&#10;Descripción generada automáticamente">
            <a:extLst>
              <a:ext uri="{FF2B5EF4-FFF2-40B4-BE49-F238E27FC236}">
                <a16:creationId xmlns:a16="http://schemas.microsoft.com/office/drawing/2014/main" id="{C30E1B29-A9E4-16FE-5E02-F88BEC04C36E}"/>
              </a:ext>
            </a:extLst>
          </p:cNvPr>
          <p:cNvPicPr>
            <a:picLocks noChangeAspect="1"/>
          </p:cNvPicPr>
          <p:nvPr/>
        </p:nvPicPr>
        <p:blipFill>
          <a:blip r:embed="rId3"/>
          <a:stretch>
            <a:fillRect/>
          </a:stretch>
        </p:blipFill>
        <p:spPr>
          <a:xfrm>
            <a:off x="980476" y="1913125"/>
            <a:ext cx="5187604" cy="2731770"/>
          </a:xfrm>
          <a:prstGeom prst="rect">
            <a:avLst/>
          </a:prstGeom>
        </p:spPr>
      </p:pic>
    </p:spTree>
    <p:extLst>
      <p:ext uri="{BB962C8B-B14F-4D97-AF65-F5344CB8AC3E}">
        <p14:creationId xmlns:p14="http://schemas.microsoft.com/office/powerpoint/2010/main" val="3317189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 Gráfico de burbujas&#10;&#10;Descripción generada automáticamente">
            <a:extLst>
              <a:ext uri="{FF2B5EF4-FFF2-40B4-BE49-F238E27FC236}">
                <a16:creationId xmlns:a16="http://schemas.microsoft.com/office/drawing/2014/main" id="{77C4D760-118D-2577-1E01-0AC7AF97BEDA}"/>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7" name="CuadroTexto 6">
            <a:extLst>
              <a:ext uri="{FF2B5EF4-FFF2-40B4-BE49-F238E27FC236}">
                <a16:creationId xmlns:a16="http://schemas.microsoft.com/office/drawing/2014/main" id="{CFF980E5-9581-70A7-1B2C-761738EF7D59}"/>
              </a:ext>
            </a:extLst>
          </p:cNvPr>
          <p:cNvSpPr txBox="1"/>
          <p:nvPr/>
        </p:nvSpPr>
        <p:spPr>
          <a:xfrm>
            <a:off x="406423" y="5324625"/>
            <a:ext cx="5555273" cy="523220"/>
          </a:xfrm>
          <a:prstGeom prst="rect">
            <a:avLst/>
          </a:prstGeom>
          <a:noFill/>
        </p:spPr>
        <p:txBody>
          <a:bodyPr wrap="square">
            <a:spAutoFit/>
          </a:bodyPr>
          <a:lstStyle/>
          <a:p>
            <a:pPr algn="ctr"/>
            <a:r>
              <a:rPr lang="es-PA" i="1" dirty="0">
                <a:effectLst/>
                <a:latin typeface="Neo Sans Pro" panose="020B0504030504040204" pitchFamily="34" charset="0"/>
                <a:ea typeface="Calibri" panose="020F0502020204030204" pitchFamily="34" charset="0"/>
                <a:cs typeface="Times New Roman" panose="02020603050405020304" pitchFamily="18" charset="0"/>
              </a:rPr>
              <a:t>Ejemplo de una Página en </a:t>
            </a:r>
            <a:r>
              <a:rPr lang="es-PA" i="1" dirty="0" err="1">
                <a:effectLst/>
                <a:latin typeface="Neo Sans Pro" panose="020B0504030504040204" pitchFamily="34" charset="0"/>
                <a:ea typeface="Calibri" panose="020F0502020204030204" pitchFamily="34" charset="0"/>
                <a:cs typeface="Times New Roman" panose="02020603050405020304" pitchFamily="18" charset="0"/>
              </a:rPr>
              <a:t>Notion</a:t>
            </a:r>
            <a:r>
              <a:rPr lang="es-PA" i="1" dirty="0">
                <a:effectLst/>
                <a:latin typeface="Neo Sans Pro" panose="020B0504030504040204" pitchFamily="34" charset="0"/>
                <a:ea typeface="Calibri" panose="020F0502020204030204" pitchFamily="34" charset="0"/>
                <a:cs typeface="Times New Roman" panose="02020603050405020304" pitchFamily="18" charset="0"/>
              </a:rPr>
              <a:t> con documentación para un </a:t>
            </a:r>
            <a:r>
              <a:rPr lang="es-PA" i="1" dirty="0" err="1">
                <a:effectLst/>
                <a:latin typeface="Neo Sans Pro" panose="020B0504030504040204" pitchFamily="34" charset="0"/>
                <a:ea typeface="Calibri" panose="020F0502020204030204" pitchFamily="34" charset="0"/>
                <a:cs typeface="Times New Roman" panose="02020603050405020304" pitchFamily="18" charset="0"/>
              </a:rPr>
              <a:t>Knowledge</a:t>
            </a:r>
            <a:r>
              <a:rPr lang="es-PA" i="1" dirty="0">
                <a:effectLst/>
                <a:latin typeface="Neo Sans Pro" panose="020B0504030504040204" pitchFamily="34" charset="0"/>
                <a:ea typeface="Calibri" panose="020F0502020204030204" pitchFamily="34" charset="0"/>
                <a:cs typeface="Times New Roman" panose="02020603050405020304" pitchFamily="18" charset="0"/>
              </a:rPr>
              <a:t> Base de una Empresa u Organización (</a:t>
            </a:r>
            <a:r>
              <a:rPr lang="es-PA" i="1" dirty="0" err="1">
                <a:effectLst/>
                <a:latin typeface="Neo Sans Pro" panose="020B0504030504040204" pitchFamily="34" charset="0"/>
                <a:ea typeface="Calibri" panose="020F0502020204030204" pitchFamily="34" charset="0"/>
                <a:cs typeface="Times New Roman" panose="02020603050405020304" pitchFamily="18" charset="0"/>
              </a:rPr>
              <a:t>Genbeta</a:t>
            </a:r>
            <a:r>
              <a:rPr lang="es-PA" i="1" dirty="0">
                <a:latin typeface="Neo Sans Pro" panose="020B0504030504040204" pitchFamily="34" charset="0"/>
                <a:ea typeface="Calibri" panose="020F0502020204030204" pitchFamily="34" charset="0"/>
                <a:cs typeface="Times New Roman" panose="02020603050405020304" pitchFamily="18" charset="0"/>
              </a:rPr>
              <a:t>)</a:t>
            </a:r>
            <a:endParaRPr lang="es-PA" i="1"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316980" y="1822163"/>
            <a:ext cx="4183380" cy="2453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Si bien es cierto, a partir de la DCSE se pueden obtener buenas prácticas para el Modelado de Sistemas, como por ejemplo el desarrollo de una documentación clara, precisa y concisa a la que todos los involucrados en el sistema puedan tener acceso de una forma rápida y eficiente, por ejemplo, utilizando sistemas de documentación colectiva como </a:t>
            </a:r>
            <a:r>
              <a:rPr lang="es-PA" sz="18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Notion</a:t>
            </a:r>
            <a:r>
              <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o Microsoft </a:t>
            </a:r>
            <a:r>
              <a:rPr lang="es-PA" sz="18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Sharepoint</a:t>
            </a:r>
            <a:r>
              <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a:t>
            </a:r>
          </a:p>
        </p:txBody>
      </p:sp>
      <p:sp>
        <p:nvSpPr>
          <p:cNvPr id="6" name="CuadroTexto 5">
            <a:extLst>
              <a:ext uri="{FF2B5EF4-FFF2-40B4-BE49-F238E27FC236}">
                <a16:creationId xmlns:a16="http://schemas.microsoft.com/office/drawing/2014/main" id="{3738A3F9-452C-C844-AC2A-C669F1CE03F6}"/>
              </a:ext>
            </a:extLst>
          </p:cNvPr>
          <p:cNvSpPr txBox="1"/>
          <p:nvPr/>
        </p:nvSpPr>
        <p:spPr>
          <a:xfrm>
            <a:off x="6095999" y="600842"/>
            <a:ext cx="5554980" cy="848887"/>
          </a:xfrm>
          <a:prstGeom prst="rect">
            <a:avLst/>
          </a:prstGeom>
          <a:noFill/>
        </p:spPr>
        <p:txBody>
          <a:bodyPr wrap="square">
            <a:spAutoFit/>
          </a:bodyPr>
          <a:lstStyle/>
          <a:p>
            <a:pPr algn="ctr">
              <a:lnSpc>
                <a:spcPct val="107000"/>
              </a:lnSpc>
              <a:spcBef>
                <a:spcPts val="1200"/>
              </a:spcBef>
            </a:pP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MBSE vs. DCSE (Document Centric Systems Engineering)</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pic>
        <p:nvPicPr>
          <p:cNvPr id="3" name="Imagen 2" descr="Interfaz de usuario gráfica, Texto, Aplicación, Sitio web&#10;&#10;Descripción generada automáticamente">
            <a:extLst>
              <a:ext uri="{FF2B5EF4-FFF2-40B4-BE49-F238E27FC236}">
                <a16:creationId xmlns:a16="http://schemas.microsoft.com/office/drawing/2014/main" id="{E8FC5CDA-C03E-D987-6A5C-5BDB5154291B}"/>
              </a:ext>
            </a:extLst>
          </p:cNvPr>
          <p:cNvPicPr>
            <a:picLocks noChangeAspect="1"/>
          </p:cNvPicPr>
          <p:nvPr/>
        </p:nvPicPr>
        <p:blipFill>
          <a:blip r:embed="rId3"/>
          <a:stretch>
            <a:fillRect/>
          </a:stretch>
        </p:blipFill>
        <p:spPr>
          <a:xfrm>
            <a:off x="406423" y="1702012"/>
            <a:ext cx="5555273" cy="3453975"/>
          </a:xfrm>
          <a:prstGeom prst="rect">
            <a:avLst/>
          </a:prstGeom>
        </p:spPr>
      </p:pic>
    </p:spTree>
    <p:extLst>
      <p:ext uri="{BB962C8B-B14F-4D97-AF65-F5344CB8AC3E}">
        <p14:creationId xmlns:p14="http://schemas.microsoft.com/office/powerpoint/2010/main" val="1909467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80972F-123B-778B-5445-407C3CD07DBD}"/>
              </a:ext>
            </a:extLst>
          </p:cNvPr>
          <p:cNvSpPr>
            <a:spLocks noGrp="1"/>
          </p:cNvSpPr>
          <p:nvPr>
            <p:ph type="title"/>
          </p:nvPr>
        </p:nvSpPr>
        <p:spPr/>
        <p:txBody>
          <a:bodyPr/>
          <a:lstStyle/>
          <a:p>
            <a:endParaRPr lang="es-PA"/>
          </a:p>
        </p:txBody>
      </p:sp>
      <p:pic>
        <p:nvPicPr>
          <p:cNvPr id="6" name="Imagen 5" descr="Patrón de fondo&#10;&#10;Descripción generada automáticamente">
            <a:extLst>
              <a:ext uri="{FF2B5EF4-FFF2-40B4-BE49-F238E27FC236}">
                <a16:creationId xmlns:a16="http://schemas.microsoft.com/office/drawing/2014/main" id="{B2FD08CB-C299-102A-01FF-089A71DB50D0}"/>
              </a:ext>
            </a:extLst>
          </p:cNvPr>
          <p:cNvPicPr>
            <a:picLocks noChangeAspect="1"/>
          </p:cNvPicPr>
          <p:nvPr/>
        </p:nvPicPr>
        <p:blipFill>
          <a:blip r:embed="rId2"/>
          <a:stretch>
            <a:fillRect/>
          </a:stretch>
        </p:blipFill>
        <p:spPr>
          <a:xfrm>
            <a:off x="0" y="0"/>
            <a:ext cx="12191999" cy="6858000"/>
          </a:xfrm>
          <a:prstGeom prst="rect">
            <a:avLst/>
          </a:prstGeom>
        </p:spPr>
      </p:pic>
      <p:sp>
        <p:nvSpPr>
          <p:cNvPr id="8" name="CuadroTexto 7">
            <a:extLst>
              <a:ext uri="{FF2B5EF4-FFF2-40B4-BE49-F238E27FC236}">
                <a16:creationId xmlns:a16="http://schemas.microsoft.com/office/drawing/2014/main" id="{E0D91A01-2CE8-2EA9-C663-FD18B44F2F36}"/>
              </a:ext>
            </a:extLst>
          </p:cNvPr>
          <p:cNvSpPr txBox="1"/>
          <p:nvPr/>
        </p:nvSpPr>
        <p:spPr>
          <a:xfrm>
            <a:off x="674369" y="477714"/>
            <a:ext cx="10843260" cy="513923"/>
          </a:xfrm>
          <a:prstGeom prst="rect">
            <a:avLst/>
          </a:prstGeom>
          <a:noFill/>
        </p:spPr>
        <p:txBody>
          <a:bodyPr wrap="square">
            <a:spAutoFit/>
          </a:bodyPr>
          <a:lstStyle/>
          <a:p>
            <a:pPr algn="ctr">
              <a:lnSpc>
                <a:spcPct val="107000"/>
              </a:lnSpc>
              <a:spcBef>
                <a:spcPts val="1200"/>
              </a:spcBef>
            </a:pPr>
            <a:r>
              <a:rPr lang="en-US" sz="2800" b="1" kern="0" dirty="0">
                <a:effectLst/>
                <a:latin typeface="Neo Sans Pro" panose="020B0504030504040204" pitchFamily="34" charset="0"/>
                <a:ea typeface="Times New Roman" panose="02020603050405020304" pitchFamily="18" charset="0"/>
                <a:cs typeface="Times New Roman" panose="02020603050405020304" pitchFamily="18" charset="0"/>
              </a:rPr>
              <a:t>MBSE vs. DCSE (Document Centric Systems Engineering)</a:t>
            </a:r>
            <a:endParaRPr lang="es-PA" sz="28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graphicFrame>
        <p:nvGraphicFramePr>
          <p:cNvPr id="9" name="Tabla 8">
            <a:extLst>
              <a:ext uri="{FF2B5EF4-FFF2-40B4-BE49-F238E27FC236}">
                <a16:creationId xmlns:a16="http://schemas.microsoft.com/office/drawing/2014/main" id="{64D7DC61-0032-19A0-61B5-5210428E106F}"/>
              </a:ext>
            </a:extLst>
          </p:cNvPr>
          <p:cNvGraphicFramePr>
            <a:graphicFrameLocks noGrp="1"/>
          </p:cNvGraphicFramePr>
          <p:nvPr>
            <p:extLst>
              <p:ext uri="{D42A27DB-BD31-4B8C-83A1-F6EECF244321}">
                <p14:modId xmlns:p14="http://schemas.microsoft.com/office/powerpoint/2010/main" val="494016829"/>
              </p:ext>
            </p:extLst>
          </p:nvPr>
        </p:nvGraphicFramePr>
        <p:xfrm>
          <a:off x="1832609" y="1291130"/>
          <a:ext cx="8526780" cy="5124303"/>
        </p:xfrm>
        <a:graphic>
          <a:graphicData uri="http://schemas.openxmlformats.org/drawingml/2006/table">
            <a:tbl>
              <a:tblPr firstRow="1" firstCol="1" bandRow="1">
                <a:tableStyleId>{4D55EE1A-BABA-4811-8BC5-D2BD8A2D32B3}</a:tableStyleId>
              </a:tblPr>
              <a:tblGrid>
                <a:gridCol w="2322939">
                  <a:extLst>
                    <a:ext uri="{9D8B030D-6E8A-4147-A177-3AD203B41FA5}">
                      <a16:colId xmlns:a16="http://schemas.microsoft.com/office/drawing/2014/main" val="2170161985"/>
                    </a:ext>
                  </a:extLst>
                </a:gridCol>
                <a:gridCol w="3361259">
                  <a:extLst>
                    <a:ext uri="{9D8B030D-6E8A-4147-A177-3AD203B41FA5}">
                      <a16:colId xmlns:a16="http://schemas.microsoft.com/office/drawing/2014/main" val="1164865534"/>
                    </a:ext>
                  </a:extLst>
                </a:gridCol>
                <a:gridCol w="2842582">
                  <a:extLst>
                    <a:ext uri="{9D8B030D-6E8A-4147-A177-3AD203B41FA5}">
                      <a16:colId xmlns:a16="http://schemas.microsoft.com/office/drawing/2014/main" val="275418761"/>
                    </a:ext>
                  </a:extLst>
                </a:gridCol>
              </a:tblGrid>
              <a:tr h="366205">
                <a:tc>
                  <a:txBody>
                    <a:bodyPr/>
                    <a:lstStyle/>
                    <a:p>
                      <a:pPr algn="just">
                        <a:lnSpc>
                          <a:spcPct val="107000"/>
                        </a:lnSpc>
                        <a:spcAft>
                          <a:spcPts val="800"/>
                        </a:spcAft>
                      </a:pPr>
                      <a:r>
                        <a:rPr lang="es-PA" sz="1400" dirty="0">
                          <a:effectLst/>
                          <a:latin typeface="Neo Sans Pro" panose="020B0504030504040204" pitchFamily="34" charset="0"/>
                        </a:rPr>
                        <a:t> </a:t>
                      </a:r>
                      <a:endParaRPr lang="es-PA" sz="1400" dirty="0">
                        <a:effectLst/>
                        <a:latin typeface="Neo Sans Pro" panose="020B0504030504040204" pitchFamily="34" charset="0"/>
                        <a:ea typeface="Calibri" panose="020F0502020204030204" pitchFamily="34" charset="0"/>
                        <a:cs typeface="Times New Roman" panose="02020603050405020304" pitchFamily="18" charset="0"/>
                      </a:endParaRPr>
                    </a:p>
                  </a:txBody>
                  <a:tcPr marL="46077" marR="46077" marT="0" marB="0"/>
                </a:tc>
                <a:tc>
                  <a:txBody>
                    <a:bodyPr/>
                    <a:lstStyle/>
                    <a:p>
                      <a:pPr algn="ctr">
                        <a:lnSpc>
                          <a:spcPct val="107000"/>
                        </a:lnSpc>
                        <a:spcAft>
                          <a:spcPts val="800"/>
                        </a:spcAft>
                      </a:pPr>
                      <a:r>
                        <a:rPr lang="es-PA" sz="2000" b="1" dirty="0" err="1">
                          <a:effectLst/>
                          <a:latin typeface="Neo Sans Pro" panose="020B0504030504040204" pitchFamily="34" charset="0"/>
                        </a:rPr>
                        <a:t>Document-Centric</a:t>
                      </a:r>
                      <a:r>
                        <a:rPr lang="es-PA" sz="2000" b="1" dirty="0">
                          <a:effectLst/>
                          <a:latin typeface="Neo Sans Pro" panose="020B0504030504040204" pitchFamily="34" charset="0"/>
                        </a:rPr>
                        <a:t> (DCSE)</a:t>
                      </a:r>
                      <a:endParaRPr lang="es-PA" sz="2000" b="1" dirty="0">
                        <a:effectLst/>
                        <a:latin typeface="Neo Sans Pro" panose="020B0504030504040204" pitchFamily="34" charset="0"/>
                        <a:ea typeface="Calibri" panose="020F0502020204030204" pitchFamily="34" charset="0"/>
                        <a:cs typeface="Times New Roman" panose="02020603050405020304" pitchFamily="18" charset="0"/>
                      </a:endParaRPr>
                    </a:p>
                  </a:txBody>
                  <a:tcPr marL="46077" marR="46077" marT="0" marB="0"/>
                </a:tc>
                <a:tc>
                  <a:txBody>
                    <a:bodyPr/>
                    <a:lstStyle/>
                    <a:p>
                      <a:pPr algn="ctr">
                        <a:lnSpc>
                          <a:spcPct val="107000"/>
                        </a:lnSpc>
                        <a:spcAft>
                          <a:spcPts val="800"/>
                        </a:spcAft>
                      </a:pPr>
                      <a:r>
                        <a:rPr lang="es-PA" sz="2000" b="1" dirty="0" err="1">
                          <a:effectLst/>
                          <a:latin typeface="Neo Sans Pro" panose="020B0504030504040204" pitchFamily="34" charset="0"/>
                        </a:rPr>
                        <a:t>Model-Based</a:t>
                      </a:r>
                      <a:r>
                        <a:rPr lang="es-PA" sz="2000" b="1" dirty="0">
                          <a:effectLst/>
                          <a:latin typeface="Neo Sans Pro" panose="020B0504030504040204" pitchFamily="34" charset="0"/>
                        </a:rPr>
                        <a:t> (MBSE)</a:t>
                      </a:r>
                      <a:endParaRPr lang="es-PA" sz="2000" b="1" dirty="0">
                        <a:effectLst/>
                        <a:latin typeface="Neo Sans Pro" panose="020B0504030504040204" pitchFamily="34" charset="0"/>
                        <a:ea typeface="Calibri" panose="020F0502020204030204" pitchFamily="34" charset="0"/>
                        <a:cs typeface="Times New Roman" panose="02020603050405020304" pitchFamily="18" charset="0"/>
                      </a:endParaRPr>
                    </a:p>
                  </a:txBody>
                  <a:tcPr marL="46077" marR="46077" marT="0" marB="0"/>
                </a:tc>
                <a:extLst>
                  <a:ext uri="{0D108BD9-81ED-4DB2-BD59-A6C34878D82A}">
                    <a16:rowId xmlns:a16="http://schemas.microsoft.com/office/drawing/2014/main" val="1138275351"/>
                  </a:ext>
                </a:extLst>
              </a:tr>
              <a:tr h="3196516">
                <a:tc>
                  <a:txBody>
                    <a:bodyPr/>
                    <a:lstStyle/>
                    <a:p>
                      <a:pPr algn="just">
                        <a:lnSpc>
                          <a:spcPct val="107000"/>
                        </a:lnSpc>
                        <a:spcAft>
                          <a:spcPts val="800"/>
                        </a:spcAft>
                      </a:pPr>
                      <a:r>
                        <a:rPr lang="es-PA" sz="2400" b="1" dirty="0">
                          <a:effectLst/>
                          <a:latin typeface="Neo Sans Pro" panose="020B0504030504040204" pitchFamily="34" charset="0"/>
                        </a:rPr>
                        <a:t>Información</a:t>
                      </a:r>
                      <a:endParaRPr lang="es-PA" sz="2400" b="1" dirty="0">
                        <a:effectLst/>
                        <a:latin typeface="Neo Sans Pro" panose="020B0504030504040204" pitchFamily="34" charset="0"/>
                        <a:ea typeface="Calibri" panose="020F0502020204030204" pitchFamily="34" charset="0"/>
                        <a:cs typeface="Times New Roman" panose="02020603050405020304" pitchFamily="18" charset="0"/>
                      </a:endParaRPr>
                    </a:p>
                  </a:txBody>
                  <a:tcPr marL="46077" marR="46077" marT="0" marB="0"/>
                </a:tc>
                <a:tc>
                  <a:txBody>
                    <a:bodyPr/>
                    <a:lstStyle/>
                    <a:p>
                      <a:pPr marL="342900" lvl="0" indent="-342900" algn="just">
                        <a:lnSpc>
                          <a:spcPct val="107000"/>
                        </a:lnSpc>
                        <a:buFont typeface="Symbol" panose="05050102010706020507" pitchFamily="18" charset="2"/>
                        <a:buChar char=""/>
                      </a:pPr>
                      <a:r>
                        <a:rPr lang="es-PA" sz="1600" dirty="0">
                          <a:effectLst/>
                          <a:latin typeface="Neo Sans Pro" panose="020B0504030504040204" pitchFamily="34" charset="0"/>
                        </a:rPr>
                        <a:t>Mayormente Texto</a:t>
                      </a:r>
                    </a:p>
                    <a:p>
                      <a:pPr marL="342900" lvl="0" indent="-342900" algn="just">
                        <a:lnSpc>
                          <a:spcPct val="107000"/>
                        </a:lnSpc>
                        <a:buFont typeface="Symbol" panose="05050102010706020507" pitchFamily="18" charset="2"/>
                        <a:buChar char=""/>
                      </a:pPr>
                      <a:r>
                        <a:rPr lang="es-PA" sz="1600" dirty="0">
                          <a:effectLst/>
                          <a:latin typeface="Neo Sans Pro" panose="020B0504030504040204" pitchFamily="34" charset="0"/>
                        </a:rPr>
                        <a:t>Diagramas Ad Hoc (Diseñados específicamente para el Modelo)</a:t>
                      </a:r>
                    </a:p>
                    <a:p>
                      <a:pPr marL="342900" lvl="0" indent="-342900" algn="just">
                        <a:lnSpc>
                          <a:spcPct val="107000"/>
                        </a:lnSpc>
                        <a:buFont typeface="Symbol" panose="05050102010706020507" pitchFamily="18" charset="2"/>
                        <a:buChar char=""/>
                      </a:pPr>
                      <a:r>
                        <a:rPr lang="es-PA" sz="1600" dirty="0">
                          <a:effectLst/>
                          <a:latin typeface="Neo Sans Pro" panose="020B0504030504040204" pitchFamily="34" charset="0"/>
                        </a:rPr>
                        <a:t>Débilmente Acoplado, la información se encuentra repetida en múltiples documentos</a:t>
                      </a:r>
                      <a:endParaRPr lang="es-PA" sz="1600" dirty="0">
                        <a:effectLst/>
                        <a:latin typeface="Neo Sans Pro" panose="020B0504030504040204" pitchFamily="34" charset="0"/>
                        <a:ea typeface="Calibri" panose="020F0502020204030204" pitchFamily="34" charset="0"/>
                        <a:cs typeface="Times New Roman" panose="02020603050405020304" pitchFamily="18" charset="0"/>
                      </a:endParaRPr>
                    </a:p>
                  </a:txBody>
                  <a:tcPr marL="46077" marR="46077" marT="0" marB="0"/>
                </a:tc>
                <a:tc>
                  <a:txBody>
                    <a:bodyPr/>
                    <a:lstStyle/>
                    <a:p>
                      <a:pPr marL="342900" lvl="0" indent="-342900" algn="just">
                        <a:lnSpc>
                          <a:spcPct val="107000"/>
                        </a:lnSpc>
                        <a:buFont typeface="Symbol" panose="05050102010706020507" pitchFamily="18" charset="2"/>
                        <a:buChar char=""/>
                      </a:pPr>
                      <a:r>
                        <a:rPr lang="es-PA" sz="1600">
                          <a:effectLst/>
                          <a:latin typeface="Neo Sans Pro" panose="020B0504030504040204" pitchFamily="34" charset="0"/>
                        </a:rPr>
                        <a:t>Visual y Textualmente</a:t>
                      </a:r>
                    </a:p>
                    <a:p>
                      <a:pPr marL="342900" lvl="0" indent="-342900" algn="just">
                        <a:lnSpc>
                          <a:spcPct val="107000"/>
                        </a:lnSpc>
                        <a:buFont typeface="Symbol" panose="05050102010706020507" pitchFamily="18" charset="2"/>
                        <a:buChar char=""/>
                      </a:pPr>
                      <a:r>
                        <a:rPr lang="es-PA" sz="1600">
                          <a:effectLst/>
                          <a:latin typeface="Neo Sans Pro" panose="020B0504030504040204" pitchFamily="34" charset="0"/>
                        </a:rPr>
                        <a:t>Compartida alrededor de todos los Dominios</a:t>
                      </a:r>
                    </a:p>
                    <a:p>
                      <a:pPr marL="342900" lvl="0" indent="-342900" algn="just">
                        <a:lnSpc>
                          <a:spcPct val="107000"/>
                        </a:lnSpc>
                        <a:buFont typeface="Symbol" panose="05050102010706020507" pitchFamily="18" charset="2"/>
                        <a:buChar char=""/>
                      </a:pPr>
                      <a:r>
                        <a:rPr lang="es-PA" sz="1600">
                          <a:effectLst/>
                          <a:latin typeface="Neo Sans Pro" panose="020B0504030504040204" pitchFamily="34" charset="0"/>
                        </a:rPr>
                        <a:t>Consistente Notación en los Diagramas del Modelo</a:t>
                      </a:r>
                    </a:p>
                    <a:p>
                      <a:pPr marL="342900" lvl="0" indent="-342900" algn="just">
                        <a:lnSpc>
                          <a:spcPct val="107000"/>
                        </a:lnSpc>
                        <a:spcAft>
                          <a:spcPts val="800"/>
                        </a:spcAft>
                        <a:buFont typeface="Symbol" panose="05050102010706020507" pitchFamily="18" charset="2"/>
                        <a:buChar char=""/>
                      </a:pPr>
                      <a:r>
                        <a:rPr lang="es-PA" sz="1600">
                          <a:effectLst/>
                          <a:latin typeface="Neo Sans Pro" panose="020B0504030504040204" pitchFamily="34" charset="0"/>
                        </a:rPr>
                        <a:t>Relaciones entre las variables y elementos claramente definidas</a:t>
                      </a:r>
                      <a:endParaRPr lang="es-PA" sz="1600">
                        <a:effectLst/>
                        <a:latin typeface="Neo Sans Pro" panose="020B0504030504040204" pitchFamily="34" charset="0"/>
                        <a:ea typeface="Calibri" panose="020F0502020204030204" pitchFamily="34" charset="0"/>
                        <a:cs typeface="Times New Roman" panose="02020603050405020304" pitchFamily="18" charset="0"/>
                      </a:endParaRPr>
                    </a:p>
                  </a:txBody>
                  <a:tcPr marL="46077" marR="46077" marT="0" marB="0"/>
                </a:tc>
                <a:extLst>
                  <a:ext uri="{0D108BD9-81ED-4DB2-BD59-A6C34878D82A}">
                    <a16:rowId xmlns:a16="http://schemas.microsoft.com/office/drawing/2014/main" val="4133494395"/>
                  </a:ext>
                </a:extLst>
              </a:tr>
              <a:tr h="1561582">
                <a:tc>
                  <a:txBody>
                    <a:bodyPr/>
                    <a:lstStyle/>
                    <a:p>
                      <a:pPr algn="just">
                        <a:lnSpc>
                          <a:spcPct val="107000"/>
                        </a:lnSpc>
                        <a:spcAft>
                          <a:spcPts val="800"/>
                        </a:spcAft>
                      </a:pPr>
                      <a:r>
                        <a:rPr lang="es-PA" sz="2400" b="1" dirty="0">
                          <a:effectLst/>
                          <a:latin typeface="Neo Sans Pro" panose="020B0504030504040204" pitchFamily="34" charset="0"/>
                        </a:rPr>
                        <a:t>Vistas de la Información</a:t>
                      </a:r>
                      <a:endParaRPr lang="es-PA" sz="2400" b="1" dirty="0">
                        <a:effectLst/>
                        <a:latin typeface="Neo Sans Pro" panose="020B0504030504040204" pitchFamily="34" charset="0"/>
                        <a:ea typeface="Calibri" panose="020F0502020204030204" pitchFamily="34" charset="0"/>
                        <a:cs typeface="Times New Roman" panose="02020603050405020304" pitchFamily="18" charset="0"/>
                      </a:endParaRPr>
                    </a:p>
                  </a:txBody>
                  <a:tcPr marL="46077" marR="46077" marT="0" marB="0"/>
                </a:tc>
                <a:tc>
                  <a:txBody>
                    <a:bodyPr/>
                    <a:lstStyle/>
                    <a:p>
                      <a:pPr marL="342900" lvl="0" indent="-342900" algn="just">
                        <a:lnSpc>
                          <a:spcPct val="107000"/>
                        </a:lnSpc>
                        <a:buFont typeface="Symbol" panose="05050102010706020507" pitchFamily="18" charset="2"/>
                        <a:buChar char=""/>
                      </a:pPr>
                      <a:r>
                        <a:rPr lang="es-PA" sz="1600" dirty="0">
                          <a:effectLst/>
                          <a:latin typeface="Neo Sans Pro" panose="020B0504030504040204" pitchFamily="34" charset="0"/>
                        </a:rPr>
                        <a:t>Se define por Documento</a:t>
                      </a:r>
                      <a:endParaRPr lang="es-PA" sz="1600" dirty="0">
                        <a:effectLst/>
                        <a:latin typeface="Neo Sans Pro" panose="020B0504030504040204" pitchFamily="34" charset="0"/>
                        <a:ea typeface="Calibri" panose="020F0502020204030204" pitchFamily="34" charset="0"/>
                        <a:cs typeface="Times New Roman" panose="02020603050405020304" pitchFamily="18" charset="0"/>
                      </a:endParaRPr>
                    </a:p>
                  </a:txBody>
                  <a:tcPr marL="46077" marR="46077" marT="0" marB="0"/>
                </a:tc>
                <a:tc>
                  <a:txBody>
                    <a:bodyPr/>
                    <a:lstStyle/>
                    <a:p>
                      <a:pPr marL="342900" lvl="0" indent="-342900" algn="just">
                        <a:lnSpc>
                          <a:spcPct val="107000"/>
                        </a:lnSpc>
                        <a:buFont typeface="Symbol" panose="05050102010706020507" pitchFamily="18" charset="2"/>
                        <a:buChar char=""/>
                      </a:pPr>
                      <a:r>
                        <a:rPr lang="es-PA" sz="1600" dirty="0">
                          <a:effectLst/>
                          <a:latin typeface="Neo Sans Pro" panose="020B0504030504040204" pitchFamily="34" charset="0"/>
                        </a:rPr>
                        <a:t>Establece Puntos de Vista</a:t>
                      </a:r>
                    </a:p>
                    <a:p>
                      <a:pPr marL="342900" lvl="0" indent="-342900" algn="just">
                        <a:lnSpc>
                          <a:spcPct val="107000"/>
                        </a:lnSpc>
                        <a:spcAft>
                          <a:spcPts val="800"/>
                        </a:spcAft>
                        <a:buFont typeface="Symbol" panose="05050102010706020507" pitchFamily="18" charset="2"/>
                        <a:buChar char=""/>
                      </a:pPr>
                      <a:r>
                        <a:rPr lang="es-PA" sz="1600" dirty="0">
                          <a:effectLst/>
                          <a:latin typeface="Neo Sans Pro" panose="020B0504030504040204" pitchFamily="34" charset="0"/>
                        </a:rPr>
                        <a:t>Se puede filtrar por Dominio, Espacios de Problemas, Variables, </a:t>
                      </a:r>
                      <a:r>
                        <a:rPr lang="es-PA" sz="1600" dirty="0" err="1">
                          <a:effectLst/>
                          <a:latin typeface="Neo Sans Pro" panose="020B0504030504040204" pitchFamily="34" charset="0"/>
                        </a:rPr>
                        <a:t>étc</a:t>
                      </a:r>
                      <a:r>
                        <a:rPr lang="es-PA" sz="1600" dirty="0">
                          <a:effectLst/>
                          <a:latin typeface="Neo Sans Pro" panose="020B0504030504040204" pitchFamily="34" charset="0"/>
                        </a:rPr>
                        <a:t>.</a:t>
                      </a:r>
                      <a:endParaRPr lang="es-PA" sz="1600" dirty="0">
                        <a:effectLst/>
                        <a:latin typeface="Neo Sans Pro" panose="020B0504030504040204" pitchFamily="34" charset="0"/>
                        <a:ea typeface="Calibri" panose="020F0502020204030204" pitchFamily="34" charset="0"/>
                        <a:cs typeface="Times New Roman" panose="02020603050405020304" pitchFamily="18" charset="0"/>
                      </a:endParaRPr>
                    </a:p>
                  </a:txBody>
                  <a:tcPr marL="46077" marR="46077" marT="0" marB="0"/>
                </a:tc>
                <a:extLst>
                  <a:ext uri="{0D108BD9-81ED-4DB2-BD59-A6C34878D82A}">
                    <a16:rowId xmlns:a16="http://schemas.microsoft.com/office/drawing/2014/main" val="1204699180"/>
                  </a:ext>
                </a:extLst>
              </a:tr>
            </a:tbl>
          </a:graphicData>
        </a:graphic>
      </p:graphicFrame>
    </p:spTree>
    <p:extLst>
      <p:ext uri="{BB962C8B-B14F-4D97-AF65-F5344CB8AC3E}">
        <p14:creationId xmlns:p14="http://schemas.microsoft.com/office/powerpoint/2010/main" val="965104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80972F-123B-778B-5445-407C3CD07DBD}"/>
              </a:ext>
            </a:extLst>
          </p:cNvPr>
          <p:cNvSpPr>
            <a:spLocks noGrp="1"/>
          </p:cNvSpPr>
          <p:nvPr>
            <p:ph type="title"/>
          </p:nvPr>
        </p:nvSpPr>
        <p:spPr/>
        <p:txBody>
          <a:bodyPr/>
          <a:lstStyle/>
          <a:p>
            <a:endParaRPr lang="es-PA"/>
          </a:p>
        </p:txBody>
      </p:sp>
      <p:pic>
        <p:nvPicPr>
          <p:cNvPr id="6" name="Imagen 5" descr="Patrón de fondo&#10;&#10;Descripción generada automáticamente">
            <a:extLst>
              <a:ext uri="{FF2B5EF4-FFF2-40B4-BE49-F238E27FC236}">
                <a16:creationId xmlns:a16="http://schemas.microsoft.com/office/drawing/2014/main" id="{B2FD08CB-C299-102A-01FF-089A71DB50D0}"/>
              </a:ext>
            </a:extLst>
          </p:cNvPr>
          <p:cNvPicPr>
            <a:picLocks noChangeAspect="1"/>
          </p:cNvPicPr>
          <p:nvPr/>
        </p:nvPicPr>
        <p:blipFill>
          <a:blip r:embed="rId2"/>
          <a:stretch>
            <a:fillRect/>
          </a:stretch>
        </p:blipFill>
        <p:spPr>
          <a:xfrm>
            <a:off x="0" y="0"/>
            <a:ext cx="12191999" cy="6858000"/>
          </a:xfrm>
          <a:prstGeom prst="rect">
            <a:avLst/>
          </a:prstGeom>
        </p:spPr>
      </p:pic>
      <p:sp>
        <p:nvSpPr>
          <p:cNvPr id="8" name="CuadroTexto 7">
            <a:extLst>
              <a:ext uri="{FF2B5EF4-FFF2-40B4-BE49-F238E27FC236}">
                <a16:creationId xmlns:a16="http://schemas.microsoft.com/office/drawing/2014/main" id="{E0D91A01-2CE8-2EA9-C663-FD18B44F2F36}"/>
              </a:ext>
            </a:extLst>
          </p:cNvPr>
          <p:cNvSpPr txBox="1"/>
          <p:nvPr/>
        </p:nvSpPr>
        <p:spPr>
          <a:xfrm>
            <a:off x="674369" y="477714"/>
            <a:ext cx="10843260" cy="513923"/>
          </a:xfrm>
          <a:prstGeom prst="rect">
            <a:avLst/>
          </a:prstGeom>
          <a:noFill/>
        </p:spPr>
        <p:txBody>
          <a:bodyPr wrap="square">
            <a:spAutoFit/>
          </a:bodyPr>
          <a:lstStyle/>
          <a:p>
            <a:pPr algn="ctr">
              <a:lnSpc>
                <a:spcPct val="107000"/>
              </a:lnSpc>
              <a:spcBef>
                <a:spcPts val="1200"/>
              </a:spcBef>
            </a:pPr>
            <a:r>
              <a:rPr lang="en-US" sz="2800" b="1" kern="0" dirty="0">
                <a:effectLst/>
                <a:latin typeface="Neo Sans Pro" panose="020B0504030504040204" pitchFamily="34" charset="0"/>
                <a:ea typeface="Times New Roman" panose="02020603050405020304" pitchFamily="18" charset="0"/>
                <a:cs typeface="Times New Roman" panose="02020603050405020304" pitchFamily="18" charset="0"/>
              </a:rPr>
              <a:t>MBSE vs. DCSE (Document Centric Systems Engineering)</a:t>
            </a:r>
            <a:endParaRPr lang="es-PA" sz="28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graphicFrame>
        <p:nvGraphicFramePr>
          <p:cNvPr id="9" name="Tabla 8">
            <a:extLst>
              <a:ext uri="{FF2B5EF4-FFF2-40B4-BE49-F238E27FC236}">
                <a16:creationId xmlns:a16="http://schemas.microsoft.com/office/drawing/2014/main" id="{64D7DC61-0032-19A0-61B5-5210428E106F}"/>
              </a:ext>
            </a:extLst>
          </p:cNvPr>
          <p:cNvGraphicFramePr>
            <a:graphicFrameLocks noGrp="1"/>
          </p:cNvGraphicFramePr>
          <p:nvPr>
            <p:extLst>
              <p:ext uri="{D42A27DB-BD31-4B8C-83A1-F6EECF244321}">
                <p14:modId xmlns:p14="http://schemas.microsoft.com/office/powerpoint/2010/main" val="3070253758"/>
              </p:ext>
            </p:extLst>
          </p:nvPr>
        </p:nvGraphicFramePr>
        <p:xfrm>
          <a:off x="1844039" y="1352090"/>
          <a:ext cx="8503920" cy="5166668"/>
        </p:xfrm>
        <a:graphic>
          <a:graphicData uri="http://schemas.openxmlformats.org/drawingml/2006/table">
            <a:tbl>
              <a:tblPr firstRow="1" firstCol="1" bandRow="1">
                <a:tableStyleId>{4D55EE1A-BABA-4811-8BC5-D2BD8A2D32B3}</a:tableStyleId>
              </a:tblPr>
              <a:tblGrid>
                <a:gridCol w="2316711">
                  <a:extLst>
                    <a:ext uri="{9D8B030D-6E8A-4147-A177-3AD203B41FA5}">
                      <a16:colId xmlns:a16="http://schemas.microsoft.com/office/drawing/2014/main" val="2170161985"/>
                    </a:ext>
                  </a:extLst>
                </a:gridCol>
                <a:gridCol w="3352248">
                  <a:extLst>
                    <a:ext uri="{9D8B030D-6E8A-4147-A177-3AD203B41FA5}">
                      <a16:colId xmlns:a16="http://schemas.microsoft.com/office/drawing/2014/main" val="1164865534"/>
                    </a:ext>
                  </a:extLst>
                </a:gridCol>
                <a:gridCol w="2834961">
                  <a:extLst>
                    <a:ext uri="{9D8B030D-6E8A-4147-A177-3AD203B41FA5}">
                      <a16:colId xmlns:a16="http://schemas.microsoft.com/office/drawing/2014/main" val="275418761"/>
                    </a:ext>
                  </a:extLst>
                </a:gridCol>
              </a:tblGrid>
              <a:tr h="366205">
                <a:tc>
                  <a:txBody>
                    <a:bodyPr/>
                    <a:lstStyle/>
                    <a:p>
                      <a:pPr algn="just">
                        <a:lnSpc>
                          <a:spcPct val="107000"/>
                        </a:lnSpc>
                        <a:spcAft>
                          <a:spcPts val="800"/>
                        </a:spcAft>
                      </a:pPr>
                      <a:r>
                        <a:rPr lang="es-PA" sz="1400" dirty="0">
                          <a:effectLst/>
                          <a:latin typeface="Neo Sans Pro" panose="020B0504030504040204" pitchFamily="34" charset="0"/>
                        </a:rPr>
                        <a:t> </a:t>
                      </a:r>
                      <a:endParaRPr lang="es-PA" sz="1400" dirty="0">
                        <a:effectLst/>
                        <a:latin typeface="Neo Sans Pro" panose="020B0504030504040204" pitchFamily="34" charset="0"/>
                        <a:ea typeface="Calibri" panose="020F0502020204030204" pitchFamily="34" charset="0"/>
                        <a:cs typeface="Times New Roman" panose="02020603050405020304" pitchFamily="18" charset="0"/>
                      </a:endParaRPr>
                    </a:p>
                  </a:txBody>
                  <a:tcPr marL="46077" marR="46077" marT="0" marB="0"/>
                </a:tc>
                <a:tc>
                  <a:txBody>
                    <a:bodyPr/>
                    <a:lstStyle/>
                    <a:p>
                      <a:pPr algn="ctr">
                        <a:lnSpc>
                          <a:spcPct val="107000"/>
                        </a:lnSpc>
                        <a:spcAft>
                          <a:spcPts val="800"/>
                        </a:spcAft>
                      </a:pPr>
                      <a:r>
                        <a:rPr lang="es-PA" sz="2000" b="1" dirty="0" err="1">
                          <a:effectLst/>
                          <a:latin typeface="Neo Sans Pro" panose="020B0504030504040204" pitchFamily="34" charset="0"/>
                        </a:rPr>
                        <a:t>Document-Centric</a:t>
                      </a:r>
                      <a:r>
                        <a:rPr lang="es-PA" sz="2000" b="1" dirty="0">
                          <a:effectLst/>
                          <a:latin typeface="Neo Sans Pro" panose="020B0504030504040204" pitchFamily="34" charset="0"/>
                        </a:rPr>
                        <a:t> (DCSE)</a:t>
                      </a:r>
                      <a:endParaRPr lang="es-PA" sz="2000" b="1" dirty="0">
                        <a:effectLst/>
                        <a:latin typeface="Neo Sans Pro" panose="020B0504030504040204" pitchFamily="34" charset="0"/>
                        <a:ea typeface="Calibri" panose="020F0502020204030204" pitchFamily="34" charset="0"/>
                        <a:cs typeface="Times New Roman" panose="02020603050405020304" pitchFamily="18" charset="0"/>
                      </a:endParaRPr>
                    </a:p>
                  </a:txBody>
                  <a:tcPr marL="46077" marR="46077" marT="0" marB="0"/>
                </a:tc>
                <a:tc>
                  <a:txBody>
                    <a:bodyPr/>
                    <a:lstStyle/>
                    <a:p>
                      <a:pPr algn="ctr">
                        <a:lnSpc>
                          <a:spcPct val="107000"/>
                        </a:lnSpc>
                        <a:spcAft>
                          <a:spcPts val="800"/>
                        </a:spcAft>
                      </a:pPr>
                      <a:r>
                        <a:rPr lang="es-PA" sz="2000" b="1" dirty="0" err="1">
                          <a:effectLst/>
                          <a:latin typeface="Neo Sans Pro" panose="020B0504030504040204" pitchFamily="34" charset="0"/>
                        </a:rPr>
                        <a:t>Model-Based</a:t>
                      </a:r>
                      <a:r>
                        <a:rPr lang="es-PA" sz="2000" b="1" dirty="0">
                          <a:effectLst/>
                          <a:latin typeface="Neo Sans Pro" panose="020B0504030504040204" pitchFamily="34" charset="0"/>
                        </a:rPr>
                        <a:t> (MBSE)</a:t>
                      </a:r>
                      <a:endParaRPr lang="es-PA" sz="2000" b="1" dirty="0">
                        <a:effectLst/>
                        <a:latin typeface="Neo Sans Pro" panose="020B0504030504040204" pitchFamily="34" charset="0"/>
                        <a:ea typeface="Calibri" panose="020F0502020204030204" pitchFamily="34" charset="0"/>
                        <a:cs typeface="Times New Roman" panose="02020603050405020304" pitchFamily="18" charset="0"/>
                      </a:endParaRPr>
                    </a:p>
                  </a:txBody>
                  <a:tcPr marL="46077" marR="46077" marT="0" marB="0"/>
                </a:tc>
                <a:extLst>
                  <a:ext uri="{0D108BD9-81ED-4DB2-BD59-A6C34878D82A}">
                    <a16:rowId xmlns:a16="http://schemas.microsoft.com/office/drawing/2014/main" val="1138275351"/>
                  </a:ext>
                </a:extLst>
              </a:tr>
              <a:tr h="3196516">
                <a:tc>
                  <a:txBody>
                    <a:bodyPr/>
                    <a:lstStyle/>
                    <a:p>
                      <a:pPr algn="just">
                        <a:lnSpc>
                          <a:spcPct val="107000"/>
                        </a:lnSpc>
                        <a:spcAft>
                          <a:spcPts val="800"/>
                        </a:spcAft>
                      </a:pPr>
                      <a:r>
                        <a:rPr lang="es-PA" sz="2000" b="1">
                          <a:effectLst/>
                          <a:latin typeface="Neo Sans Pro" panose="020B0504030504040204" pitchFamily="34" charset="0"/>
                          <a:ea typeface="Calibri" panose="020F0502020204030204" pitchFamily="34" charset="0"/>
                          <a:cs typeface="Times New Roman" panose="02020603050405020304" pitchFamily="18" charset="0"/>
                        </a:rPr>
                        <a:t>Medición del Impacto del Cambio</a:t>
                      </a:r>
                      <a:endParaRPr lang="es-PA" sz="2000">
                        <a:effectLst/>
                        <a:latin typeface="Neo Sans Pro" panose="020B050403050404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gn="just">
                        <a:lnSpc>
                          <a:spcPct val="107000"/>
                        </a:lnSpc>
                        <a:buFont typeface="Symbol" panose="05050102010706020507" pitchFamily="18" charset="2"/>
                        <a:buChar char=""/>
                      </a:pPr>
                      <a:r>
                        <a:rPr lang="es-PA" sz="1800">
                          <a:effectLst/>
                          <a:latin typeface="Neo Sans Pro" panose="020B0504030504040204" pitchFamily="34" charset="0"/>
                          <a:ea typeface="Calibri" panose="020F0502020204030204" pitchFamily="34" charset="0"/>
                          <a:cs typeface="Times New Roman" panose="02020603050405020304" pitchFamily="18" charset="0"/>
                        </a:rPr>
                        <a:t>Se encuentra disponible a lo largo de múltiples documentos</a:t>
                      </a:r>
                    </a:p>
                    <a:p>
                      <a:pPr marL="342900" lvl="0" indent="-342900" algn="just">
                        <a:lnSpc>
                          <a:spcPct val="107000"/>
                        </a:lnSpc>
                        <a:buFont typeface="Symbol" panose="05050102010706020507" pitchFamily="18" charset="2"/>
                        <a:buChar char=""/>
                      </a:pPr>
                      <a:r>
                        <a:rPr lang="es-PA" sz="1800">
                          <a:effectLst/>
                          <a:latin typeface="Neo Sans Pro" panose="020B0504030504040204" pitchFamily="34" charset="0"/>
                          <a:ea typeface="Calibri" panose="020F0502020204030204" pitchFamily="34" charset="0"/>
                          <a:cs typeface="Times New Roman" panose="02020603050405020304" pitchFamily="18" charset="0"/>
                        </a:rPr>
                        <a:t>Los documentos de Texto se encuentran apartados en Estructura y Comportamiento del resto de los elementos del Sistema</a:t>
                      </a:r>
                    </a:p>
                  </a:txBody>
                  <a:tcPr marL="68580" marR="68580" marT="0" marB="0"/>
                </a:tc>
                <a:tc>
                  <a:txBody>
                    <a:bodyPr/>
                    <a:lstStyle/>
                    <a:p>
                      <a:pPr marL="342900" lvl="0" indent="-342900" algn="just">
                        <a:lnSpc>
                          <a:spcPct val="107000"/>
                        </a:lnSpc>
                        <a:buFont typeface="Symbol" panose="05050102010706020507" pitchFamily="18" charset="2"/>
                        <a:buChar char=""/>
                      </a:pPr>
                      <a:r>
                        <a:rPr lang="es-PA" sz="1800" dirty="0">
                          <a:effectLst/>
                          <a:latin typeface="Neo Sans Pro" panose="020B0504030504040204" pitchFamily="34" charset="0"/>
                          <a:ea typeface="Calibri" panose="020F0502020204030204" pitchFamily="34" charset="0"/>
                          <a:cs typeface="Times New Roman" panose="02020603050405020304" pitchFamily="18" charset="0"/>
                        </a:rPr>
                        <a:t>Las Relaciones definen patrones de trazabilidad</a:t>
                      </a:r>
                    </a:p>
                    <a:p>
                      <a:pPr marL="342900" lvl="0" indent="-342900" algn="just">
                        <a:lnSpc>
                          <a:spcPct val="107000"/>
                        </a:lnSpc>
                        <a:buFont typeface="Symbol" panose="05050102010706020507" pitchFamily="18" charset="2"/>
                        <a:buChar char=""/>
                      </a:pPr>
                      <a:r>
                        <a:rPr lang="es-PA" sz="1800" dirty="0">
                          <a:effectLst/>
                          <a:latin typeface="Neo Sans Pro" panose="020B0504030504040204" pitchFamily="34" charset="0"/>
                          <a:ea typeface="Calibri" panose="020F0502020204030204" pitchFamily="34" charset="0"/>
                          <a:cs typeface="Times New Roman" panose="02020603050405020304" pitchFamily="18" charset="0"/>
                        </a:rPr>
                        <a:t>Se convierte en parte natural del proceso de Modelado</a:t>
                      </a:r>
                    </a:p>
                    <a:p>
                      <a:pPr marL="342900" lvl="0" indent="-342900" algn="just">
                        <a:lnSpc>
                          <a:spcPct val="107000"/>
                        </a:lnSpc>
                        <a:spcAft>
                          <a:spcPts val="800"/>
                        </a:spcAft>
                        <a:buFont typeface="Symbol" panose="05050102010706020507" pitchFamily="18" charset="2"/>
                        <a:buChar char=""/>
                      </a:pPr>
                      <a:r>
                        <a:rPr lang="es-PA" sz="1800" dirty="0">
                          <a:effectLst/>
                          <a:latin typeface="Neo Sans Pro" panose="020B0504030504040204" pitchFamily="34" charset="0"/>
                          <a:ea typeface="Calibri" panose="020F0502020204030204" pitchFamily="34" charset="0"/>
                          <a:cs typeface="Times New Roman" panose="02020603050405020304" pitchFamily="18" charset="0"/>
                        </a:rPr>
                        <a:t>Programada Automáticamente</a:t>
                      </a:r>
                    </a:p>
                  </a:txBody>
                  <a:tcPr marL="68580" marR="68580" marT="0" marB="0"/>
                </a:tc>
                <a:extLst>
                  <a:ext uri="{0D108BD9-81ED-4DB2-BD59-A6C34878D82A}">
                    <a16:rowId xmlns:a16="http://schemas.microsoft.com/office/drawing/2014/main" val="4133494395"/>
                  </a:ext>
                </a:extLst>
              </a:tr>
              <a:tr h="1561582">
                <a:tc>
                  <a:txBody>
                    <a:bodyPr/>
                    <a:lstStyle/>
                    <a:p>
                      <a:pPr algn="just">
                        <a:lnSpc>
                          <a:spcPct val="107000"/>
                        </a:lnSpc>
                        <a:spcAft>
                          <a:spcPts val="800"/>
                        </a:spcAft>
                      </a:pPr>
                      <a:r>
                        <a:rPr lang="es-PA" sz="2000" b="1" dirty="0">
                          <a:effectLst/>
                          <a:latin typeface="Neo Sans Pro" panose="020B0504030504040204" pitchFamily="34" charset="0"/>
                          <a:ea typeface="Calibri" panose="020F0502020204030204" pitchFamily="34" charset="0"/>
                          <a:cs typeface="Times New Roman" panose="02020603050405020304" pitchFamily="18" charset="0"/>
                        </a:rPr>
                        <a:t>Medición de la Integridad, </a:t>
                      </a:r>
                      <a:r>
                        <a:rPr lang="es-PA" sz="2000" b="1" dirty="0" err="1">
                          <a:effectLst/>
                          <a:latin typeface="Neo Sans Pro" panose="020B0504030504040204" pitchFamily="34" charset="0"/>
                          <a:ea typeface="Calibri" panose="020F0502020204030204" pitchFamily="34" charset="0"/>
                          <a:cs typeface="Times New Roman" panose="02020603050405020304" pitchFamily="18" charset="0"/>
                        </a:rPr>
                        <a:t>Complejitud</a:t>
                      </a:r>
                      <a:r>
                        <a:rPr lang="es-PA" sz="2000" b="1" dirty="0">
                          <a:effectLst/>
                          <a:latin typeface="Neo Sans Pro" panose="020B0504030504040204" pitchFamily="34" charset="0"/>
                          <a:ea typeface="Calibri" panose="020F0502020204030204" pitchFamily="34" charset="0"/>
                          <a:cs typeface="Times New Roman" panose="02020603050405020304" pitchFamily="18" charset="0"/>
                        </a:rPr>
                        <a:t>, Calidad y Precisión</a:t>
                      </a:r>
                      <a:endParaRPr lang="es-PA" sz="2000" dirty="0">
                        <a:effectLst/>
                        <a:latin typeface="Neo Sans Pro" panose="020B050403050404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gn="just">
                        <a:lnSpc>
                          <a:spcPct val="107000"/>
                        </a:lnSpc>
                        <a:buFont typeface="Symbol" panose="05050102010706020507" pitchFamily="18" charset="2"/>
                        <a:buChar char=""/>
                      </a:pPr>
                      <a:r>
                        <a:rPr lang="es-PA" sz="1800">
                          <a:effectLst/>
                          <a:latin typeface="Neo Sans Pro" panose="020B0504030504040204" pitchFamily="34" charset="0"/>
                          <a:ea typeface="Calibri" panose="020F0502020204030204" pitchFamily="34" charset="0"/>
                          <a:cs typeface="Times New Roman" panose="02020603050405020304" pitchFamily="18" charset="0"/>
                        </a:rPr>
                        <a:t>Por Inspección Manual de los Stakeholders y demás involucrados</a:t>
                      </a:r>
                    </a:p>
                  </a:txBody>
                  <a:tcPr marL="68580" marR="68580" marT="0" marB="0"/>
                </a:tc>
                <a:tc>
                  <a:txBody>
                    <a:bodyPr/>
                    <a:lstStyle/>
                    <a:p>
                      <a:pPr marL="342900" lvl="0" indent="-342900" algn="just">
                        <a:lnSpc>
                          <a:spcPct val="107000"/>
                        </a:lnSpc>
                        <a:spcAft>
                          <a:spcPts val="800"/>
                        </a:spcAft>
                        <a:buFont typeface="Symbol" panose="05050102010706020507" pitchFamily="18" charset="2"/>
                        <a:buChar char=""/>
                      </a:pPr>
                      <a:r>
                        <a:rPr lang="es-PA" sz="1800" dirty="0">
                          <a:effectLst/>
                          <a:latin typeface="Neo Sans Pro" panose="020B0504030504040204" pitchFamily="34" charset="0"/>
                          <a:ea typeface="Calibri" panose="020F0502020204030204" pitchFamily="34" charset="0"/>
                          <a:cs typeface="Times New Roman" panose="02020603050405020304" pitchFamily="18" charset="0"/>
                        </a:rPr>
                        <a:t>Programada Automáticamente</a:t>
                      </a:r>
                    </a:p>
                  </a:txBody>
                  <a:tcPr marL="68580" marR="68580" marT="0" marB="0"/>
                </a:tc>
                <a:extLst>
                  <a:ext uri="{0D108BD9-81ED-4DB2-BD59-A6C34878D82A}">
                    <a16:rowId xmlns:a16="http://schemas.microsoft.com/office/drawing/2014/main" val="1204699180"/>
                  </a:ext>
                </a:extLst>
              </a:tr>
            </a:tbl>
          </a:graphicData>
        </a:graphic>
      </p:graphicFrame>
    </p:spTree>
    <p:extLst>
      <p:ext uri="{BB962C8B-B14F-4D97-AF65-F5344CB8AC3E}">
        <p14:creationId xmlns:p14="http://schemas.microsoft.com/office/powerpoint/2010/main" val="2063924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60178-9F25-A7C8-5360-865588A416C8}"/>
              </a:ext>
            </a:extLst>
          </p:cNvPr>
          <p:cNvSpPr>
            <a:spLocks noGrp="1"/>
          </p:cNvSpPr>
          <p:nvPr>
            <p:ph type="title"/>
          </p:nvPr>
        </p:nvSpPr>
        <p:spPr/>
        <p:txBody>
          <a:bodyPr/>
          <a:lstStyle/>
          <a:p>
            <a:endParaRPr lang="es-PA"/>
          </a:p>
        </p:txBody>
      </p:sp>
      <p:pic>
        <p:nvPicPr>
          <p:cNvPr id="4" name="Imagen 3" descr="Imagen que contiene Patrón de fondo&#10;&#10;Descripción generada automáticamente">
            <a:extLst>
              <a:ext uri="{FF2B5EF4-FFF2-40B4-BE49-F238E27FC236}">
                <a16:creationId xmlns:a16="http://schemas.microsoft.com/office/drawing/2014/main" id="{42EC752F-44C5-F037-CBB6-C3ED65ED1F3C}"/>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1458;p54">
            <a:extLst>
              <a:ext uri="{FF2B5EF4-FFF2-40B4-BE49-F238E27FC236}">
                <a16:creationId xmlns:a16="http://schemas.microsoft.com/office/drawing/2014/main" id="{DEBE5D4A-F54F-6D87-9D8A-5BBD14CCC50D}"/>
              </a:ext>
            </a:extLst>
          </p:cNvPr>
          <p:cNvSpPr txBox="1">
            <a:spLocks/>
          </p:cNvSpPr>
          <p:nvPr/>
        </p:nvSpPr>
        <p:spPr>
          <a:xfrm>
            <a:off x="1845943" y="1284657"/>
            <a:ext cx="8500111"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Amatic SC"/>
              <a:buNone/>
              <a:defRPr sz="3700" b="0" i="0" u="none" strike="noStrike" cap="none">
                <a:solidFill>
                  <a:schemeClr val="dk1"/>
                </a:solidFill>
                <a:latin typeface="Amatic SC"/>
                <a:ea typeface="Amatic SC"/>
                <a:cs typeface="Amatic SC"/>
                <a:sym typeface="Amatic SC"/>
              </a:defRPr>
            </a:lvl1pPr>
            <a:lvl2pPr marR="0" lvl="1"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2pPr>
            <a:lvl3pPr marR="0" lvl="2"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3pPr>
            <a:lvl4pPr marR="0" lvl="3"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4pPr>
            <a:lvl5pPr marR="0" lvl="4"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5pPr>
            <a:lvl6pPr marR="0" lvl="5"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6pPr>
            <a:lvl7pPr marR="0" lvl="6"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7pPr>
            <a:lvl8pPr marR="0" lvl="7"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8pPr>
            <a:lvl9pPr marR="0" lvl="8" algn="l" rtl="0">
              <a:lnSpc>
                <a:spcPct val="100000"/>
              </a:lnSpc>
              <a:spcBef>
                <a:spcPts val="0"/>
              </a:spcBef>
              <a:spcAft>
                <a:spcPts val="0"/>
              </a:spcAft>
              <a:buClr>
                <a:schemeClr val="dk1"/>
              </a:buClr>
              <a:buSzPts val="2800"/>
              <a:buFont typeface="Amatic SC"/>
              <a:buNone/>
              <a:defRPr sz="2800" b="0" i="0" u="none" strike="noStrike" cap="none">
                <a:solidFill>
                  <a:schemeClr val="dk1"/>
                </a:solidFill>
                <a:latin typeface="Amatic SC"/>
                <a:ea typeface="Amatic SC"/>
                <a:cs typeface="Amatic SC"/>
                <a:sym typeface="Amatic SC"/>
              </a:defRPr>
            </a:lvl9pPr>
          </a:lstStyle>
          <a:p>
            <a:pPr algn="ctr">
              <a:lnSpc>
                <a:spcPct val="107000"/>
              </a:lnSpc>
              <a:spcBef>
                <a:spcPts val="1200"/>
              </a:spcBef>
            </a:pPr>
            <a:r>
              <a:rPr lang="en-US" sz="4400" b="1" kern="0" dirty="0">
                <a:effectLst/>
                <a:latin typeface="Neo Sans Pro" panose="020B0504030504040204" pitchFamily="34" charset="0"/>
                <a:ea typeface="Times New Roman" panose="02020603050405020304" pitchFamily="18" charset="0"/>
                <a:cs typeface="Times New Roman" panose="02020603050405020304" pitchFamily="18" charset="0"/>
              </a:rPr>
              <a:t>Caso de </a:t>
            </a:r>
            <a:r>
              <a:rPr lang="en-US" sz="4400" b="1" kern="0" dirty="0" err="1">
                <a:effectLst/>
                <a:latin typeface="Neo Sans Pro" panose="020B0504030504040204" pitchFamily="34" charset="0"/>
                <a:ea typeface="Times New Roman" panose="02020603050405020304" pitchFamily="18" charset="0"/>
                <a:cs typeface="Times New Roman" panose="02020603050405020304" pitchFamily="18" charset="0"/>
              </a:rPr>
              <a:t>Estudio</a:t>
            </a:r>
            <a:endParaRPr lang="en-US" sz="4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a:p>
            <a:pPr algn="ctr">
              <a:lnSpc>
                <a:spcPct val="107000"/>
              </a:lnSpc>
              <a:spcBef>
                <a:spcPts val="1200"/>
              </a:spcBef>
            </a:pPr>
            <a:r>
              <a:rPr lang="en-US" sz="4400" b="1" kern="0" dirty="0" err="1">
                <a:effectLst/>
                <a:latin typeface="Neo Sans Pro" panose="020B0504030504040204" pitchFamily="34" charset="0"/>
                <a:ea typeface="Times New Roman" panose="02020603050405020304" pitchFamily="18" charset="0"/>
                <a:cs typeface="Times New Roman" panose="02020603050405020304" pitchFamily="18" charset="0"/>
              </a:rPr>
              <a:t>Costo</a:t>
            </a:r>
            <a:r>
              <a:rPr lang="en-US" sz="4400" b="1" kern="0" dirty="0">
                <a:effectLst/>
                <a:latin typeface="Neo Sans Pro" panose="020B0504030504040204" pitchFamily="34" charset="0"/>
                <a:ea typeface="Times New Roman" panose="02020603050405020304" pitchFamily="18" charset="0"/>
                <a:cs typeface="Times New Roman" panose="02020603050405020304" pitchFamily="18" charset="0"/>
              </a:rPr>
              <a:t> y </a:t>
            </a:r>
            <a:r>
              <a:rPr lang="en-US" sz="4400" b="1" kern="0" dirty="0" err="1">
                <a:effectLst/>
                <a:latin typeface="Neo Sans Pro" panose="020B0504030504040204" pitchFamily="34" charset="0"/>
                <a:ea typeface="Times New Roman" panose="02020603050405020304" pitchFamily="18" charset="0"/>
                <a:cs typeface="Times New Roman" panose="02020603050405020304" pitchFamily="18" charset="0"/>
              </a:rPr>
              <a:t>Venta</a:t>
            </a:r>
            <a:r>
              <a:rPr lang="en-US" sz="4400" b="1" kern="0" dirty="0">
                <a:effectLst/>
                <a:latin typeface="Neo Sans Pro" panose="020B0504030504040204" pitchFamily="34" charset="0"/>
                <a:ea typeface="Times New Roman" panose="02020603050405020304" pitchFamily="18" charset="0"/>
                <a:cs typeface="Times New Roman" panose="02020603050405020304" pitchFamily="18" charset="0"/>
              </a:rPr>
              <a:t> de Combustibles </a:t>
            </a:r>
            <a:r>
              <a:rPr lang="en-US" sz="4400" b="1" kern="0" dirty="0" err="1">
                <a:effectLst/>
                <a:latin typeface="Neo Sans Pro" panose="020B0504030504040204" pitchFamily="34" charset="0"/>
                <a:ea typeface="Times New Roman" panose="02020603050405020304" pitchFamily="18" charset="0"/>
                <a:cs typeface="Times New Roman" panose="02020603050405020304" pitchFamily="18" charset="0"/>
              </a:rPr>
              <a:t>Líquidos</a:t>
            </a:r>
            <a:r>
              <a:rPr lang="en-US" sz="4400" b="1" kern="0" dirty="0">
                <a:effectLst/>
                <a:latin typeface="Neo Sans Pro" panose="020B0504030504040204" pitchFamily="34" charset="0"/>
                <a:ea typeface="Times New Roman" panose="02020603050405020304" pitchFamily="18" charset="0"/>
                <a:cs typeface="Times New Roman" panose="02020603050405020304" pitchFamily="18" charset="0"/>
              </a:rPr>
              <a:t> </a:t>
            </a:r>
            <a:r>
              <a:rPr lang="en-US" sz="4400" b="1" kern="0" dirty="0" err="1">
                <a:effectLst/>
                <a:latin typeface="Neo Sans Pro" panose="020B0504030504040204" pitchFamily="34" charset="0"/>
                <a:ea typeface="Times New Roman" panose="02020603050405020304" pitchFamily="18" charset="0"/>
                <a:cs typeface="Times New Roman" panose="02020603050405020304" pitchFamily="18" charset="0"/>
              </a:rPr>
              <a:t>en</a:t>
            </a:r>
            <a:r>
              <a:rPr lang="en-US" sz="4400" b="1" kern="0" dirty="0">
                <a:effectLst/>
                <a:latin typeface="Neo Sans Pro" panose="020B0504030504040204" pitchFamily="34" charset="0"/>
                <a:ea typeface="Times New Roman" panose="02020603050405020304" pitchFamily="18" charset="0"/>
                <a:cs typeface="Times New Roman" panose="02020603050405020304" pitchFamily="18" charset="0"/>
              </a:rPr>
              <a:t> Panam</a:t>
            </a:r>
            <a:r>
              <a:rPr lang="en-US" sz="4400" b="1" dirty="0">
                <a:latin typeface="Neo Sans Pro" panose="020B0504030504040204" pitchFamily="34" charset="0"/>
                <a:ea typeface="Times New Roman" panose="02020603050405020304" pitchFamily="18" charset="0"/>
                <a:cs typeface="Times New Roman" panose="02020603050405020304" pitchFamily="18" charset="0"/>
              </a:rPr>
              <a:t>á</a:t>
            </a:r>
            <a:endParaRPr lang="es-PA" sz="4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7" name="Google Shape;246;p40">
            <a:extLst>
              <a:ext uri="{FF2B5EF4-FFF2-40B4-BE49-F238E27FC236}">
                <a16:creationId xmlns:a16="http://schemas.microsoft.com/office/drawing/2014/main" id="{69097988-095A-8EA4-9DEA-278E86157DE2}"/>
              </a:ext>
            </a:extLst>
          </p:cNvPr>
          <p:cNvSpPr txBox="1">
            <a:spLocks/>
          </p:cNvSpPr>
          <p:nvPr/>
        </p:nvSpPr>
        <p:spPr>
          <a:xfrm>
            <a:off x="-58354" y="77941"/>
            <a:ext cx="232403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29348351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221420" y="1742980"/>
            <a:ext cx="5554980"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En el año 2022, </a:t>
            </a:r>
            <a:r>
              <a:rPr lang="es-ES" sz="1800" dirty="0" err="1">
                <a:solidFill>
                  <a:schemeClr val="tx1"/>
                </a:solidFill>
                <a:effectLst/>
                <a:latin typeface="Neo Sans Pro" panose="020B0504030504040204" pitchFamily="34" charset="0"/>
                <a:ea typeface="Calibri" panose="020F0502020204030204" pitchFamily="34" charset="0"/>
                <a:cs typeface="Arial" panose="020B0604020202020204" pitchFamily="34" charset="0"/>
              </a:rPr>
              <a:t>Chevron</a:t>
            </a: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-Texaco cerró su planta de refinería en Panamá, ubicada en Bahía Las Minas, Colón; lo que dejó a la República Centroamericana con la necesidad de hacer la compra de “Producto Terminado”, es decir “Diésel y Gasolina de 91, así como 95 Octanos”, a través de empresas petroleras que efectúan la compra de este en el Mercado Ocasional de Productos Terminados, el cual por la posición geográfica de la República de Panamá.</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DC319A47-8A93-2057-6623-4AC25FD63984}"/>
              </a:ext>
            </a:extLst>
          </p:cNvPr>
          <p:cNvSpPr txBox="1"/>
          <p:nvPr/>
        </p:nvSpPr>
        <p:spPr>
          <a:xfrm>
            <a:off x="1623060" y="5336950"/>
            <a:ext cx="4297680" cy="564835"/>
          </a:xfrm>
          <a:prstGeom prst="rect">
            <a:avLst/>
          </a:prstGeom>
          <a:noFill/>
        </p:spPr>
        <p:txBody>
          <a:bodyPr wrap="square">
            <a:spAutoFit/>
          </a:bodyPr>
          <a:lstStyle/>
          <a:p>
            <a:pPr algn="ctr">
              <a:lnSpc>
                <a:spcPct val="115000"/>
              </a:lnSpc>
              <a:spcAft>
                <a:spcPts val="800"/>
              </a:spcAft>
            </a:pPr>
            <a:r>
              <a:rPr lang="es-ES" i="1" dirty="0">
                <a:effectLst/>
                <a:latin typeface="Neo Sans Pro" panose="020B0504030504040204" pitchFamily="34" charset="0"/>
                <a:ea typeface="Calibri" panose="020F0502020204030204" pitchFamily="34" charset="0"/>
                <a:cs typeface="Times New Roman" panose="02020603050405020304" pitchFamily="18" charset="0"/>
              </a:rPr>
              <a:t>Imagen de la Refinería Panamá S.A. en Bahía Las Minas, Colón (Periódico La Crítica, 2002)</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6468798" y="468216"/>
            <a:ext cx="5554980" cy="848887"/>
          </a:xfrm>
          <a:prstGeom prst="rect">
            <a:avLst/>
          </a:prstGeom>
          <a:noFill/>
        </p:spPr>
        <p:txBody>
          <a:bodyPr wrap="square">
            <a:spAutoFit/>
          </a:bodyPr>
          <a:lstStyle/>
          <a:p>
            <a:pPr algn="ctr">
              <a:lnSpc>
                <a:spcPct val="107000"/>
              </a:lnSpc>
              <a:spcBef>
                <a:spcPts val="1200"/>
              </a:spcBef>
            </a:pP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Costo</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y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Venta</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de Combustibles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Líquidos</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en</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Panam</a:t>
            </a:r>
            <a:r>
              <a:rPr lang="en-US" sz="2400" b="1" dirty="0">
                <a:latin typeface="Neo Sans Pro" panose="020B0504030504040204" pitchFamily="34" charset="0"/>
                <a:ea typeface="Times New Roman" panose="02020603050405020304" pitchFamily="18" charset="0"/>
                <a:cs typeface="Times New Roman" panose="02020603050405020304" pitchFamily="18" charset="0"/>
              </a:rPr>
              <a:t>á</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pic>
        <p:nvPicPr>
          <p:cNvPr id="7" name="Imagen 6" descr="Un barco en el mar y de fondo una ciudad&#10;&#10;Descripción generada automáticamente">
            <a:extLst>
              <a:ext uri="{FF2B5EF4-FFF2-40B4-BE49-F238E27FC236}">
                <a16:creationId xmlns:a16="http://schemas.microsoft.com/office/drawing/2014/main" id="{C41C1A5F-4674-2967-BDD5-F0EB61491B13}"/>
              </a:ext>
            </a:extLst>
          </p:cNvPr>
          <p:cNvPicPr>
            <a:picLocks noChangeAspect="1"/>
          </p:cNvPicPr>
          <p:nvPr/>
        </p:nvPicPr>
        <p:blipFill>
          <a:blip r:embed="rId3"/>
          <a:stretch>
            <a:fillRect/>
          </a:stretch>
        </p:blipFill>
        <p:spPr>
          <a:xfrm>
            <a:off x="1623060" y="1509885"/>
            <a:ext cx="4297680" cy="3675647"/>
          </a:xfrm>
          <a:prstGeom prst="rect">
            <a:avLst/>
          </a:prstGeom>
        </p:spPr>
      </p:pic>
      <p:sp>
        <p:nvSpPr>
          <p:cNvPr id="10" name="CuadroTexto 9">
            <a:extLst>
              <a:ext uri="{FF2B5EF4-FFF2-40B4-BE49-F238E27FC236}">
                <a16:creationId xmlns:a16="http://schemas.microsoft.com/office/drawing/2014/main" id="{BE60DC4C-7243-4793-356A-61F4575F17CB}"/>
              </a:ext>
            </a:extLst>
          </p:cNvPr>
          <p:cNvSpPr txBox="1"/>
          <p:nvPr/>
        </p:nvSpPr>
        <p:spPr>
          <a:xfrm>
            <a:off x="6271262" y="4971509"/>
            <a:ext cx="5555273" cy="307777"/>
          </a:xfrm>
          <a:prstGeom prst="rect">
            <a:avLst/>
          </a:prstGeom>
          <a:noFill/>
        </p:spPr>
        <p:txBody>
          <a:bodyPr wrap="square">
            <a:spAutoFit/>
          </a:bodyPr>
          <a:lstStyle/>
          <a:p>
            <a:pPr algn="ctr"/>
            <a:r>
              <a:rPr lang="es-PA" i="1" dirty="0">
                <a:effectLst/>
                <a:latin typeface="Neo Sans Pro" panose="020B0504030504040204" pitchFamily="34" charset="0"/>
                <a:ea typeface="Calibri" panose="020F0502020204030204" pitchFamily="34" charset="0"/>
                <a:cs typeface="Times New Roman" panose="02020603050405020304" pitchFamily="18" charset="0"/>
              </a:rPr>
              <a:t>Consigna Inicial del Caso de Estudio | Parte N°</a:t>
            </a:r>
            <a:r>
              <a:rPr lang="es-PA" i="1" dirty="0">
                <a:latin typeface="Neo Sans Pro" panose="020B0504030504040204" pitchFamily="34" charset="0"/>
                <a:ea typeface="Calibri" panose="020F0502020204030204" pitchFamily="34" charset="0"/>
                <a:cs typeface="Times New Roman" panose="02020603050405020304" pitchFamily="18" charset="0"/>
              </a:rPr>
              <a:t>1</a:t>
            </a:r>
            <a:endParaRPr lang="es-PA" i="1" dirty="0">
              <a:latin typeface="Neo Sans Pro" panose="020B0504030504040204" pitchFamily="34" charset="0"/>
            </a:endParaRPr>
          </a:p>
        </p:txBody>
      </p:sp>
    </p:spTree>
    <p:extLst>
      <p:ext uri="{BB962C8B-B14F-4D97-AF65-F5344CB8AC3E}">
        <p14:creationId xmlns:p14="http://schemas.microsoft.com/office/powerpoint/2010/main" val="2792002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910280" y="1824272"/>
            <a:ext cx="4515160"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a:solidFill>
                  <a:schemeClr val="tx1"/>
                </a:solidFill>
                <a:effectLst/>
                <a:latin typeface="Neo Sans Pro" panose="020B0504030504040204" pitchFamily="34" charset="0"/>
                <a:ea typeface="Calibri" panose="020F0502020204030204" pitchFamily="34" charset="0"/>
                <a:cs typeface="Arial" panose="020B0604020202020204" pitchFamily="34" charset="0"/>
              </a:rPr>
              <a:t>Las estimaciones recientes, según la Secretaría Nacional de Hidrocarburos, establecen que cada 15 días se importa al país entre 200,000 – 250,000 galones de Diésel, así como 175,000 – 240,000 galones de Gasolina, los cuales son importados al país con los respectivos porcentajes ya mencionados de cada una de las empresas petroleras.</a:t>
            </a:r>
          </a:p>
          <a:p>
            <a:pPr marL="457200" algn="just">
              <a:lnSpc>
                <a:spcPct val="115000"/>
              </a:lnSpc>
              <a:spcAft>
                <a:spcPts val="800"/>
              </a:spcAft>
            </a:pPr>
            <a:endParaRPr lang="es-PA"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6468798" y="468216"/>
            <a:ext cx="5554980" cy="848887"/>
          </a:xfrm>
          <a:prstGeom prst="rect">
            <a:avLst/>
          </a:prstGeom>
          <a:noFill/>
        </p:spPr>
        <p:txBody>
          <a:bodyPr wrap="square">
            <a:spAutoFit/>
          </a:bodyPr>
          <a:lstStyle/>
          <a:p>
            <a:pPr algn="ctr">
              <a:lnSpc>
                <a:spcPct val="107000"/>
              </a:lnSpc>
              <a:spcBef>
                <a:spcPts val="1200"/>
              </a:spcBef>
            </a:pP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Costo</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y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Venta</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de Combustibles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Líquidos</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en</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Panam</a:t>
            </a:r>
            <a:r>
              <a:rPr lang="en-US" sz="2400" b="1" dirty="0">
                <a:latin typeface="Neo Sans Pro" panose="020B0504030504040204" pitchFamily="34" charset="0"/>
                <a:ea typeface="Times New Roman" panose="02020603050405020304" pitchFamily="18" charset="0"/>
                <a:cs typeface="Times New Roman" panose="02020603050405020304" pitchFamily="18" charset="0"/>
              </a:rPr>
              <a:t>á</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3" name="Google Shape;246;p40">
            <a:extLst>
              <a:ext uri="{FF2B5EF4-FFF2-40B4-BE49-F238E27FC236}">
                <a16:creationId xmlns:a16="http://schemas.microsoft.com/office/drawing/2014/main" id="{90E41067-B112-62F2-378C-A96BC3EC68AE}"/>
              </a:ext>
            </a:extLst>
          </p:cNvPr>
          <p:cNvSpPr txBox="1">
            <a:spLocks/>
          </p:cNvSpPr>
          <p:nvPr/>
        </p:nvSpPr>
        <p:spPr>
          <a:xfrm>
            <a:off x="6339258" y="1824272"/>
            <a:ext cx="4887958"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En el mercado panameño, existen 3 empresas con la capacidad de realizar la Importación de Producto Terminado al mencionado país, las cuales son Puma Energy, Texaco y Petróleos Delta, las cuales controlan el 40%, 20% y 40% del total del Producto Terminado Importado a la República de Panamá, el cual será limitado para su análisis en Diésel y Gasolina. </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a:p>
            <a:pPr marL="457200" algn="just">
              <a:lnSpc>
                <a:spcPct val="115000"/>
              </a:lnSpc>
              <a:spcAft>
                <a:spcPts val="800"/>
              </a:spcAft>
            </a:pPr>
            <a:endParaRPr lang="es-PA"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BBCC303A-AF57-B32B-787C-8EE1C004A9B1}"/>
              </a:ext>
            </a:extLst>
          </p:cNvPr>
          <p:cNvSpPr txBox="1"/>
          <p:nvPr/>
        </p:nvSpPr>
        <p:spPr>
          <a:xfrm>
            <a:off x="3318362" y="5279286"/>
            <a:ext cx="5555273" cy="307777"/>
          </a:xfrm>
          <a:prstGeom prst="rect">
            <a:avLst/>
          </a:prstGeom>
          <a:noFill/>
        </p:spPr>
        <p:txBody>
          <a:bodyPr wrap="square">
            <a:spAutoFit/>
          </a:bodyPr>
          <a:lstStyle/>
          <a:p>
            <a:pPr algn="ctr"/>
            <a:r>
              <a:rPr lang="es-PA" i="1" dirty="0">
                <a:effectLst/>
                <a:latin typeface="Neo Sans Pro" panose="020B0504030504040204" pitchFamily="34" charset="0"/>
                <a:ea typeface="Calibri" panose="020F0502020204030204" pitchFamily="34" charset="0"/>
                <a:cs typeface="Times New Roman" panose="02020603050405020304" pitchFamily="18" charset="0"/>
              </a:rPr>
              <a:t>Consigna Inicial del Caso de Estudio | Parte N°2</a:t>
            </a:r>
            <a:endParaRPr lang="es-PA" i="1" dirty="0">
              <a:latin typeface="Neo Sans Pro" panose="020B0504030504040204" pitchFamily="34" charset="0"/>
            </a:endParaRPr>
          </a:p>
        </p:txBody>
      </p:sp>
    </p:spTree>
    <p:extLst>
      <p:ext uri="{BB962C8B-B14F-4D97-AF65-F5344CB8AC3E}">
        <p14:creationId xmlns:p14="http://schemas.microsoft.com/office/powerpoint/2010/main" val="2635900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7" name="CuadroTexto 6">
            <a:extLst>
              <a:ext uri="{FF2B5EF4-FFF2-40B4-BE49-F238E27FC236}">
                <a16:creationId xmlns:a16="http://schemas.microsoft.com/office/drawing/2014/main" id="{CFF980E5-9581-70A7-1B2C-761738EF7D59}"/>
              </a:ext>
            </a:extLst>
          </p:cNvPr>
          <p:cNvSpPr txBox="1"/>
          <p:nvPr/>
        </p:nvSpPr>
        <p:spPr>
          <a:xfrm>
            <a:off x="622833" y="5209365"/>
            <a:ext cx="6097088" cy="307777"/>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cs typeface="Times New Roman" panose="02020603050405020304" pitchFamily="18" charset="0"/>
              </a:rPr>
              <a:t>Países Fundadores del Bloque BRICS (Wikimedia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Commons</a:t>
            </a:r>
            <a:endParaRPr lang="es-PA"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569221" y="1981609"/>
            <a:ext cx="5375826"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Las alarmas se han dispararon a nivel mundial, el momento en el que Rusia invadió Ucrania, ya que la interdependencia comercial entre el mundo Occidental y nuevas potencias económicas, hizo que se configuraran nuevos bloques de influencia como el Bloque BRICS (</a:t>
            </a:r>
            <a:r>
              <a:rPr lang="es-ES" sz="18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Brazil</a:t>
            </a: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Rusia, India, China y Sudáfrica), el cual fue generado como una respuesta ante la OTAN un conjunto de países que ha vuelto a revivir aquel fantasma vivido a mediados-finales del Siglo XX de la Guerra Fría.</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4F2C2AB-502D-0E76-BFE4-AE162CCEA58A}"/>
              </a:ext>
            </a:extLst>
          </p:cNvPr>
          <p:cNvSpPr txBox="1"/>
          <p:nvPr/>
        </p:nvSpPr>
        <p:spPr>
          <a:xfrm>
            <a:off x="7230528" y="584456"/>
            <a:ext cx="3642903" cy="830997"/>
          </a:xfrm>
          <a:prstGeom prst="rect">
            <a:avLst/>
          </a:prstGeom>
          <a:noFill/>
        </p:spPr>
        <p:txBody>
          <a:bodyPr wrap="square">
            <a:spAutoFit/>
          </a:bodyPr>
          <a:lstStyle/>
          <a:p>
            <a:pPr algn="ctr"/>
            <a:r>
              <a:rPr lang="es-PA" sz="2400" b="1" dirty="0">
                <a:latin typeface="Neo Sans Pro" panose="020B0504030504040204" pitchFamily="34" charset="0"/>
              </a:rPr>
              <a:t>Una Situación Real:</a:t>
            </a:r>
          </a:p>
          <a:p>
            <a:pPr algn="ctr"/>
            <a:r>
              <a:rPr lang="es-PA" sz="2400" b="1" dirty="0">
                <a:latin typeface="Neo Sans Pro" panose="020B0504030504040204" pitchFamily="34" charset="0"/>
              </a:rPr>
              <a:t>Guerra  Rusia - Ucrania</a:t>
            </a:r>
          </a:p>
        </p:txBody>
      </p:sp>
      <p:pic>
        <p:nvPicPr>
          <p:cNvPr id="10" name="Imagen 9" descr="Mapa&#10;&#10;Descripción generada automáticamente">
            <a:extLst>
              <a:ext uri="{FF2B5EF4-FFF2-40B4-BE49-F238E27FC236}">
                <a16:creationId xmlns:a16="http://schemas.microsoft.com/office/drawing/2014/main" id="{B7106DD1-7FA8-F898-C89B-AE069FFBAB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215" y="2112460"/>
            <a:ext cx="5925434" cy="3034305"/>
          </a:xfrm>
          <a:prstGeom prst="rect">
            <a:avLst/>
          </a:prstGeom>
          <a:noFill/>
          <a:ln>
            <a:noFill/>
          </a:ln>
        </p:spPr>
      </p:pic>
    </p:spTree>
    <p:extLst>
      <p:ext uri="{BB962C8B-B14F-4D97-AF65-F5344CB8AC3E}">
        <p14:creationId xmlns:p14="http://schemas.microsoft.com/office/powerpoint/2010/main" val="93212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804183" y="1648634"/>
            <a:ext cx="5048560"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El Gobierno de la República de Panamá, estableció lo que denominan una “La Política de Seguridad Energética Nacional”, en la que se estableció la Reserva Nacional Estratégica, la cual almacena el equivalente a 15 días de </a:t>
            </a:r>
            <a:r>
              <a:rPr lang="es-ES" sz="1800" b="1"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NO IMPORTACIÓN DE PRODUCTO TERMINADO</a:t>
            </a: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 al país, en caso de cualquier circunstancia exógena, por lo que su tamaño es recalculado cada 15 días, de igual manera como la Fórmula de Paridad, la cual depende directamente del precio en el mercado internacional del WTI: Texas Crude </a:t>
            </a:r>
            <a:r>
              <a:rPr lang="es-ES" sz="1800" dirty="0" err="1">
                <a:solidFill>
                  <a:schemeClr val="tx1"/>
                </a:solidFill>
                <a:effectLst/>
                <a:latin typeface="Neo Sans Pro" panose="020B0504030504040204" pitchFamily="34" charset="0"/>
                <a:ea typeface="Calibri" panose="020F0502020204030204" pitchFamily="34" charset="0"/>
                <a:cs typeface="Arial" panose="020B0604020202020204" pitchFamily="34" charset="0"/>
              </a:rPr>
              <a:t>Oil</a:t>
            </a: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a:t>
            </a:r>
            <a:endParaRPr lang="es-PA"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6468798" y="468216"/>
            <a:ext cx="5554980" cy="848887"/>
          </a:xfrm>
          <a:prstGeom prst="rect">
            <a:avLst/>
          </a:prstGeom>
          <a:noFill/>
        </p:spPr>
        <p:txBody>
          <a:bodyPr wrap="square">
            <a:spAutoFit/>
          </a:bodyPr>
          <a:lstStyle/>
          <a:p>
            <a:pPr algn="ctr">
              <a:lnSpc>
                <a:spcPct val="107000"/>
              </a:lnSpc>
              <a:spcBef>
                <a:spcPts val="1200"/>
              </a:spcBef>
            </a:pP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Costo</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y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Venta</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de Combustibles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Líquidos</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en</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Panam</a:t>
            </a:r>
            <a:r>
              <a:rPr lang="en-US" sz="2400" b="1" dirty="0">
                <a:latin typeface="Neo Sans Pro" panose="020B0504030504040204" pitchFamily="34" charset="0"/>
                <a:ea typeface="Times New Roman" panose="02020603050405020304" pitchFamily="18" charset="0"/>
                <a:cs typeface="Times New Roman" panose="02020603050405020304" pitchFamily="18" charset="0"/>
              </a:rPr>
              <a:t>á</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3" name="Google Shape;246;p40">
            <a:extLst>
              <a:ext uri="{FF2B5EF4-FFF2-40B4-BE49-F238E27FC236}">
                <a16:creationId xmlns:a16="http://schemas.microsoft.com/office/drawing/2014/main" id="{90E41067-B112-62F2-378C-A96BC3EC68AE}"/>
              </a:ext>
            </a:extLst>
          </p:cNvPr>
          <p:cNvSpPr txBox="1">
            <a:spLocks/>
          </p:cNvSpPr>
          <p:nvPr/>
        </p:nvSpPr>
        <p:spPr>
          <a:xfrm>
            <a:off x="6339259" y="1823693"/>
            <a:ext cx="4887958"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Dicha Reserva Nacional Estratégica, es alimentada por un promedio calculado entre el 25% - 50% de las importaciones del total de las Importaciones de Producto Terminado hechas por las empresas mencionadas anteriormente, las cuales por ley tienen que depositar dicho porcentaje de sus importaciones en la Reserva Nacional Estratégica, con el remanente siendo utilizado en sus Canales de Venta y Distribución al consumidor final (Gasolineras).</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a:p>
            <a:pPr marL="457200" algn="just">
              <a:lnSpc>
                <a:spcPct val="115000"/>
              </a:lnSpc>
              <a:spcAft>
                <a:spcPts val="800"/>
              </a:spcAft>
            </a:pPr>
            <a:endParaRPr lang="es-PA"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9B59A995-A8C7-22FA-AD72-71E06725F649}"/>
              </a:ext>
            </a:extLst>
          </p:cNvPr>
          <p:cNvSpPr txBox="1"/>
          <p:nvPr/>
        </p:nvSpPr>
        <p:spPr>
          <a:xfrm>
            <a:off x="3561622" y="5794377"/>
            <a:ext cx="5555273" cy="307777"/>
          </a:xfrm>
          <a:prstGeom prst="rect">
            <a:avLst/>
          </a:prstGeom>
          <a:noFill/>
        </p:spPr>
        <p:txBody>
          <a:bodyPr wrap="square">
            <a:spAutoFit/>
          </a:bodyPr>
          <a:lstStyle/>
          <a:p>
            <a:pPr algn="ctr"/>
            <a:r>
              <a:rPr lang="es-PA" i="1" dirty="0">
                <a:effectLst/>
                <a:latin typeface="Neo Sans Pro" panose="020B0504030504040204" pitchFamily="34" charset="0"/>
                <a:ea typeface="Calibri" panose="020F0502020204030204" pitchFamily="34" charset="0"/>
                <a:cs typeface="Times New Roman" panose="02020603050405020304" pitchFamily="18" charset="0"/>
              </a:rPr>
              <a:t>Consigna Inicial del Caso de Estudio | Parte N°2</a:t>
            </a:r>
            <a:endParaRPr lang="es-PA" i="1" dirty="0">
              <a:latin typeface="Neo Sans Pro" panose="020B0504030504040204" pitchFamily="34" charset="0"/>
            </a:endParaRPr>
          </a:p>
        </p:txBody>
      </p:sp>
    </p:spTree>
    <p:extLst>
      <p:ext uri="{BB962C8B-B14F-4D97-AF65-F5344CB8AC3E}">
        <p14:creationId xmlns:p14="http://schemas.microsoft.com/office/powerpoint/2010/main" val="1184168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804183" y="1648634"/>
            <a:ext cx="5048560"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El Gobierno de la República de Panamá, estableció lo que denominan una “La Política de Seguridad Energética Nacional”, en la que se estableció la Reserva Nacional Estratégica, la cual almacena el equivalente a 15 días de </a:t>
            </a:r>
            <a:r>
              <a:rPr lang="es-ES" sz="1800" b="1"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NO IMPORTACIÓN DE PRODUCTO TERMINADO</a:t>
            </a: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 al país, en caso de cualquier circunstancia exógena, por lo que su tamaño es recalculado cada 15 días, de igual manera como la Fórmula de Paridad, la cual depende directamente del precio en el mercado internacional del WTI: Texas Crude </a:t>
            </a:r>
            <a:r>
              <a:rPr lang="es-ES" sz="1800" dirty="0" err="1">
                <a:solidFill>
                  <a:schemeClr val="tx1"/>
                </a:solidFill>
                <a:effectLst/>
                <a:latin typeface="Neo Sans Pro" panose="020B0504030504040204" pitchFamily="34" charset="0"/>
                <a:ea typeface="Calibri" panose="020F0502020204030204" pitchFamily="34" charset="0"/>
                <a:cs typeface="Arial" panose="020B0604020202020204" pitchFamily="34" charset="0"/>
              </a:rPr>
              <a:t>Oil</a:t>
            </a: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a:t>
            </a:r>
            <a:endParaRPr lang="es-PA"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6468798" y="468216"/>
            <a:ext cx="5554980" cy="848887"/>
          </a:xfrm>
          <a:prstGeom prst="rect">
            <a:avLst/>
          </a:prstGeom>
          <a:noFill/>
        </p:spPr>
        <p:txBody>
          <a:bodyPr wrap="square">
            <a:spAutoFit/>
          </a:bodyPr>
          <a:lstStyle/>
          <a:p>
            <a:pPr algn="ctr">
              <a:lnSpc>
                <a:spcPct val="107000"/>
              </a:lnSpc>
              <a:spcBef>
                <a:spcPts val="1200"/>
              </a:spcBef>
            </a:pP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Costo</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y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Venta</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de Combustibles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Líquidos</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en</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Panam</a:t>
            </a:r>
            <a:r>
              <a:rPr lang="en-US" sz="2400" b="1" dirty="0">
                <a:latin typeface="Neo Sans Pro" panose="020B0504030504040204" pitchFamily="34" charset="0"/>
                <a:ea typeface="Times New Roman" panose="02020603050405020304" pitchFamily="18" charset="0"/>
                <a:cs typeface="Times New Roman" panose="02020603050405020304" pitchFamily="18" charset="0"/>
              </a:rPr>
              <a:t>á</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3" name="Google Shape;246;p40">
            <a:extLst>
              <a:ext uri="{FF2B5EF4-FFF2-40B4-BE49-F238E27FC236}">
                <a16:creationId xmlns:a16="http://schemas.microsoft.com/office/drawing/2014/main" id="{90E41067-B112-62F2-378C-A96BC3EC68AE}"/>
              </a:ext>
            </a:extLst>
          </p:cNvPr>
          <p:cNvSpPr txBox="1">
            <a:spLocks/>
          </p:cNvSpPr>
          <p:nvPr/>
        </p:nvSpPr>
        <p:spPr>
          <a:xfrm>
            <a:off x="6339259" y="1823693"/>
            <a:ext cx="4887958"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Dicha Reserva Nacional Estratégica, es alimentada por un promedio calculado entre el 25% - 50% de las importaciones del total de las Importaciones de Producto Terminado hechas por las empresas mencionadas anteriormente, las cuales por ley tienen que depositar dicho porcentaje de sus importaciones en la Reserva Nacional Estratégica, con el remanente siendo utilizado en sus Canales de Venta y Distribución al consumidor final (Gasolineras).</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a:p>
            <a:pPr marL="457200" algn="just">
              <a:lnSpc>
                <a:spcPct val="115000"/>
              </a:lnSpc>
              <a:spcAft>
                <a:spcPts val="800"/>
              </a:spcAft>
            </a:pPr>
            <a:endParaRPr lang="es-PA"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9B59A995-A8C7-22FA-AD72-71E06725F649}"/>
              </a:ext>
            </a:extLst>
          </p:cNvPr>
          <p:cNvSpPr txBox="1"/>
          <p:nvPr/>
        </p:nvSpPr>
        <p:spPr>
          <a:xfrm>
            <a:off x="3561622" y="5794377"/>
            <a:ext cx="5555273" cy="307777"/>
          </a:xfrm>
          <a:prstGeom prst="rect">
            <a:avLst/>
          </a:prstGeom>
          <a:noFill/>
        </p:spPr>
        <p:txBody>
          <a:bodyPr wrap="square">
            <a:spAutoFit/>
          </a:bodyPr>
          <a:lstStyle/>
          <a:p>
            <a:pPr algn="ctr"/>
            <a:r>
              <a:rPr lang="es-PA" i="1" dirty="0">
                <a:effectLst/>
                <a:latin typeface="Neo Sans Pro" panose="020B0504030504040204" pitchFamily="34" charset="0"/>
                <a:ea typeface="Calibri" panose="020F0502020204030204" pitchFamily="34" charset="0"/>
                <a:cs typeface="Times New Roman" panose="02020603050405020304" pitchFamily="18" charset="0"/>
              </a:rPr>
              <a:t>Consigna Inicial del Caso de Estudio | Parte N°3</a:t>
            </a:r>
            <a:endParaRPr lang="es-PA" i="1" dirty="0">
              <a:latin typeface="Neo Sans Pro" panose="020B0504030504040204" pitchFamily="34" charset="0"/>
            </a:endParaRPr>
          </a:p>
        </p:txBody>
      </p:sp>
    </p:spTree>
    <p:extLst>
      <p:ext uri="{BB962C8B-B14F-4D97-AF65-F5344CB8AC3E}">
        <p14:creationId xmlns:p14="http://schemas.microsoft.com/office/powerpoint/2010/main" val="1648521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804183" y="1648634"/>
            <a:ext cx="5048560"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Si el Producto Terminado que se encuentra almacenado en la Reserva Nacional Estratégica se encuentra por debajo del 50% de la capacidad de almacenamiento que cuentan, la cual es para de 350,000 galones de Diésel y 300,000 galones de Gasolina, las compañías importadoras de Producto Terminado deberán depositar en ella el 75% de sus importaciones, lo que merma su capacidad de venta al consumidor final en los mencionados canales de distribución, pero reasegura la Seguridad Energética de la República de Panamá.</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6468798" y="468216"/>
            <a:ext cx="5554980" cy="848887"/>
          </a:xfrm>
          <a:prstGeom prst="rect">
            <a:avLst/>
          </a:prstGeom>
          <a:noFill/>
        </p:spPr>
        <p:txBody>
          <a:bodyPr wrap="square">
            <a:spAutoFit/>
          </a:bodyPr>
          <a:lstStyle/>
          <a:p>
            <a:pPr algn="ctr">
              <a:lnSpc>
                <a:spcPct val="107000"/>
              </a:lnSpc>
              <a:spcBef>
                <a:spcPts val="1200"/>
              </a:spcBef>
            </a:pP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Costo</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y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Venta</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de Combustibles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Líquidos</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en</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Panam</a:t>
            </a:r>
            <a:r>
              <a:rPr lang="en-US" sz="2400" b="1" dirty="0">
                <a:latin typeface="Neo Sans Pro" panose="020B0504030504040204" pitchFamily="34" charset="0"/>
                <a:ea typeface="Times New Roman" panose="02020603050405020304" pitchFamily="18" charset="0"/>
                <a:cs typeface="Times New Roman" panose="02020603050405020304" pitchFamily="18" charset="0"/>
              </a:rPr>
              <a:t>á</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3" name="Google Shape;246;p40">
            <a:extLst>
              <a:ext uri="{FF2B5EF4-FFF2-40B4-BE49-F238E27FC236}">
                <a16:creationId xmlns:a16="http://schemas.microsoft.com/office/drawing/2014/main" id="{90E41067-B112-62F2-378C-A96BC3EC68AE}"/>
              </a:ext>
            </a:extLst>
          </p:cNvPr>
          <p:cNvSpPr txBox="1">
            <a:spLocks/>
          </p:cNvSpPr>
          <p:nvPr/>
        </p:nvSpPr>
        <p:spPr>
          <a:xfrm>
            <a:off x="6339258" y="2099336"/>
            <a:ext cx="4887958"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A manera de aumentar la recaudación fiscal, el Gobierno de la República de Panamá estableció un impuesto de $0.25 centavos para cada galón de Diésel vendido, así como de igual forma, estableció un impuesto de $0.60 centavos para cada galón de Gasolina (Independiente si es de 91 o 95 octanos, incluyendo el alto octanaje del </a:t>
            </a:r>
            <a:r>
              <a:rPr lang="es-ES" sz="1800" dirty="0" err="1">
                <a:solidFill>
                  <a:schemeClr val="tx1"/>
                </a:solidFill>
                <a:effectLst/>
                <a:latin typeface="Neo Sans Pro" panose="020B0504030504040204" pitchFamily="34" charset="0"/>
                <a:ea typeface="Calibri" panose="020F0502020204030204" pitchFamily="34" charset="0"/>
                <a:cs typeface="Arial" panose="020B0604020202020204" pitchFamily="34" charset="0"/>
              </a:rPr>
              <a:t>JetFuel</a:t>
            </a: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a:p>
            <a:pPr marL="457200" algn="just">
              <a:lnSpc>
                <a:spcPct val="115000"/>
              </a:lnSpc>
              <a:spcAft>
                <a:spcPts val="800"/>
              </a:spcAft>
            </a:pPr>
            <a:endParaRPr lang="es-PA"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9B59A995-A8C7-22FA-AD72-71E06725F649}"/>
              </a:ext>
            </a:extLst>
          </p:cNvPr>
          <p:cNvSpPr txBox="1"/>
          <p:nvPr/>
        </p:nvSpPr>
        <p:spPr>
          <a:xfrm>
            <a:off x="3561622" y="5794377"/>
            <a:ext cx="5555273" cy="307777"/>
          </a:xfrm>
          <a:prstGeom prst="rect">
            <a:avLst/>
          </a:prstGeom>
          <a:noFill/>
        </p:spPr>
        <p:txBody>
          <a:bodyPr wrap="square">
            <a:spAutoFit/>
          </a:bodyPr>
          <a:lstStyle/>
          <a:p>
            <a:pPr algn="ctr"/>
            <a:r>
              <a:rPr lang="es-PA" i="1" dirty="0">
                <a:effectLst/>
                <a:latin typeface="Neo Sans Pro" panose="020B0504030504040204" pitchFamily="34" charset="0"/>
                <a:ea typeface="Calibri" panose="020F0502020204030204" pitchFamily="34" charset="0"/>
                <a:cs typeface="Times New Roman" panose="02020603050405020304" pitchFamily="18" charset="0"/>
              </a:rPr>
              <a:t>Consigna Inicial del Caso de Estudio | Parte N°4</a:t>
            </a:r>
            <a:endParaRPr lang="es-PA" i="1" dirty="0">
              <a:latin typeface="Neo Sans Pro" panose="020B0504030504040204" pitchFamily="34" charset="0"/>
            </a:endParaRPr>
          </a:p>
        </p:txBody>
      </p:sp>
    </p:spTree>
    <p:extLst>
      <p:ext uri="{BB962C8B-B14F-4D97-AF65-F5344CB8AC3E}">
        <p14:creationId xmlns:p14="http://schemas.microsoft.com/office/powerpoint/2010/main" val="35501108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804183" y="1818727"/>
            <a:ext cx="5048560"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Como aspecto adicional, es de suma importancia conocer que al Diésel ser un Producto Terminado que es utilizado por usualmente por motores grandes (Es decir, motores de Camiones, Buses, 4x4, Pickups y demás vehículos de alto cilindraje), este se puede considerar como el combustible base utilizado para el transporte de Productos de la Cadena Logística y de Suministros de Panamá.</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6468798" y="468216"/>
            <a:ext cx="5554980" cy="848887"/>
          </a:xfrm>
          <a:prstGeom prst="rect">
            <a:avLst/>
          </a:prstGeom>
          <a:noFill/>
        </p:spPr>
        <p:txBody>
          <a:bodyPr wrap="square">
            <a:spAutoFit/>
          </a:bodyPr>
          <a:lstStyle/>
          <a:p>
            <a:pPr algn="ctr">
              <a:lnSpc>
                <a:spcPct val="107000"/>
              </a:lnSpc>
              <a:spcBef>
                <a:spcPts val="1200"/>
              </a:spcBef>
            </a:pP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Costo</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y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Venta</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de Combustibles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Líquidos</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en</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Panam</a:t>
            </a:r>
            <a:r>
              <a:rPr lang="en-US" sz="2400" b="1" dirty="0">
                <a:latin typeface="Neo Sans Pro" panose="020B0504030504040204" pitchFamily="34" charset="0"/>
                <a:ea typeface="Times New Roman" panose="02020603050405020304" pitchFamily="18" charset="0"/>
                <a:cs typeface="Times New Roman" panose="02020603050405020304" pitchFamily="18" charset="0"/>
              </a:rPr>
              <a:t>á</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3" name="Google Shape;246;p40">
            <a:extLst>
              <a:ext uri="{FF2B5EF4-FFF2-40B4-BE49-F238E27FC236}">
                <a16:creationId xmlns:a16="http://schemas.microsoft.com/office/drawing/2014/main" id="{90E41067-B112-62F2-378C-A96BC3EC68AE}"/>
              </a:ext>
            </a:extLst>
          </p:cNvPr>
          <p:cNvSpPr txBox="1">
            <a:spLocks/>
          </p:cNvSpPr>
          <p:nvPr/>
        </p:nvSpPr>
        <p:spPr>
          <a:xfrm>
            <a:off x="6339258" y="1818726"/>
            <a:ext cx="4887958"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Por lo que ha sido uno de los más golpeados por la especulación en el Mercado Spot o Mercado Ocasional durante los últimos meses, con estimaciones que corresponden a que el mismo se vende en un rango que varía entre 1.60 – 1.70 veces su valor verdadero, es decir casi el doble.</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a:p>
            <a:pPr marL="457200" algn="just">
              <a:lnSpc>
                <a:spcPct val="115000"/>
              </a:lnSpc>
              <a:spcAft>
                <a:spcPts val="800"/>
              </a:spcAft>
            </a:pPr>
            <a:endParaRPr lang="es-PA"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9B59A995-A8C7-22FA-AD72-71E06725F649}"/>
              </a:ext>
            </a:extLst>
          </p:cNvPr>
          <p:cNvSpPr txBox="1"/>
          <p:nvPr/>
        </p:nvSpPr>
        <p:spPr>
          <a:xfrm>
            <a:off x="3561622" y="5794377"/>
            <a:ext cx="5555273" cy="307777"/>
          </a:xfrm>
          <a:prstGeom prst="rect">
            <a:avLst/>
          </a:prstGeom>
          <a:noFill/>
        </p:spPr>
        <p:txBody>
          <a:bodyPr wrap="square">
            <a:spAutoFit/>
          </a:bodyPr>
          <a:lstStyle/>
          <a:p>
            <a:pPr algn="ctr"/>
            <a:r>
              <a:rPr lang="es-PA" i="1" dirty="0">
                <a:effectLst/>
                <a:latin typeface="Neo Sans Pro" panose="020B0504030504040204" pitchFamily="34" charset="0"/>
                <a:ea typeface="Calibri" panose="020F0502020204030204" pitchFamily="34" charset="0"/>
                <a:cs typeface="Times New Roman" panose="02020603050405020304" pitchFamily="18" charset="0"/>
              </a:rPr>
              <a:t>Consigna Inicial del Caso de Estudio | Parte N°5</a:t>
            </a:r>
            <a:endParaRPr lang="es-PA" i="1" dirty="0">
              <a:latin typeface="Neo Sans Pro" panose="020B0504030504040204" pitchFamily="34" charset="0"/>
            </a:endParaRPr>
          </a:p>
        </p:txBody>
      </p:sp>
    </p:spTree>
    <p:extLst>
      <p:ext uri="{BB962C8B-B14F-4D97-AF65-F5344CB8AC3E}">
        <p14:creationId xmlns:p14="http://schemas.microsoft.com/office/powerpoint/2010/main" val="4433949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6468798" y="468216"/>
            <a:ext cx="5554980" cy="848887"/>
          </a:xfrm>
          <a:prstGeom prst="rect">
            <a:avLst/>
          </a:prstGeom>
          <a:noFill/>
        </p:spPr>
        <p:txBody>
          <a:bodyPr wrap="square">
            <a:spAutoFit/>
          </a:bodyPr>
          <a:lstStyle/>
          <a:p>
            <a:pPr algn="ctr">
              <a:lnSpc>
                <a:spcPct val="107000"/>
              </a:lnSpc>
              <a:spcBef>
                <a:spcPts val="1200"/>
              </a:spcBef>
            </a:pP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Costo</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y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Venta</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de Combustibles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Líquidos</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en</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Panam</a:t>
            </a:r>
            <a:r>
              <a:rPr lang="en-US" sz="2400" b="1" dirty="0">
                <a:latin typeface="Neo Sans Pro" panose="020B0504030504040204" pitchFamily="34" charset="0"/>
                <a:ea typeface="Times New Roman" panose="02020603050405020304" pitchFamily="18" charset="0"/>
                <a:cs typeface="Times New Roman" panose="02020603050405020304" pitchFamily="18" charset="0"/>
              </a:rPr>
              <a:t>á</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6" name="CuadroTexto 5">
            <a:extLst>
              <a:ext uri="{FF2B5EF4-FFF2-40B4-BE49-F238E27FC236}">
                <a16:creationId xmlns:a16="http://schemas.microsoft.com/office/drawing/2014/main" id="{9B59A995-A8C7-22FA-AD72-71E06725F649}"/>
              </a:ext>
            </a:extLst>
          </p:cNvPr>
          <p:cNvSpPr txBox="1"/>
          <p:nvPr/>
        </p:nvSpPr>
        <p:spPr>
          <a:xfrm>
            <a:off x="3318361" y="5782313"/>
            <a:ext cx="5555273" cy="523220"/>
          </a:xfrm>
          <a:prstGeom prst="rect">
            <a:avLst/>
          </a:prstGeom>
          <a:noFill/>
        </p:spPr>
        <p:txBody>
          <a:bodyPr wrap="square">
            <a:spAutoFit/>
          </a:bodyPr>
          <a:lstStyle/>
          <a:p>
            <a:pPr algn="ctr"/>
            <a:r>
              <a:rPr lang="es-PA" i="1" dirty="0">
                <a:effectLst/>
                <a:latin typeface="Neo Sans Pro" panose="020B0504030504040204" pitchFamily="34" charset="0"/>
                <a:ea typeface="Calibri" panose="020F0502020204030204" pitchFamily="34" charset="0"/>
                <a:cs typeface="Times New Roman" panose="02020603050405020304" pitchFamily="18" charset="0"/>
              </a:rPr>
              <a:t>Diagrama de Ciclo Causal del Caso de Estudio con Salidas Dinámicas (Elaboración Propia en VENSIM)</a:t>
            </a:r>
            <a:endParaRPr lang="es-PA" i="1" dirty="0">
              <a:latin typeface="Neo Sans Pro" panose="020B0504030504040204" pitchFamily="34" charset="0"/>
            </a:endParaRPr>
          </a:p>
        </p:txBody>
      </p:sp>
      <p:pic>
        <p:nvPicPr>
          <p:cNvPr id="7" name="Imagen 6" descr="Diagrama&#10;&#10;Descripción generada automáticamente">
            <a:extLst>
              <a:ext uri="{FF2B5EF4-FFF2-40B4-BE49-F238E27FC236}">
                <a16:creationId xmlns:a16="http://schemas.microsoft.com/office/drawing/2014/main" id="{46BF4022-2A92-DBA6-FBA4-88559DF771D6}"/>
              </a:ext>
            </a:extLst>
          </p:cNvPr>
          <p:cNvPicPr>
            <a:picLocks noChangeAspect="1"/>
          </p:cNvPicPr>
          <p:nvPr/>
        </p:nvPicPr>
        <p:blipFill>
          <a:blip r:embed="rId3"/>
          <a:stretch>
            <a:fillRect/>
          </a:stretch>
        </p:blipFill>
        <p:spPr>
          <a:xfrm>
            <a:off x="2838598" y="1454917"/>
            <a:ext cx="6514804" cy="4137111"/>
          </a:xfrm>
          <a:prstGeom prst="rect">
            <a:avLst/>
          </a:prstGeom>
        </p:spPr>
      </p:pic>
    </p:spTree>
    <p:extLst>
      <p:ext uri="{BB962C8B-B14F-4D97-AF65-F5344CB8AC3E}">
        <p14:creationId xmlns:p14="http://schemas.microsoft.com/office/powerpoint/2010/main" val="20658952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6468798" y="468216"/>
            <a:ext cx="5554980" cy="848887"/>
          </a:xfrm>
          <a:prstGeom prst="rect">
            <a:avLst/>
          </a:prstGeom>
          <a:noFill/>
        </p:spPr>
        <p:txBody>
          <a:bodyPr wrap="square">
            <a:spAutoFit/>
          </a:bodyPr>
          <a:lstStyle/>
          <a:p>
            <a:pPr algn="ctr">
              <a:lnSpc>
                <a:spcPct val="107000"/>
              </a:lnSpc>
              <a:spcBef>
                <a:spcPts val="1200"/>
              </a:spcBef>
            </a:pP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Costo</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y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Venta</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de Combustibles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Líquidos</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en</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Panam</a:t>
            </a:r>
            <a:r>
              <a:rPr lang="en-US" sz="2400" b="1" dirty="0">
                <a:latin typeface="Neo Sans Pro" panose="020B0504030504040204" pitchFamily="34" charset="0"/>
                <a:ea typeface="Times New Roman" panose="02020603050405020304" pitchFamily="18" charset="0"/>
                <a:cs typeface="Times New Roman" panose="02020603050405020304" pitchFamily="18" charset="0"/>
              </a:rPr>
              <a:t>á</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6" name="CuadroTexto 5">
            <a:extLst>
              <a:ext uri="{FF2B5EF4-FFF2-40B4-BE49-F238E27FC236}">
                <a16:creationId xmlns:a16="http://schemas.microsoft.com/office/drawing/2014/main" id="{9B59A995-A8C7-22FA-AD72-71E06725F649}"/>
              </a:ext>
            </a:extLst>
          </p:cNvPr>
          <p:cNvSpPr txBox="1"/>
          <p:nvPr/>
        </p:nvSpPr>
        <p:spPr>
          <a:xfrm>
            <a:off x="2290081" y="5782313"/>
            <a:ext cx="7611838" cy="307777"/>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rPr>
              <a:t>Diagrama de Ishikawa del Caso de Estudio desarrollado en Lucid Chart (Elaboración Propia)</a:t>
            </a:r>
            <a:endParaRPr lang="es-PA" i="1" dirty="0">
              <a:latin typeface="Neo Sans Pro" panose="020B0504030504040204" pitchFamily="34" charset="0"/>
            </a:endParaRPr>
          </a:p>
        </p:txBody>
      </p:sp>
      <p:pic>
        <p:nvPicPr>
          <p:cNvPr id="3" name="Imagen 2">
            <a:extLst>
              <a:ext uri="{FF2B5EF4-FFF2-40B4-BE49-F238E27FC236}">
                <a16:creationId xmlns:a16="http://schemas.microsoft.com/office/drawing/2014/main" id="{ACF28E31-B969-112C-804E-46C2157EBE8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0079" y="1447163"/>
            <a:ext cx="7611839" cy="4205089"/>
          </a:xfrm>
          <a:prstGeom prst="rect">
            <a:avLst/>
          </a:prstGeom>
          <a:noFill/>
          <a:ln>
            <a:noFill/>
          </a:ln>
        </p:spPr>
      </p:pic>
    </p:spTree>
    <p:extLst>
      <p:ext uri="{BB962C8B-B14F-4D97-AF65-F5344CB8AC3E}">
        <p14:creationId xmlns:p14="http://schemas.microsoft.com/office/powerpoint/2010/main" val="39189242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6468798" y="468216"/>
            <a:ext cx="5554980" cy="848887"/>
          </a:xfrm>
          <a:prstGeom prst="rect">
            <a:avLst/>
          </a:prstGeom>
          <a:noFill/>
        </p:spPr>
        <p:txBody>
          <a:bodyPr wrap="square">
            <a:spAutoFit/>
          </a:bodyPr>
          <a:lstStyle/>
          <a:p>
            <a:pPr algn="ctr">
              <a:lnSpc>
                <a:spcPct val="107000"/>
              </a:lnSpc>
              <a:spcBef>
                <a:spcPts val="1200"/>
              </a:spcBef>
            </a:pP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Costo</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y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Venta</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de Combustibles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Líquidos</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en</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Panam</a:t>
            </a:r>
            <a:r>
              <a:rPr lang="en-US" sz="2400" b="1" dirty="0">
                <a:latin typeface="Neo Sans Pro" panose="020B0504030504040204" pitchFamily="34" charset="0"/>
                <a:ea typeface="Times New Roman" panose="02020603050405020304" pitchFamily="18" charset="0"/>
                <a:cs typeface="Times New Roman" panose="02020603050405020304" pitchFamily="18" charset="0"/>
              </a:rPr>
              <a:t>á</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pic>
        <p:nvPicPr>
          <p:cNvPr id="7" name="Imagen 6" descr="Diagrama, Esquemático&#10;&#10;Descripción generada automáticamente">
            <a:extLst>
              <a:ext uri="{FF2B5EF4-FFF2-40B4-BE49-F238E27FC236}">
                <a16:creationId xmlns:a16="http://schemas.microsoft.com/office/drawing/2014/main" id="{EDD75F90-0FB4-9950-08F6-1001807855B7}"/>
              </a:ext>
            </a:extLst>
          </p:cNvPr>
          <p:cNvPicPr>
            <a:picLocks noChangeAspect="1"/>
          </p:cNvPicPr>
          <p:nvPr/>
        </p:nvPicPr>
        <p:blipFill>
          <a:blip r:embed="rId3"/>
          <a:stretch>
            <a:fillRect/>
          </a:stretch>
        </p:blipFill>
        <p:spPr>
          <a:xfrm>
            <a:off x="851379" y="824317"/>
            <a:ext cx="5830271" cy="5767615"/>
          </a:xfrm>
          <a:prstGeom prst="rect">
            <a:avLst/>
          </a:prstGeom>
        </p:spPr>
      </p:pic>
      <p:sp>
        <p:nvSpPr>
          <p:cNvPr id="8" name="Google Shape;246;p40">
            <a:extLst>
              <a:ext uri="{FF2B5EF4-FFF2-40B4-BE49-F238E27FC236}">
                <a16:creationId xmlns:a16="http://schemas.microsoft.com/office/drawing/2014/main" id="{2B3A9944-58EF-4B33-FC85-2E6D9A283A7C}"/>
              </a:ext>
            </a:extLst>
          </p:cNvPr>
          <p:cNvSpPr txBox="1">
            <a:spLocks/>
          </p:cNvSpPr>
          <p:nvPr/>
        </p:nvSpPr>
        <p:spPr>
          <a:xfrm>
            <a:off x="6859273" y="1822685"/>
            <a:ext cx="4986882"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Arial" panose="020B0604020202020204" pitchFamily="34" charset="0"/>
              </a:rPr>
              <a:t>A continuación, procederemos a utilizar el Software de Simulación VENSIM, para poder llevar a cabo un Diagrama de Forrester, en el que veremos la interacción a través de un Modelo Matemático de todos las Entidades, Variables de Flujo, Variables de Caja y sobre todo las Variables Auxiliares, las cuales veremos que serán las cuales nos mostrarán la verdadera afectación de la situación actual en los precios del Producto Terminado en la República de Panamá.</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a:p>
            <a:pPr marL="457200" algn="just">
              <a:lnSpc>
                <a:spcPct val="115000"/>
              </a:lnSpc>
              <a:spcAft>
                <a:spcPts val="800"/>
              </a:spcAft>
            </a:pPr>
            <a:endParaRPr lang="es-PA" sz="1800" dirty="0">
              <a:effectLst/>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67391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6468798" y="468216"/>
            <a:ext cx="5554980" cy="848887"/>
          </a:xfrm>
          <a:prstGeom prst="rect">
            <a:avLst/>
          </a:prstGeom>
          <a:noFill/>
        </p:spPr>
        <p:txBody>
          <a:bodyPr wrap="square">
            <a:spAutoFit/>
          </a:bodyPr>
          <a:lstStyle/>
          <a:p>
            <a:pPr algn="ctr">
              <a:lnSpc>
                <a:spcPct val="107000"/>
              </a:lnSpc>
              <a:spcBef>
                <a:spcPts val="1200"/>
              </a:spcBef>
            </a:pP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Costo</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y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Venta</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de Combustibles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Líquidos</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en</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Panam</a:t>
            </a:r>
            <a:r>
              <a:rPr lang="en-US" sz="2400" b="1" dirty="0">
                <a:latin typeface="Neo Sans Pro" panose="020B0504030504040204" pitchFamily="34" charset="0"/>
                <a:ea typeface="Times New Roman" panose="02020603050405020304" pitchFamily="18" charset="0"/>
                <a:cs typeface="Times New Roman" panose="02020603050405020304" pitchFamily="18" charset="0"/>
              </a:rPr>
              <a:t>á</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6" name="CuadroTexto 5">
            <a:extLst>
              <a:ext uri="{FF2B5EF4-FFF2-40B4-BE49-F238E27FC236}">
                <a16:creationId xmlns:a16="http://schemas.microsoft.com/office/drawing/2014/main" id="{9B59A995-A8C7-22FA-AD72-71E06725F649}"/>
              </a:ext>
            </a:extLst>
          </p:cNvPr>
          <p:cNvSpPr txBox="1"/>
          <p:nvPr/>
        </p:nvSpPr>
        <p:spPr>
          <a:xfrm>
            <a:off x="2824343" y="5782313"/>
            <a:ext cx="6543312" cy="523220"/>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cs typeface="Times New Roman" panose="02020603050405020304" pitchFamily="18" charset="0"/>
              </a:rPr>
              <a:t>Gráfico de la Simulación de las Ventas Totales de Diésel y Gasolina en 180 días (Elaboración Propia en VENSIM)</a:t>
            </a:r>
            <a:endParaRPr lang="es-PA" i="1" dirty="0">
              <a:latin typeface="Neo Sans Pro" panose="020B0504030504040204" pitchFamily="34" charset="0"/>
            </a:endParaRPr>
          </a:p>
        </p:txBody>
      </p:sp>
      <p:pic>
        <p:nvPicPr>
          <p:cNvPr id="7" name="Imagen 6" descr="Gráfico, Gráfico de líneas&#10;&#10;Descripción generada automáticamente">
            <a:extLst>
              <a:ext uri="{FF2B5EF4-FFF2-40B4-BE49-F238E27FC236}">
                <a16:creationId xmlns:a16="http://schemas.microsoft.com/office/drawing/2014/main" id="{AF06957E-0795-62A4-9CAB-19753E4611B0}"/>
              </a:ext>
            </a:extLst>
          </p:cNvPr>
          <p:cNvPicPr>
            <a:picLocks noChangeAspect="1"/>
          </p:cNvPicPr>
          <p:nvPr/>
        </p:nvPicPr>
        <p:blipFill>
          <a:blip r:embed="rId3"/>
          <a:stretch>
            <a:fillRect/>
          </a:stretch>
        </p:blipFill>
        <p:spPr>
          <a:xfrm>
            <a:off x="2824343" y="1486894"/>
            <a:ext cx="6543312" cy="4125627"/>
          </a:xfrm>
          <a:prstGeom prst="rect">
            <a:avLst/>
          </a:prstGeom>
        </p:spPr>
      </p:pic>
    </p:spTree>
    <p:extLst>
      <p:ext uri="{BB962C8B-B14F-4D97-AF65-F5344CB8AC3E}">
        <p14:creationId xmlns:p14="http://schemas.microsoft.com/office/powerpoint/2010/main" val="16006060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6468798" y="468216"/>
            <a:ext cx="5554980" cy="848887"/>
          </a:xfrm>
          <a:prstGeom prst="rect">
            <a:avLst/>
          </a:prstGeom>
          <a:noFill/>
        </p:spPr>
        <p:txBody>
          <a:bodyPr wrap="square">
            <a:spAutoFit/>
          </a:bodyPr>
          <a:lstStyle/>
          <a:p>
            <a:pPr algn="ctr">
              <a:lnSpc>
                <a:spcPct val="107000"/>
              </a:lnSpc>
              <a:spcBef>
                <a:spcPts val="1200"/>
              </a:spcBef>
            </a:pP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Costo</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y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Venta</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de Combustibles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Líquidos</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en</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Panam</a:t>
            </a:r>
            <a:r>
              <a:rPr lang="en-US" sz="2400" b="1" dirty="0">
                <a:latin typeface="Neo Sans Pro" panose="020B0504030504040204" pitchFamily="34" charset="0"/>
                <a:ea typeface="Times New Roman" panose="02020603050405020304" pitchFamily="18" charset="0"/>
                <a:cs typeface="Times New Roman" panose="02020603050405020304" pitchFamily="18" charset="0"/>
              </a:rPr>
              <a:t>á</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6" name="CuadroTexto 5">
            <a:extLst>
              <a:ext uri="{FF2B5EF4-FFF2-40B4-BE49-F238E27FC236}">
                <a16:creationId xmlns:a16="http://schemas.microsoft.com/office/drawing/2014/main" id="{9B59A995-A8C7-22FA-AD72-71E06725F649}"/>
              </a:ext>
            </a:extLst>
          </p:cNvPr>
          <p:cNvSpPr txBox="1"/>
          <p:nvPr/>
        </p:nvSpPr>
        <p:spPr>
          <a:xfrm>
            <a:off x="2824343" y="5782313"/>
            <a:ext cx="6543312" cy="523220"/>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cs typeface="Times New Roman" panose="02020603050405020304" pitchFamily="18" charset="0"/>
              </a:rPr>
              <a:t>Gráfico de la Simulación </a:t>
            </a:r>
            <a:r>
              <a:rPr lang="es-ES" i="1" dirty="0">
                <a:latin typeface="Neo Sans Pro" panose="020B0504030504040204" pitchFamily="34" charset="0"/>
                <a:ea typeface="Calibri" panose="020F0502020204030204" pitchFamily="34" charset="0"/>
                <a:cs typeface="Times New Roman" panose="02020603050405020304" pitchFamily="18" charset="0"/>
              </a:rPr>
              <a:t>del Costo por Galón </a:t>
            </a:r>
            <a:r>
              <a:rPr lang="es-ES" i="1" dirty="0">
                <a:effectLst/>
                <a:latin typeface="Neo Sans Pro" panose="020B0504030504040204" pitchFamily="34" charset="0"/>
                <a:ea typeface="Calibri" panose="020F0502020204030204" pitchFamily="34" charset="0"/>
                <a:cs typeface="Times New Roman" panose="02020603050405020304" pitchFamily="18" charset="0"/>
              </a:rPr>
              <a:t>de Diésel y Gasolina en 180 días (Elaboración Propia en VENSIM)</a:t>
            </a:r>
            <a:endParaRPr lang="es-PA" i="1" dirty="0">
              <a:latin typeface="Neo Sans Pro" panose="020B0504030504040204" pitchFamily="34" charset="0"/>
            </a:endParaRPr>
          </a:p>
        </p:txBody>
      </p:sp>
      <p:pic>
        <p:nvPicPr>
          <p:cNvPr id="3" name="Imagen 2" descr="Gráfico, Gráfico de líneas&#10;&#10;Descripción generada automáticamente">
            <a:extLst>
              <a:ext uri="{FF2B5EF4-FFF2-40B4-BE49-F238E27FC236}">
                <a16:creationId xmlns:a16="http://schemas.microsoft.com/office/drawing/2014/main" id="{36035903-63FD-9EF8-62A6-730A416EF0B9}"/>
              </a:ext>
            </a:extLst>
          </p:cNvPr>
          <p:cNvPicPr>
            <a:picLocks noChangeAspect="1"/>
          </p:cNvPicPr>
          <p:nvPr/>
        </p:nvPicPr>
        <p:blipFill>
          <a:blip r:embed="rId3"/>
          <a:stretch>
            <a:fillRect/>
          </a:stretch>
        </p:blipFill>
        <p:spPr>
          <a:xfrm>
            <a:off x="2824343" y="1506912"/>
            <a:ext cx="6543312" cy="4158251"/>
          </a:xfrm>
          <a:prstGeom prst="rect">
            <a:avLst/>
          </a:prstGeom>
        </p:spPr>
      </p:pic>
    </p:spTree>
    <p:extLst>
      <p:ext uri="{BB962C8B-B14F-4D97-AF65-F5344CB8AC3E}">
        <p14:creationId xmlns:p14="http://schemas.microsoft.com/office/powerpoint/2010/main" val="361507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6468798" y="468216"/>
            <a:ext cx="5554980" cy="848887"/>
          </a:xfrm>
          <a:prstGeom prst="rect">
            <a:avLst/>
          </a:prstGeom>
          <a:noFill/>
        </p:spPr>
        <p:txBody>
          <a:bodyPr wrap="square">
            <a:spAutoFit/>
          </a:bodyPr>
          <a:lstStyle/>
          <a:p>
            <a:pPr algn="ctr">
              <a:lnSpc>
                <a:spcPct val="107000"/>
              </a:lnSpc>
              <a:spcBef>
                <a:spcPts val="1200"/>
              </a:spcBef>
            </a:pP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Costo</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y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Venta</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de Combustibles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Líquidos</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en</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Panam</a:t>
            </a:r>
            <a:r>
              <a:rPr lang="en-US" sz="2400" b="1" dirty="0">
                <a:latin typeface="Neo Sans Pro" panose="020B0504030504040204" pitchFamily="34" charset="0"/>
                <a:ea typeface="Times New Roman" panose="02020603050405020304" pitchFamily="18" charset="0"/>
                <a:cs typeface="Times New Roman" panose="02020603050405020304" pitchFamily="18" charset="0"/>
              </a:rPr>
              <a:t>á</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8" name="Google Shape;246;p40">
            <a:extLst>
              <a:ext uri="{FF2B5EF4-FFF2-40B4-BE49-F238E27FC236}">
                <a16:creationId xmlns:a16="http://schemas.microsoft.com/office/drawing/2014/main" id="{2B3A9944-58EF-4B33-FC85-2E6D9A283A7C}"/>
              </a:ext>
            </a:extLst>
          </p:cNvPr>
          <p:cNvSpPr txBox="1">
            <a:spLocks/>
          </p:cNvSpPr>
          <p:nvPr/>
        </p:nvSpPr>
        <p:spPr>
          <a:xfrm>
            <a:off x="1524927" y="1674283"/>
            <a:ext cx="9142144"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Importante es destacar que, como trabajos futuros al Informe Técnico anteriormente presentado, se puede establecer nuevas condicionales en áreas como lo es el Caso de Estudio del Precio de Venta y Consumo de Combustible en la República de Panamá, como por ejemplo la intervención estatal; la cual se dio producto de múltiples “Revueltas Sociales”. </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Aunado a esto, se establece que el Gobierno de la República de Panamá, estableció un precio fijo de venta para el galón de Producto Terminado en todo el territorio nacional al monto de $3.25 dólares o balboas panameños, cubriendo la diferencia producida por el Cálculo de la Fórmula de Paridad, que se presenta a continuación:</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a:p>
            <a:pPr marL="457200" algn="just">
              <a:lnSpc>
                <a:spcPct val="115000"/>
              </a:lnSpc>
              <a:spcAft>
                <a:spcPts val="800"/>
              </a:spcAft>
            </a:pPr>
            <a:endParaRPr lang="es-PA" sz="1800" dirty="0">
              <a:effectLst/>
              <a:latin typeface="Arial" panose="020B060402020202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5CCC5B88-2F59-38CB-EBBC-2A5B1326CABC}"/>
                  </a:ext>
                </a:extLst>
              </p:cNvPr>
              <p:cNvSpPr txBox="1"/>
              <p:nvPr/>
            </p:nvSpPr>
            <p:spPr>
              <a:xfrm>
                <a:off x="3048544" y="4847834"/>
                <a:ext cx="6097088" cy="1242071"/>
              </a:xfrm>
              <a:prstGeom prst="rect">
                <a:avLst/>
              </a:prstGeom>
              <a:noFill/>
            </p:spPr>
            <p:txBody>
              <a:bodyPr wrap="square">
                <a:spAutoFit/>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ES" sz="1400" b="1" i="1" smtClean="0">
                          <a:effectLst/>
                          <a:latin typeface="Cambria Math" panose="02040503050406030204" pitchFamily="18" charset="0"/>
                          <a:ea typeface="Calibri" panose="020F0502020204030204" pitchFamily="34" charset="0"/>
                          <a:cs typeface="Times New Roman" panose="02020603050405020304" pitchFamily="18" charset="0"/>
                        </a:rPr>
                        <m:t>𝑷𝒓𝒆𝒄𝒊𝒐</m:t>
                      </m:r>
                      <m:r>
                        <a:rPr lang="es-ES" sz="1400" b="1" i="1" smtClean="0">
                          <a:effectLst/>
                          <a:latin typeface="Cambria Math" panose="02040503050406030204" pitchFamily="18" charset="0"/>
                          <a:ea typeface="Calibri" panose="020F0502020204030204" pitchFamily="34" charset="0"/>
                          <a:cs typeface="Times New Roman" panose="02020603050405020304" pitchFamily="18" charset="0"/>
                        </a:rPr>
                        <m:t> </m:t>
                      </m:r>
                      <m:r>
                        <a:rPr lang="es-ES" sz="1400" b="1" i="1" smtClean="0">
                          <a:effectLst/>
                          <a:latin typeface="Cambria Math" panose="02040503050406030204" pitchFamily="18" charset="0"/>
                          <a:ea typeface="Calibri" panose="020F0502020204030204" pitchFamily="34" charset="0"/>
                          <a:cs typeface="Times New Roman" panose="02020603050405020304" pitchFamily="18" charset="0"/>
                        </a:rPr>
                        <m:t>𝒅𝒆</m:t>
                      </m:r>
                      <m:r>
                        <a:rPr lang="es-ES" sz="1400" b="1" i="1" smtClean="0">
                          <a:effectLst/>
                          <a:latin typeface="Cambria Math" panose="02040503050406030204" pitchFamily="18" charset="0"/>
                          <a:ea typeface="Calibri" panose="020F0502020204030204" pitchFamily="34" charset="0"/>
                          <a:cs typeface="Times New Roman" panose="02020603050405020304" pitchFamily="18" charset="0"/>
                        </a:rPr>
                        <m:t> </m:t>
                      </m:r>
                      <m:r>
                        <a:rPr lang="es-ES" sz="1400" b="1" i="1" smtClean="0">
                          <a:effectLst/>
                          <a:latin typeface="Cambria Math" panose="02040503050406030204" pitchFamily="18" charset="0"/>
                          <a:ea typeface="Calibri" panose="020F0502020204030204" pitchFamily="34" charset="0"/>
                          <a:cs typeface="Times New Roman" panose="02020603050405020304" pitchFamily="18" charset="0"/>
                        </a:rPr>
                        <m:t>𝑷𝒂𝒓𝒊𝒅𝒂𝒅</m:t>
                      </m:r>
                      <m:r>
                        <a:rPr lang="es-ES" sz="1400" i="1" smtClean="0">
                          <a:effectLst/>
                          <a:latin typeface="Cambria Math" panose="02040503050406030204" pitchFamily="18" charset="0"/>
                          <a:ea typeface="Calibri" panose="020F0502020204030204" pitchFamily="34" charset="0"/>
                          <a:cs typeface="Times New Roman" panose="02020603050405020304" pitchFamily="18" charset="0"/>
                        </a:rPr>
                        <m:t>=</m:t>
                      </m:r>
                      <m:r>
                        <a:rPr lang="es-ES" sz="1400" i="1" smtClean="0">
                          <a:effectLst/>
                          <a:latin typeface="Cambria Math" panose="02040503050406030204" pitchFamily="18" charset="0"/>
                          <a:ea typeface="Calibri" panose="020F0502020204030204" pitchFamily="34" charset="0"/>
                          <a:cs typeface="Times New Roman" panose="02020603050405020304" pitchFamily="18" charset="0"/>
                        </a:rPr>
                        <m:t>𝐹𝑂𝐵</m:t>
                      </m:r>
                      <m:r>
                        <a:rPr lang="es-ES" sz="1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s-ES" sz="1400" i="1" smtClean="0">
                          <a:effectLst/>
                          <a:latin typeface="Cambria Math" panose="02040503050406030204" pitchFamily="18" charset="0"/>
                          <a:ea typeface="Calibri" panose="020F0502020204030204" pitchFamily="34" charset="0"/>
                          <a:cs typeface="Times New Roman" panose="02020603050405020304" pitchFamily="18" charset="0"/>
                        </a:rPr>
                        <m:t>𝑥</m:t>
                      </m:r>
                      <m:r>
                        <a:rPr lang="es-ES" sz="1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s-ES" sz="1400" i="1" smtClean="0">
                          <a:effectLst/>
                          <a:latin typeface="Cambria Math" panose="02040503050406030204" pitchFamily="18" charset="0"/>
                          <a:ea typeface="Calibri" panose="020F0502020204030204" pitchFamily="34" charset="0"/>
                          <a:cs typeface="Times New Roman" panose="02020603050405020304" pitchFamily="18" charset="0"/>
                        </a:rPr>
                        <m:t>𝐶𝑜𝑠𝑡𝑜</m:t>
                      </m:r>
                      <m:r>
                        <a:rPr lang="es-ES" sz="1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s-ES" sz="1400" i="1" smtClean="0">
                          <a:effectLst/>
                          <a:latin typeface="Cambria Math" panose="02040503050406030204" pitchFamily="18" charset="0"/>
                          <a:ea typeface="Calibri" panose="020F0502020204030204" pitchFamily="34" charset="0"/>
                          <a:cs typeface="Times New Roman" panose="02020603050405020304" pitchFamily="18" charset="0"/>
                        </a:rPr>
                        <m:t>𝑑𝑒</m:t>
                      </m:r>
                      <m:r>
                        <a:rPr lang="es-ES" sz="1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s-ES" sz="1400" i="1" smtClean="0">
                          <a:effectLst/>
                          <a:latin typeface="Cambria Math" panose="02040503050406030204" pitchFamily="18" charset="0"/>
                          <a:ea typeface="Calibri" panose="020F0502020204030204" pitchFamily="34" charset="0"/>
                          <a:cs typeface="Times New Roman" panose="02020603050405020304" pitchFamily="18" charset="0"/>
                        </a:rPr>
                        <m:t>𝐹𝑙𝑒𝑡𝑒</m:t>
                      </m:r>
                      <m:r>
                        <a:rPr lang="es-ES" sz="1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s-ES" sz="1400" i="1" smtClean="0">
                          <a:effectLst/>
                          <a:latin typeface="Cambria Math" panose="02040503050406030204" pitchFamily="18" charset="0"/>
                          <a:ea typeface="Calibri" panose="020F0502020204030204" pitchFamily="34" charset="0"/>
                          <a:cs typeface="Times New Roman" panose="02020603050405020304" pitchFamily="18" charset="0"/>
                        </a:rPr>
                        <m:t>𝑥</m:t>
                      </m:r>
                      <m:r>
                        <a:rPr lang="es-ES" sz="1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s-ES" sz="1400" i="1" smtClean="0">
                          <a:effectLst/>
                          <a:latin typeface="Cambria Math" panose="02040503050406030204" pitchFamily="18" charset="0"/>
                          <a:ea typeface="Calibri" panose="020F0502020204030204" pitchFamily="34" charset="0"/>
                          <a:cs typeface="Times New Roman" panose="02020603050405020304" pitchFamily="18" charset="0"/>
                        </a:rPr>
                        <m:t>𝑆𝑒𝑔𝑢𝑟𝑜</m:t>
                      </m:r>
                      <m:r>
                        <a:rPr lang="es-ES" sz="1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s-ES" sz="1400" i="1" smtClean="0">
                          <a:effectLst/>
                          <a:latin typeface="Cambria Math" panose="02040503050406030204" pitchFamily="18" charset="0"/>
                          <a:ea typeface="Calibri" panose="020F0502020204030204" pitchFamily="34" charset="0"/>
                          <a:cs typeface="Times New Roman" panose="02020603050405020304" pitchFamily="18" charset="0"/>
                        </a:rPr>
                        <m:t>𝑑𝑒</m:t>
                      </m:r>
                      <m:r>
                        <a:rPr lang="es-ES" sz="1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s-ES" sz="1400" i="1" smtClean="0">
                          <a:effectLst/>
                          <a:latin typeface="Cambria Math" panose="02040503050406030204" pitchFamily="18" charset="0"/>
                          <a:ea typeface="Calibri" panose="020F0502020204030204" pitchFamily="34" charset="0"/>
                          <a:cs typeface="Times New Roman" panose="02020603050405020304" pitchFamily="18" charset="0"/>
                        </a:rPr>
                        <m:t>𝑃𝑟𝑜𝑑𝑢𝑐𝑡𝑜</m:t>
                      </m:r>
                      <m:r>
                        <a:rPr lang="es-ES" sz="1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s-ES" sz="1400" i="1" smtClean="0">
                          <a:effectLst/>
                          <a:latin typeface="Cambria Math" panose="02040503050406030204" pitchFamily="18" charset="0"/>
                          <a:ea typeface="Calibri" panose="020F0502020204030204" pitchFamily="34" charset="0"/>
                          <a:cs typeface="Times New Roman" panose="02020603050405020304" pitchFamily="18" charset="0"/>
                        </a:rPr>
                        <m:t>𝑥</m:t>
                      </m:r>
                      <m:r>
                        <a:rPr lang="es-ES" sz="1400" i="1" smtClean="0">
                          <a:effectLst/>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s-PA" sz="1400" dirty="0">
                  <a:effectLst/>
                  <a:latin typeface="Neo Sans Pro" panose="020B050403050404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ES" sz="1400" i="1">
                          <a:effectLst/>
                          <a:latin typeface="Cambria Math" panose="02040503050406030204" pitchFamily="18" charset="0"/>
                          <a:ea typeface="Calibri" panose="020F0502020204030204" pitchFamily="34" charset="0"/>
                          <a:cs typeface="Times New Roman" panose="02020603050405020304" pitchFamily="18" charset="0"/>
                        </a:rPr>
                        <m:t>𝑀𝑎𝑟𝑔𝑒𝑛</m:t>
                      </m:r>
                      <m:r>
                        <a:rPr lang="es-ES" sz="1400" i="1">
                          <a:effectLst/>
                          <a:latin typeface="Cambria Math" panose="02040503050406030204" pitchFamily="18" charset="0"/>
                          <a:ea typeface="Calibri" panose="020F0502020204030204" pitchFamily="34" charset="0"/>
                          <a:cs typeface="Times New Roman" panose="02020603050405020304" pitchFamily="18" charset="0"/>
                        </a:rPr>
                        <m:t> </m:t>
                      </m:r>
                      <m:r>
                        <a:rPr lang="es-ES" sz="1400" i="1">
                          <a:effectLst/>
                          <a:latin typeface="Cambria Math" panose="02040503050406030204" pitchFamily="18" charset="0"/>
                          <a:ea typeface="Calibri" panose="020F0502020204030204" pitchFamily="34" charset="0"/>
                          <a:cs typeface="Times New Roman" panose="02020603050405020304" pitchFamily="18" charset="0"/>
                        </a:rPr>
                        <m:t>𝑑𝑒</m:t>
                      </m:r>
                      <m:r>
                        <a:rPr lang="es-ES" sz="1400" i="1">
                          <a:effectLst/>
                          <a:latin typeface="Cambria Math" panose="02040503050406030204" pitchFamily="18" charset="0"/>
                          <a:ea typeface="Calibri" panose="020F0502020204030204" pitchFamily="34" charset="0"/>
                          <a:cs typeface="Times New Roman" panose="02020603050405020304" pitchFamily="18" charset="0"/>
                        </a:rPr>
                        <m:t> </m:t>
                      </m:r>
                      <m:r>
                        <a:rPr lang="es-ES" sz="1400" i="1">
                          <a:effectLst/>
                          <a:latin typeface="Cambria Math" panose="02040503050406030204" pitchFamily="18" charset="0"/>
                          <a:ea typeface="Calibri" panose="020F0502020204030204" pitchFamily="34" charset="0"/>
                          <a:cs typeface="Times New Roman" panose="02020603050405020304" pitchFamily="18" charset="0"/>
                        </a:rPr>
                        <m:t>𝑃</m:t>
                      </m:r>
                      <m:r>
                        <a:rPr lang="es-ES" sz="1400" i="1">
                          <a:effectLst/>
                          <a:latin typeface="Cambria Math" panose="02040503050406030204" pitchFamily="18" charset="0"/>
                          <a:ea typeface="Calibri" panose="020F0502020204030204" pitchFamily="34" charset="0"/>
                          <a:cs typeface="Times New Roman" panose="02020603050405020304" pitchFamily="18" charset="0"/>
                        </a:rPr>
                        <m:t>é</m:t>
                      </m:r>
                      <m:r>
                        <a:rPr lang="es-ES" sz="1400" i="1">
                          <a:effectLst/>
                          <a:latin typeface="Cambria Math" panose="02040503050406030204" pitchFamily="18" charset="0"/>
                          <a:ea typeface="Calibri" panose="020F0502020204030204" pitchFamily="34" charset="0"/>
                          <a:cs typeface="Times New Roman" panose="02020603050405020304" pitchFamily="18" charset="0"/>
                        </a:rPr>
                        <m:t>𝑟𝑑𝑖𝑑𝑎𝑠</m:t>
                      </m:r>
                      <m:r>
                        <a:rPr lang="es-ES" sz="1400" i="1">
                          <a:effectLst/>
                          <a:latin typeface="Cambria Math" panose="02040503050406030204" pitchFamily="18" charset="0"/>
                          <a:ea typeface="Calibri" panose="020F0502020204030204" pitchFamily="34" charset="0"/>
                          <a:cs typeface="Times New Roman" panose="02020603050405020304" pitchFamily="18" charset="0"/>
                        </a:rPr>
                        <m:t> </m:t>
                      </m:r>
                      <m:r>
                        <a:rPr lang="es-ES" sz="1400" i="1">
                          <a:effectLst/>
                          <a:latin typeface="Cambria Math" panose="02040503050406030204" pitchFamily="18" charset="0"/>
                          <a:ea typeface="Calibri" panose="020F0502020204030204" pitchFamily="34" charset="0"/>
                          <a:cs typeface="Times New Roman" panose="02020603050405020304" pitchFamily="18" charset="0"/>
                        </a:rPr>
                        <m:t>𝑥</m:t>
                      </m:r>
                      <m:r>
                        <a:rPr lang="es-ES" sz="1400" i="1">
                          <a:effectLst/>
                          <a:latin typeface="Cambria Math" panose="02040503050406030204" pitchFamily="18" charset="0"/>
                          <a:ea typeface="Calibri" panose="020F0502020204030204" pitchFamily="34" charset="0"/>
                          <a:cs typeface="Times New Roman" panose="02020603050405020304" pitchFamily="18" charset="0"/>
                        </a:rPr>
                        <m:t> </m:t>
                      </m:r>
                      <m:r>
                        <a:rPr lang="es-ES" sz="1400" i="1">
                          <a:effectLst/>
                          <a:latin typeface="Cambria Math" panose="02040503050406030204" pitchFamily="18" charset="0"/>
                          <a:ea typeface="Calibri" panose="020F0502020204030204" pitchFamily="34" charset="0"/>
                          <a:cs typeface="Times New Roman" panose="02020603050405020304" pitchFamily="18" charset="0"/>
                        </a:rPr>
                        <m:t>𝐶𝑎𝑟𝑡𝑎</m:t>
                      </m:r>
                      <m:r>
                        <a:rPr lang="es-ES" sz="1400" i="1">
                          <a:effectLst/>
                          <a:latin typeface="Cambria Math" panose="02040503050406030204" pitchFamily="18" charset="0"/>
                          <a:ea typeface="Calibri" panose="020F0502020204030204" pitchFamily="34" charset="0"/>
                          <a:cs typeface="Times New Roman" panose="02020603050405020304" pitchFamily="18" charset="0"/>
                        </a:rPr>
                        <m:t> </m:t>
                      </m:r>
                      <m:r>
                        <a:rPr lang="es-ES" sz="1400" i="1">
                          <a:effectLst/>
                          <a:latin typeface="Cambria Math" panose="02040503050406030204" pitchFamily="18" charset="0"/>
                          <a:ea typeface="Calibri" panose="020F0502020204030204" pitchFamily="34" charset="0"/>
                          <a:cs typeface="Times New Roman" panose="02020603050405020304" pitchFamily="18" charset="0"/>
                        </a:rPr>
                        <m:t>𝑑𝑒</m:t>
                      </m:r>
                      <m:r>
                        <a:rPr lang="es-ES" sz="1400" i="1">
                          <a:effectLst/>
                          <a:latin typeface="Cambria Math" panose="02040503050406030204" pitchFamily="18" charset="0"/>
                          <a:ea typeface="Calibri" panose="020F0502020204030204" pitchFamily="34" charset="0"/>
                          <a:cs typeface="Times New Roman" panose="02020603050405020304" pitchFamily="18" charset="0"/>
                        </a:rPr>
                        <m:t> </m:t>
                      </m:r>
                      <m:r>
                        <a:rPr lang="es-ES" sz="1400" i="1">
                          <a:effectLst/>
                          <a:latin typeface="Cambria Math" panose="02040503050406030204" pitchFamily="18" charset="0"/>
                          <a:ea typeface="Calibri" panose="020F0502020204030204" pitchFamily="34" charset="0"/>
                          <a:cs typeface="Times New Roman" panose="02020603050405020304" pitchFamily="18" charset="0"/>
                        </a:rPr>
                        <m:t>𝐶𝑟</m:t>
                      </m:r>
                      <m:r>
                        <a:rPr lang="es-ES" sz="1400" i="1">
                          <a:effectLst/>
                          <a:latin typeface="Cambria Math" panose="02040503050406030204" pitchFamily="18" charset="0"/>
                          <a:ea typeface="Calibri" panose="020F0502020204030204" pitchFamily="34" charset="0"/>
                          <a:cs typeface="Times New Roman" panose="02020603050405020304" pitchFamily="18" charset="0"/>
                        </a:rPr>
                        <m:t>é</m:t>
                      </m:r>
                      <m:r>
                        <a:rPr lang="es-ES" sz="1400" i="1">
                          <a:effectLst/>
                          <a:latin typeface="Cambria Math" panose="02040503050406030204" pitchFamily="18" charset="0"/>
                          <a:ea typeface="Calibri" panose="020F0502020204030204" pitchFamily="34" charset="0"/>
                          <a:cs typeface="Times New Roman" panose="02020603050405020304" pitchFamily="18" charset="0"/>
                        </a:rPr>
                        <m:t>𝑑𝑖𝑡𝑜</m:t>
                      </m:r>
                      <m:r>
                        <a:rPr lang="es-ES" sz="1400" i="1">
                          <a:effectLst/>
                          <a:latin typeface="Cambria Math" panose="02040503050406030204" pitchFamily="18" charset="0"/>
                          <a:ea typeface="Calibri" panose="020F0502020204030204" pitchFamily="34" charset="0"/>
                          <a:cs typeface="Times New Roman" panose="02020603050405020304" pitchFamily="18" charset="0"/>
                        </a:rPr>
                        <m:t> </m:t>
                      </m:r>
                      <m:r>
                        <a:rPr lang="es-ES" sz="1400" i="1">
                          <a:effectLst/>
                          <a:latin typeface="Cambria Math" panose="02040503050406030204" pitchFamily="18" charset="0"/>
                          <a:ea typeface="Calibri" panose="020F0502020204030204" pitchFamily="34" charset="0"/>
                          <a:cs typeface="Times New Roman" panose="02020603050405020304" pitchFamily="18" charset="0"/>
                        </a:rPr>
                        <m:t>𝑥</m:t>
                      </m:r>
                      <m:r>
                        <a:rPr lang="es-ES" sz="1400" i="1">
                          <a:effectLst/>
                          <a:latin typeface="Cambria Math" panose="02040503050406030204" pitchFamily="18" charset="0"/>
                          <a:ea typeface="Calibri" panose="020F0502020204030204" pitchFamily="34" charset="0"/>
                          <a:cs typeface="Times New Roman" panose="02020603050405020304" pitchFamily="18" charset="0"/>
                        </a:rPr>
                        <m:t> </m:t>
                      </m:r>
                      <m:r>
                        <a:rPr lang="es-ES" sz="1400" i="1">
                          <a:effectLst/>
                          <a:latin typeface="Cambria Math" panose="02040503050406030204" pitchFamily="18" charset="0"/>
                          <a:ea typeface="Calibri" panose="020F0502020204030204" pitchFamily="34" charset="0"/>
                          <a:cs typeface="Times New Roman" panose="02020603050405020304" pitchFamily="18" charset="0"/>
                        </a:rPr>
                        <m:t>𝑂𝑝𝑒𝑟𝑎𝑐𝑖</m:t>
                      </m:r>
                      <m:r>
                        <a:rPr lang="es-ES" sz="1400" i="1">
                          <a:effectLst/>
                          <a:latin typeface="Cambria Math" panose="02040503050406030204" pitchFamily="18" charset="0"/>
                          <a:ea typeface="Calibri" panose="020F0502020204030204" pitchFamily="34" charset="0"/>
                          <a:cs typeface="Times New Roman" panose="02020603050405020304" pitchFamily="18" charset="0"/>
                        </a:rPr>
                        <m:t>ó</m:t>
                      </m:r>
                      <m:r>
                        <a:rPr lang="es-ES" sz="1400" i="1">
                          <a:effectLst/>
                          <a:latin typeface="Cambria Math" panose="02040503050406030204" pitchFamily="18" charset="0"/>
                          <a:ea typeface="Calibri" panose="020F0502020204030204" pitchFamily="34" charset="0"/>
                          <a:cs typeface="Times New Roman" panose="02020603050405020304" pitchFamily="18" charset="0"/>
                        </a:rPr>
                        <m:t>𝑛</m:t>
                      </m:r>
                      <m:r>
                        <a:rPr lang="es-ES" sz="1400" i="1">
                          <a:effectLst/>
                          <a:latin typeface="Cambria Math" panose="02040503050406030204" pitchFamily="18" charset="0"/>
                          <a:ea typeface="Calibri" panose="020F0502020204030204" pitchFamily="34" charset="0"/>
                          <a:cs typeface="Times New Roman" panose="02020603050405020304" pitchFamily="18" charset="0"/>
                        </a:rPr>
                        <m:t> </m:t>
                      </m:r>
                      <m:r>
                        <a:rPr lang="es-ES" sz="1400" i="1">
                          <a:effectLst/>
                          <a:latin typeface="Cambria Math" panose="02040503050406030204" pitchFamily="18" charset="0"/>
                          <a:ea typeface="Calibri" panose="020F0502020204030204" pitchFamily="34" charset="0"/>
                          <a:cs typeface="Times New Roman" panose="02020603050405020304" pitchFamily="18" charset="0"/>
                        </a:rPr>
                        <m:t>𝑥</m:t>
                      </m:r>
                      <m:r>
                        <a:rPr lang="es-ES" sz="1400" i="1">
                          <a:effectLst/>
                          <a:latin typeface="Cambria Math" panose="02040503050406030204" pitchFamily="18" charset="0"/>
                          <a:ea typeface="Calibri" panose="020F0502020204030204" pitchFamily="34" charset="0"/>
                          <a:cs typeface="Times New Roman" panose="02020603050405020304" pitchFamily="18" charset="0"/>
                        </a:rPr>
                        <m:t> </m:t>
                      </m:r>
                      <m:r>
                        <a:rPr lang="es-ES" sz="1400" i="1">
                          <a:effectLst/>
                          <a:latin typeface="Cambria Math" panose="02040503050406030204" pitchFamily="18" charset="0"/>
                          <a:ea typeface="Calibri" panose="020F0502020204030204" pitchFamily="34" charset="0"/>
                          <a:cs typeface="Times New Roman" panose="02020603050405020304" pitchFamily="18" charset="0"/>
                        </a:rPr>
                        <m:t>𝑀𝑎𝑟𝑔𝑒𝑛</m:t>
                      </m:r>
                      <m:r>
                        <a:rPr lang="es-ES" sz="1400" i="1">
                          <a:effectLst/>
                          <a:latin typeface="Cambria Math" panose="02040503050406030204" pitchFamily="18" charset="0"/>
                          <a:ea typeface="Calibri" panose="020F0502020204030204" pitchFamily="34" charset="0"/>
                          <a:cs typeface="Times New Roman" panose="02020603050405020304" pitchFamily="18" charset="0"/>
                        </a:rPr>
                        <m:t> </m:t>
                      </m:r>
                      <m:r>
                        <a:rPr lang="es-ES" sz="1400" i="1">
                          <a:effectLst/>
                          <a:latin typeface="Cambria Math" panose="02040503050406030204" pitchFamily="18" charset="0"/>
                          <a:ea typeface="Calibri" panose="020F0502020204030204" pitchFamily="34" charset="0"/>
                          <a:cs typeface="Times New Roman" panose="02020603050405020304" pitchFamily="18" charset="0"/>
                        </a:rPr>
                        <m:t>𝑑𝑒</m:t>
                      </m:r>
                      <m:r>
                        <a:rPr lang="es-ES" sz="1400" i="1">
                          <a:effectLst/>
                          <a:latin typeface="Cambria Math" panose="02040503050406030204" pitchFamily="18" charset="0"/>
                          <a:ea typeface="Calibri" panose="020F0502020204030204" pitchFamily="34" charset="0"/>
                          <a:cs typeface="Times New Roman" panose="02020603050405020304" pitchFamily="18" charset="0"/>
                        </a:rPr>
                        <m:t> </m:t>
                      </m:r>
                      <m:r>
                        <a:rPr lang="es-ES" sz="1400" i="1">
                          <a:effectLst/>
                          <a:latin typeface="Cambria Math" panose="02040503050406030204" pitchFamily="18" charset="0"/>
                          <a:ea typeface="Calibri" panose="020F0502020204030204" pitchFamily="34" charset="0"/>
                          <a:cs typeface="Times New Roman" panose="02020603050405020304" pitchFamily="18" charset="0"/>
                        </a:rPr>
                        <m:t>𝐺𝑎𝑛𝑎𝑛𝑐𝑖𝑎</m:t>
                      </m:r>
                    </m:oMath>
                  </m:oMathPara>
                </a14:m>
                <a:endParaRPr lang="es-PA" sz="1400" dirty="0">
                  <a:effectLst/>
                  <a:latin typeface="Neo Sans Pro" panose="020B050403050404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s-ES" sz="1200" i="1" dirty="0">
                    <a:effectLst/>
                    <a:latin typeface="Neo Sans Pro" panose="020B0504030504040204" pitchFamily="34" charset="0"/>
                    <a:ea typeface="Calibri" panose="020F0502020204030204" pitchFamily="34" charset="0"/>
                    <a:cs typeface="Times New Roman" panose="02020603050405020304" pitchFamily="18" charset="0"/>
                  </a:rPr>
                  <a:t> </a:t>
                </a:r>
                <a:endParaRPr lang="es-PA" sz="1400" dirty="0">
                  <a:effectLst/>
                  <a:latin typeface="Neo Sans Pro" panose="020B050403050404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s-ES" sz="1200" i="1" dirty="0">
                    <a:effectLst/>
                    <a:latin typeface="Neo Sans Pro" panose="020B0504030504040204" pitchFamily="34" charset="0"/>
                    <a:ea typeface="Calibri" panose="020F0502020204030204" pitchFamily="34" charset="0"/>
                    <a:cs typeface="Times New Roman" panose="02020603050405020304" pitchFamily="18" charset="0"/>
                  </a:rPr>
                  <a:t>Fórmula #1: Cálculo del Precio de Paridad de los Combustibles Líquidos</a:t>
                </a:r>
                <a:endParaRPr lang="es-PA" sz="1400" dirty="0">
                  <a:effectLst/>
                  <a:latin typeface="Neo Sans Pro" panose="020B0504030504040204" pitchFamily="34" charset="0"/>
                  <a:ea typeface="Calibri" panose="020F0502020204030204" pitchFamily="34" charset="0"/>
                  <a:cs typeface="Times New Roman" panose="02020603050405020304" pitchFamily="18" charset="0"/>
                </a:endParaRPr>
              </a:p>
            </p:txBody>
          </p:sp>
        </mc:Choice>
        <mc:Fallback>
          <p:sp>
            <p:nvSpPr>
              <p:cNvPr id="10" name="CuadroTexto 9">
                <a:extLst>
                  <a:ext uri="{FF2B5EF4-FFF2-40B4-BE49-F238E27FC236}">
                    <a16:creationId xmlns:a16="http://schemas.microsoft.com/office/drawing/2014/main" id="{5CCC5B88-2F59-38CB-EBBC-2A5B1326CABC}"/>
                  </a:ext>
                </a:extLst>
              </p:cNvPr>
              <p:cNvSpPr txBox="1">
                <a:spLocks noRot="1" noChangeAspect="1" noMove="1" noResize="1" noEditPoints="1" noAdjustHandles="1" noChangeArrowheads="1" noChangeShapeType="1" noTextEdit="1"/>
              </p:cNvSpPr>
              <p:nvPr/>
            </p:nvSpPr>
            <p:spPr>
              <a:xfrm>
                <a:off x="3048544" y="4847834"/>
                <a:ext cx="6097088" cy="1242071"/>
              </a:xfrm>
              <a:prstGeom prst="rect">
                <a:avLst/>
              </a:prstGeom>
              <a:blipFill>
                <a:blip r:embed="rId3"/>
                <a:stretch>
                  <a:fillRect r="-1100" b="-2451"/>
                </a:stretch>
              </a:blipFill>
            </p:spPr>
            <p:txBody>
              <a:bodyPr/>
              <a:lstStyle/>
              <a:p>
                <a:r>
                  <a:rPr lang="es-PA">
                    <a:noFill/>
                  </a:rPr>
                  <a:t> </a:t>
                </a:r>
              </a:p>
            </p:txBody>
          </p:sp>
        </mc:Fallback>
      </mc:AlternateContent>
    </p:spTree>
    <p:extLst>
      <p:ext uri="{BB962C8B-B14F-4D97-AF65-F5344CB8AC3E}">
        <p14:creationId xmlns:p14="http://schemas.microsoft.com/office/powerpoint/2010/main" val="1289447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EBA73-019F-D81A-0518-AA032C24B5A7}"/>
              </a:ext>
            </a:extLst>
          </p:cNvPr>
          <p:cNvSpPr>
            <a:spLocks noGrp="1"/>
          </p:cNvSpPr>
          <p:nvPr>
            <p:ph type="title"/>
          </p:nvPr>
        </p:nvSpPr>
        <p:spPr/>
        <p:txBody>
          <a:bodyPr/>
          <a:lstStyle/>
          <a:p>
            <a:endParaRPr lang="es-PA"/>
          </a:p>
        </p:txBody>
      </p:sp>
      <p:pic>
        <p:nvPicPr>
          <p:cNvPr id="6" name="Imagen 5" descr="Gráfico, Gráfico de burbujas&#10;&#10;Descripción generada automáticamente">
            <a:extLst>
              <a:ext uri="{FF2B5EF4-FFF2-40B4-BE49-F238E27FC236}">
                <a16:creationId xmlns:a16="http://schemas.microsoft.com/office/drawing/2014/main" id="{90D3465F-0ACF-EFD4-9BDE-8D741E85C4A3}"/>
              </a:ext>
            </a:extLst>
          </p:cNvPr>
          <p:cNvPicPr>
            <a:picLocks noChangeAspect="1"/>
          </p:cNvPicPr>
          <p:nvPr/>
        </p:nvPicPr>
        <p:blipFill>
          <a:blip r:embed="rId2"/>
          <a:stretch>
            <a:fillRect/>
          </a:stretch>
        </p:blipFill>
        <p:spPr>
          <a:xfrm>
            <a:off x="0" y="0"/>
            <a:ext cx="12191999" cy="6858000"/>
          </a:xfrm>
          <a:prstGeom prst="rect">
            <a:avLst/>
          </a:prstGeom>
        </p:spPr>
      </p:pic>
      <p:pic>
        <p:nvPicPr>
          <p:cNvPr id="7" name="Imagen 6" descr="Mapa&#10;&#10;Descripción generada automáticamente">
            <a:extLst>
              <a:ext uri="{FF2B5EF4-FFF2-40B4-BE49-F238E27FC236}">
                <a16:creationId xmlns:a16="http://schemas.microsoft.com/office/drawing/2014/main" id="{5E64F89D-A158-4F34-9C27-AD9F9539867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600" y="1648634"/>
            <a:ext cx="5612130" cy="3779520"/>
          </a:xfrm>
          <a:prstGeom prst="rect">
            <a:avLst/>
          </a:prstGeom>
          <a:noFill/>
          <a:ln>
            <a:noFill/>
          </a:ln>
        </p:spPr>
      </p:pic>
      <p:sp>
        <p:nvSpPr>
          <p:cNvPr id="9" name="CuadroTexto 8">
            <a:extLst>
              <a:ext uri="{FF2B5EF4-FFF2-40B4-BE49-F238E27FC236}">
                <a16:creationId xmlns:a16="http://schemas.microsoft.com/office/drawing/2014/main" id="{86CA35A6-5223-70A8-E3F8-7E59181CA22C}"/>
              </a:ext>
            </a:extLst>
          </p:cNvPr>
          <p:cNvSpPr txBox="1"/>
          <p:nvPr/>
        </p:nvSpPr>
        <p:spPr>
          <a:xfrm>
            <a:off x="415600" y="5541709"/>
            <a:ext cx="6097088" cy="307777"/>
          </a:xfrm>
          <a:prstGeom prst="rect">
            <a:avLst/>
          </a:prstGeom>
          <a:noFill/>
        </p:spPr>
        <p:txBody>
          <a:bodyPr wrap="square">
            <a:spAutoFit/>
          </a:bodyPr>
          <a:lstStyle/>
          <a:p>
            <a:r>
              <a:rPr lang="es-ES" i="1" dirty="0">
                <a:effectLst/>
                <a:latin typeface="Neo Sans Pro" panose="020B0504030504040204" pitchFamily="34" charset="0"/>
                <a:ea typeface="Calibri" panose="020F0502020204030204" pitchFamily="34" charset="0"/>
                <a:cs typeface="Times New Roman" panose="02020603050405020304" pitchFamily="18" charset="0"/>
              </a:rPr>
              <a:t>Simulación Gráfica de la Invasión a Rusa a Ucrania (Wikimedia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Commons</a:t>
            </a:r>
            <a:r>
              <a:rPr lang="es-ES" i="1" dirty="0">
                <a:effectLst/>
                <a:latin typeface="Neo Sans Pro" panose="020B0504030504040204" pitchFamily="34" charset="0"/>
                <a:ea typeface="Calibri" panose="020F0502020204030204" pitchFamily="34" charset="0"/>
                <a:cs typeface="Times New Roman" panose="02020603050405020304" pitchFamily="18" charset="0"/>
              </a:rPr>
              <a:t>)</a:t>
            </a:r>
            <a:endParaRPr lang="es-PA" dirty="0">
              <a:latin typeface="Neo Sans Pro" panose="020B0504030504040204" pitchFamily="34" charset="0"/>
            </a:endParaRPr>
          </a:p>
        </p:txBody>
      </p:sp>
      <p:sp>
        <p:nvSpPr>
          <p:cNvPr id="10" name="Google Shape;246;p40">
            <a:extLst>
              <a:ext uri="{FF2B5EF4-FFF2-40B4-BE49-F238E27FC236}">
                <a16:creationId xmlns:a16="http://schemas.microsoft.com/office/drawing/2014/main" id="{76C4142B-A34E-FBFE-B0DA-052F2944D3B9}"/>
              </a:ext>
            </a:extLst>
          </p:cNvPr>
          <p:cNvSpPr txBox="1">
            <a:spLocks/>
          </p:cNvSpPr>
          <p:nvPr/>
        </p:nvSpPr>
        <p:spPr>
          <a:xfrm>
            <a:off x="6027730" y="1824272"/>
            <a:ext cx="4440752"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Una de las principales preocupaciones que está aquejando al mundo entero, son los procesos inflacionarios que se están dando en las diferentes regiones; en algunas más marcadas que en otras, especialmente por un mayor grado de dependencia que tengan del Petróleo Crudo (Crude </a:t>
            </a:r>
            <a:r>
              <a:rPr lang="es-ES" sz="18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Oil</a:t>
            </a: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nombre en inglés clave en los mercados financieros) y el Gas Natural (Natural Gas.</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12" name="CuadroTexto 11">
            <a:extLst>
              <a:ext uri="{FF2B5EF4-FFF2-40B4-BE49-F238E27FC236}">
                <a16:creationId xmlns:a16="http://schemas.microsoft.com/office/drawing/2014/main" id="{7F878602-FAD9-E34F-19D1-D0A3948A5BBB}"/>
              </a:ext>
            </a:extLst>
          </p:cNvPr>
          <p:cNvSpPr txBox="1"/>
          <p:nvPr/>
        </p:nvSpPr>
        <p:spPr>
          <a:xfrm>
            <a:off x="6825579" y="408818"/>
            <a:ext cx="3642903" cy="830997"/>
          </a:xfrm>
          <a:prstGeom prst="rect">
            <a:avLst/>
          </a:prstGeom>
          <a:noFill/>
        </p:spPr>
        <p:txBody>
          <a:bodyPr wrap="square">
            <a:spAutoFit/>
          </a:bodyPr>
          <a:lstStyle/>
          <a:p>
            <a:pPr algn="ctr"/>
            <a:r>
              <a:rPr lang="es-PA" sz="2400" b="1" dirty="0">
                <a:latin typeface="Neo Sans Pro" panose="020B0504030504040204" pitchFamily="34" charset="0"/>
              </a:rPr>
              <a:t>Una Situación Real:</a:t>
            </a:r>
          </a:p>
          <a:p>
            <a:pPr algn="ctr"/>
            <a:r>
              <a:rPr lang="es-PA" sz="2400" b="1" dirty="0">
                <a:latin typeface="Neo Sans Pro" panose="020B0504030504040204" pitchFamily="34" charset="0"/>
              </a:rPr>
              <a:t>Guerra  Rusia - Ucrania</a:t>
            </a:r>
          </a:p>
        </p:txBody>
      </p:sp>
      <p:sp>
        <p:nvSpPr>
          <p:cNvPr id="13" name="Google Shape;246;p40">
            <a:extLst>
              <a:ext uri="{FF2B5EF4-FFF2-40B4-BE49-F238E27FC236}">
                <a16:creationId xmlns:a16="http://schemas.microsoft.com/office/drawing/2014/main" id="{B02EE1C4-EFE7-9324-84DC-44F6798CABDD}"/>
              </a:ext>
            </a:extLst>
          </p:cNvPr>
          <p:cNvSpPr txBox="1">
            <a:spLocks/>
          </p:cNvSpPr>
          <p:nvPr/>
        </p:nvSpPr>
        <p:spPr>
          <a:xfrm>
            <a:off x="9649526" y="6159632"/>
            <a:ext cx="232403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728597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6468798" y="468216"/>
            <a:ext cx="5554980" cy="848887"/>
          </a:xfrm>
          <a:prstGeom prst="rect">
            <a:avLst/>
          </a:prstGeom>
          <a:noFill/>
        </p:spPr>
        <p:txBody>
          <a:bodyPr wrap="square">
            <a:spAutoFit/>
          </a:bodyPr>
          <a:lstStyle/>
          <a:p>
            <a:pPr algn="ctr">
              <a:lnSpc>
                <a:spcPct val="107000"/>
              </a:lnSpc>
              <a:spcBef>
                <a:spcPts val="1200"/>
              </a:spcBef>
            </a:pP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Costo</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y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Venta</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de Combustibles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Líquidos</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en</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Panam</a:t>
            </a:r>
            <a:r>
              <a:rPr lang="en-US" sz="2400" b="1" dirty="0">
                <a:latin typeface="Neo Sans Pro" panose="020B0504030504040204" pitchFamily="34" charset="0"/>
                <a:ea typeface="Times New Roman" panose="02020603050405020304" pitchFamily="18" charset="0"/>
                <a:cs typeface="Times New Roman" panose="02020603050405020304" pitchFamily="18" charset="0"/>
              </a:rPr>
              <a:t>á</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8" name="Google Shape;246;p40">
            <a:extLst>
              <a:ext uri="{FF2B5EF4-FFF2-40B4-BE49-F238E27FC236}">
                <a16:creationId xmlns:a16="http://schemas.microsoft.com/office/drawing/2014/main" id="{2B3A9944-58EF-4B33-FC85-2E6D9A283A7C}"/>
              </a:ext>
            </a:extLst>
          </p:cNvPr>
          <p:cNvSpPr txBox="1">
            <a:spLocks/>
          </p:cNvSpPr>
          <p:nvPr/>
        </p:nvSpPr>
        <p:spPr>
          <a:xfrm>
            <a:off x="928220" y="1646263"/>
            <a:ext cx="4590838"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PA"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Como podemos apreciar, se utiliza la sumatoria que implica la totalización del consumo de Diésel en la República de Panamá en función de 15 días y se establece que ese será el monto que estará restringido para su venta, garantizando de esta manera cierto nivel de “Soberanía Energética Nacional”, Política de Estado que data del gobierno del General Omar Efraín Torrijos Herrera.</a:t>
            </a:r>
          </a:p>
          <a:p>
            <a:pPr marL="457200" algn="just">
              <a:lnSpc>
                <a:spcPct val="115000"/>
              </a:lnSpc>
              <a:spcAft>
                <a:spcPts val="800"/>
              </a:spcAft>
            </a:pPr>
            <a:endParaRPr lang="es-PA"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3" name="Google Shape;246;p40">
            <a:extLst>
              <a:ext uri="{FF2B5EF4-FFF2-40B4-BE49-F238E27FC236}">
                <a16:creationId xmlns:a16="http://schemas.microsoft.com/office/drawing/2014/main" id="{41D1F22D-0EB7-46AC-15DE-890CC551B9E7}"/>
              </a:ext>
            </a:extLst>
          </p:cNvPr>
          <p:cNvSpPr txBox="1">
            <a:spLocks/>
          </p:cNvSpPr>
          <p:nvPr/>
        </p:nvSpPr>
        <p:spPr>
          <a:xfrm>
            <a:off x="6095999" y="1831995"/>
            <a:ext cx="4345912"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PA" sz="180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De igual manera, para el cálculo del Volumen de Gasolina que se debe encontrar presente en la Reserva Estratégica Nacional, se toma en cuenta la sumatoria del Consumo Diario de Gasolina en la República de Panamá y se procede a realizar la división por los 15 días en os que se recalcula la Fórmula de Paridad.</a:t>
            </a:r>
          </a:p>
          <a:p>
            <a:pPr marL="457200" algn="just">
              <a:lnSpc>
                <a:spcPct val="115000"/>
              </a:lnSpc>
              <a:spcAft>
                <a:spcPts val="800"/>
              </a:spcAft>
            </a:pPr>
            <a:endParaRPr lang="es-PA" sz="1800" dirty="0">
              <a:effectLst/>
              <a:latin typeface="Arial" panose="020B060402020202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CuadroTexto 6">
                <a:extLst>
                  <a:ext uri="{FF2B5EF4-FFF2-40B4-BE49-F238E27FC236}">
                    <a16:creationId xmlns:a16="http://schemas.microsoft.com/office/drawing/2014/main" id="{F5947060-B5E6-C024-9164-313A01FDDFE1}"/>
                  </a:ext>
                </a:extLst>
              </p:cNvPr>
              <p:cNvSpPr txBox="1"/>
              <p:nvPr/>
            </p:nvSpPr>
            <p:spPr>
              <a:xfrm>
                <a:off x="1050683" y="4881423"/>
                <a:ext cx="4345912" cy="1416157"/>
              </a:xfrm>
              <a:prstGeom prst="rect">
                <a:avLst/>
              </a:prstGeom>
              <a:noFill/>
            </p:spPr>
            <p:txBody>
              <a:bodyPr wrap="square">
                <a:spAutoFit/>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PA" sz="1400" i="1" smtClean="0">
                          <a:effectLst/>
                          <a:latin typeface="Cambria Math" panose="02040503050406030204" pitchFamily="18" charset="0"/>
                          <a:ea typeface="Calibri" panose="020F0502020204030204" pitchFamily="34" charset="0"/>
                          <a:cs typeface="Times New Roman" panose="02020603050405020304" pitchFamily="18" charset="0"/>
                        </a:rPr>
                        <m:t>𝑉𝑜𝑙𝑢𝑚𝑒𝑛</m:t>
                      </m:r>
                      <m:r>
                        <a:rPr lang="es-PA" sz="1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s-PA" sz="1400" i="1" smtClean="0">
                          <a:effectLst/>
                          <a:latin typeface="Cambria Math" panose="02040503050406030204" pitchFamily="18" charset="0"/>
                          <a:ea typeface="Calibri" panose="020F0502020204030204" pitchFamily="34" charset="0"/>
                          <a:cs typeface="Times New Roman" panose="02020603050405020304" pitchFamily="18" charset="0"/>
                        </a:rPr>
                        <m:t>𝐷𝑖</m:t>
                      </m:r>
                      <m:r>
                        <a:rPr lang="es-PA" sz="1400" i="1" smtClean="0">
                          <a:effectLst/>
                          <a:latin typeface="Cambria Math" panose="02040503050406030204" pitchFamily="18" charset="0"/>
                          <a:ea typeface="Calibri" panose="020F0502020204030204" pitchFamily="34" charset="0"/>
                          <a:cs typeface="Times New Roman" panose="02020603050405020304" pitchFamily="18" charset="0"/>
                        </a:rPr>
                        <m:t>é</m:t>
                      </m:r>
                      <m:r>
                        <a:rPr lang="es-PA" sz="1400" i="1" smtClean="0">
                          <a:effectLst/>
                          <a:latin typeface="Cambria Math" panose="02040503050406030204" pitchFamily="18" charset="0"/>
                          <a:ea typeface="Calibri" panose="020F0502020204030204" pitchFamily="34" charset="0"/>
                          <a:cs typeface="Times New Roman" panose="02020603050405020304" pitchFamily="18" charset="0"/>
                        </a:rPr>
                        <m:t>𝑠𝑒𝑙</m:t>
                      </m:r>
                      <m:r>
                        <a:rPr lang="es-PA" sz="1400" i="1" smtClean="0">
                          <a:effectLst/>
                          <a:latin typeface="Cambria Math" panose="02040503050406030204" pitchFamily="18" charset="0"/>
                          <a:ea typeface="Calibri" panose="020F0502020204030204" pitchFamily="34" charset="0"/>
                          <a:cs typeface="Times New Roman" panose="02020603050405020304" pitchFamily="18" charset="0"/>
                        </a:rPr>
                        <m:t>= </m:t>
                      </m:r>
                      <m:f>
                        <m:fPr>
                          <m:ctrlPr>
                            <a:rPr lang="es-PA" sz="1400" i="1">
                              <a:effectLst/>
                              <a:latin typeface="Cambria Math" panose="02040503050406030204" pitchFamily="18" charset="0"/>
                              <a:ea typeface="Calibri" panose="020F0502020204030204" pitchFamily="34" charset="0"/>
                              <a:cs typeface="Times New Roman" panose="02020603050405020304" pitchFamily="18" charset="0"/>
                            </a:rPr>
                          </m:ctrlPr>
                        </m:fPr>
                        <m:num>
                          <m:nary>
                            <m:naryPr>
                              <m:chr m:val="∑"/>
                              <m:limLoc m:val="undOvr"/>
                              <m:subHide m:val="on"/>
                              <m:supHide m:val="on"/>
                              <m:ctrlPr>
                                <a:rPr lang="es-PA" sz="1400" i="1">
                                  <a:effectLst/>
                                  <a:latin typeface="Cambria Math" panose="02040503050406030204" pitchFamily="18" charset="0"/>
                                  <a:ea typeface="Calibri" panose="020F0502020204030204" pitchFamily="34" charset="0"/>
                                  <a:cs typeface="Times New Roman" panose="02020603050405020304" pitchFamily="18" charset="0"/>
                                </a:rPr>
                              </m:ctrlPr>
                            </m:naryPr>
                            <m:sub/>
                            <m:sup/>
                            <m:e>
                              <m:r>
                                <a:rPr lang="es-PA" sz="1400" i="1">
                                  <a:effectLst/>
                                  <a:latin typeface="Cambria Math" panose="02040503050406030204" pitchFamily="18" charset="0"/>
                                  <a:ea typeface="Calibri" panose="020F0502020204030204" pitchFamily="34" charset="0"/>
                                  <a:cs typeface="Times New Roman" panose="02020603050405020304" pitchFamily="18" charset="0"/>
                                </a:rPr>
                                <m:t>𝐶𝑜𝑛𝑠𝑢𝑚𝑜</m:t>
                              </m:r>
                              <m:r>
                                <a:rPr lang="es-PA" sz="1400" i="1">
                                  <a:effectLst/>
                                  <a:latin typeface="Cambria Math" panose="02040503050406030204" pitchFamily="18" charset="0"/>
                                  <a:ea typeface="Calibri" panose="020F0502020204030204" pitchFamily="34" charset="0"/>
                                  <a:cs typeface="Times New Roman" panose="02020603050405020304" pitchFamily="18" charset="0"/>
                                </a:rPr>
                                <m:t> </m:t>
                              </m:r>
                              <m:r>
                                <a:rPr lang="es-PA" sz="1400" i="1">
                                  <a:effectLst/>
                                  <a:latin typeface="Cambria Math" panose="02040503050406030204" pitchFamily="18" charset="0"/>
                                  <a:ea typeface="Calibri" panose="020F0502020204030204" pitchFamily="34" charset="0"/>
                                  <a:cs typeface="Times New Roman" panose="02020603050405020304" pitchFamily="18" charset="0"/>
                                </a:rPr>
                                <m:t>𝐷𝑖𝑎𝑟𝑖𝑜</m:t>
                              </m:r>
                              <m:r>
                                <a:rPr lang="es-PA" sz="1400" i="1">
                                  <a:effectLst/>
                                  <a:latin typeface="Cambria Math" panose="02040503050406030204" pitchFamily="18" charset="0"/>
                                  <a:ea typeface="Calibri" panose="020F0502020204030204" pitchFamily="34" charset="0"/>
                                  <a:cs typeface="Times New Roman" panose="02020603050405020304" pitchFamily="18" charset="0"/>
                                </a:rPr>
                                <m:t> </m:t>
                              </m:r>
                              <m:r>
                                <a:rPr lang="es-PA" sz="1400" i="1">
                                  <a:effectLst/>
                                  <a:latin typeface="Cambria Math" panose="02040503050406030204" pitchFamily="18" charset="0"/>
                                  <a:ea typeface="Calibri" panose="020F0502020204030204" pitchFamily="34" charset="0"/>
                                  <a:cs typeface="Times New Roman" panose="02020603050405020304" pitchFamily="18" charset="0"/>
                                </a:rPr>
                                <m:t>𝑑𝑒</m:t>
                              </m:r>
                              <m:r>
                                <a:rPr lang="es-PA" sz="1400" i="1">
                                  <a:effectLst/>
                                  <a:latin typeface="Cambria Math" panose="02040503050406030204" pitchFamily="18" charset="0"/>
                                  <a:ea typeface="Calibri" panose="020F0502020204030204" pitchFamily="34" charset="0"/>
                                  <a:cs typeface="Times New Roman" panose="02020603050405020304" pitchFamily="18" charset="0"/>
                                </a:rPr>
                                <m:t> </m:t>
                              </m:r>
                              <m:r>
                                <a:rPr lang="es-PA" sz="1400" i="1">
                                  <a:effectLst/>
                                  <a:latin typeface="Cambria Math" panose="02040503050406030204" pitchFamily="18" charset="0"/>
                                  <a:ea typeface="Calibri" panose="020F0502020204030204" pitchFamily="34" charset="0"/>
                                  <a:cs typeface="Times New Roman" panose="02020603050405020304" pitchFamily="18" charset="0"/>
                                </a:rPr>
                                <m:t>𝐷𝑖</m:t>
                              </m:r>
                              <m:r>
                                <a:rPr lang="es-PA" sz="1400" i="1">
                                  <a:effectLst/>
                                  <a:latin typeface="Cambria Math" panose="02040503050406030204" pitchFamily="18" charset="0"/>
                                  <a:ea typeface="Calibri" panose="020F0502020204030204" pitchFamily="34" charset="0"/>
                                  <a:cs typeface="Times New Roman" panose="02020603050405020304" pitchFamily="18" charset="0"/>
                                </a:rPr>
                                <m:t>é</m:t>
                              </m:r>
                              <m:r>
                                <a:rPr lang="es-PA" sz="1400" i="1">
                                  <a:effectLst/>
                                  <a:latin typeface="Cambria Math" panose="02040503050406030204" pitchFamily="18" charset="0"/>
                                  <a:ea typeface="Calibri" panose="020F0502020204030204" pitchFamily="34" charset="0"/>
                                  <a:cs typeface="Times New Roman" panose="02020603050405020304" pitchFamily="18" charset="0"/>
                                </a:rPr>
                                <m:t>𝑠𝑒𝑙</m:t>
                              </m:r>
                            </m:e>
                          </m:nary>
                        </m:num>
                        <m:den>
                          <m:r>
                            <a:rPr lang="es-PA" sz="1400" i="1">
                              <a:effectLst/>
                              <a:latin typeface="Cambria Math" panose="02040503050406030204" pitchFamily="18" charset="0"/>
                              <a:ea typeface="Calibri" panose="020F0502020204030204" pitchFamily="34" charset="0"/>
                              <a:cs typeface="Times New Roman" panose="02020603050405020304" pitchFamily="18" charset="0"/>
                            </a:rPr>
                            <m:t>15 </m:t>
                          </m:r>
                          <m:r>
                            <a:rPr lang="es-PA" sz="1400" i="1">
                              <a:effectLst/>
                              <a:latin typeface="Cambria Math" panose="02040503050406030204" pitchFamily="18" charset="0"/>
                              <a:ea typeface="Calibri" panose="020F0502020204030204" pitchFamily="34" charset="0"/>
                              <a:cs typeface="Times New Roman" panose="02020603050405020304" pitchFamily="18" charset="0"/>
                            </a:rPr>
                            <m:t>𝑑</m:t>
                          </m:r>
                          <m:r>
                            <a:rPr lang="es-PA" sz="1400" i="1">
                              <a:effectLst/>
                              <a:latin typeface="Cambria Math" panose="02040503050406030204" pitchFamily="18" charset="0"/>
                              <a:ea typeface="Calibri" panose="020F0502020204030204" pitchFamily="34" charset="0"/>
                              <a:cs typeface="Times New Roman" panose="02020603050405020304" pitchFamily="18" charset="0"/>
                            </a:rPr>
                            <m:t>í</m:t>
                          </m:r>
                          <m:r>
                            <a:rPr lang="es-PA" sz="1400" i="1">
                              <a:effectLst/>
                              <a:latin typeface="Cambria Math" panose="02040503050406030204" pitchFamily="18" charset="0"/>
                              <a:ea typeface="Calibri" panose="020F0502020204030204" pitchFamily="34" charset="0"/>
                              <a:cs typeface="Times New Roman" panose="02020603050405020304" pitchFamily="18" charset="0"/>
                            </a:rPr>
                            <m:t>𝑎𝑠</m:t>
                          </m:r>
                        </m:den>
                      </m:f>
                    </m:oMath>
                  </m:oMathPara>
                </a14:m>
                <a:endParaRPr lang="es-PA" sz="1400" dirty="0">
                  <a:effectLst/>
                  <a:latin typeface="Arial" panose="020B060402020202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s-PA" sz="1400" dirty="0">
                    <a:effectLst/>
                    <a:latin typeface="Arial" panose="020B0604020202020204" pitchFamily="34" charset="0"/>
                    <a:ea typeface="Calibri" panose="020F0502020204030204" pitchFamily="34" charset="0"/>
                    <a:cs typeface="Times New Roman" panose="02020603050405020304" pitchFamily="18" charset="0"/>
                  </a:rPr>
                  <a:t> </a:t>
                </a:r>
              </a:p>
              <a:p>
                <a:pPr algn="ctr">
                  <a:lnSpc>
                    <a:spcPct val="107000"/>
                  </a:lnSpc>
                  <a:spcAft>
                    <a:spcPts val="800"/>
                  </a:spcAft>
                </a:pPr>
                <a:r>
                  <a:rPr lang="es-PA" i="1" dirty="0">
                    <a:effectLst/>
                    <a:latin typeface="Neo Sans Pro" panose="020B0504030504040204" pitchFamily="34" charset="0"/>
                    <a:ea typeface="Calibri" panose="020F0502020204030204" pitchFamily="34" charset="0"/>
                    <a:cs typeface="Times New Roman" panose="02020603050405020304" pitchFamily="18" charset="0"/>
                  </a:rPr>
                  <a:t>Fórmula #2: Cálculo del Volumen de Diésel en la Reserva Estratégica Nacional</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mc:Choice>
        <mc:Fallback>
          <p:sp>
            <p:nvSpPr>
              <p:cNvPr id="7" name="CuadroTexto 6">
                <a:extLst>
                  <a:ext uri="{FF2B5EF4-FFF2-40B4-BE49-F238E27FC236}">
                    <a16:creationId xmlns:a16="http://schemas.microsoft.com/office/drawing/2014/main" id="{F5947060-B5E6-C024-9164-313A01FDDFE1}"/>
                  </a:ext>
                </a:extLst>
              </p:cNvPr>
              <p:cNvSpPr txBox="1">
                <a:spLocks noRot="1" noChangeAspect="1" noMove="1" noResize="1" noEditPoints="1" noAdjustHandles="1" noChangeArrowheads="1" noChangeShapeType="1" noTextEdit="1"/>
              </p:cNvSpPr>
              <p:nvPr/>
            </p:nvSpPr>
            <p:spPr>
              <a:xfrm>
                <a:off x="1050683" y="4881423"/>
                <a:ext cx="4345912" cy="1416157"/>
              </a:xfrm>
              <a:prstGeom prst="rect">
                <a:avLst/>
              </a:prstGeom>
              <a:blipFill>
                <a:blip r:embed="rId3"/>
                <a:stretch>
                  <a:fillRect b="-3448"/>
                </a:stretch>
              </a:blipFill>
            </p:spPr>
            <p:txBody>
              <a:bodyPr/>
              <a:lstStyle/>
              <a:p>
                <a:r>
                  <a:rPr lang="es-PA">
                    <a:noFill/>
                  </a:rPr>
                  <a:t> </a:t>
                </a:r>
              </a:p>
            </p:txBody>
          </p:sp>
        </mc:Fallback>
      </mc:AlternateContent>
      <mc:AlternateContent xmlns:mc="http://schemas.openxmlformats.org/markup-compatibility/2006">
        <mc:Choice xmlns:a14="http://schemas.microsoft.com/office/drawing/2010/main" Requires="a14">
          <p:sp>
            <p:nvSpPr>
              <p:cNvPr id="12" name="CuadroTexto 11">
                <a:extLst>
                  <a:ext uri="{FF2B5EF4-FFF2-40B4-BE49-F238E27FC236}">
                    <a16:creationId xmlns:a16="http://schemas.microsoft.com/office/drawing/2014/main" id="{EBA5D257-8DA7-53A4-9A25-23B29773DD5B}"/>
                  </a:ext>
                </a:extLst>
              </p:cNvPr>
              <p:cNvSpPr txBox="1"/>
              <p:nvPr/>
            </p:nvSpPr>
            <p:spPr>
              <a:xfrm>
                <a:off x="6095999" y="4767111"/>
                <a:ext cx="4543698" cy="1416157"/>
              </a:xfrm>
              <a:prstGeom prst="rect">
                <a:avLst/>
              </a:prstGeom>
              <a:noFill/>
            </p:spPr>
            <p:txBody>
              <a:bodyPr wrap="square">
                <a:spAutoFit/>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PA" sz="1400" i="1" smtClean="0">
                          <a:effectLst/>
                          <a:latin typeface="Cambria Math" panose="02040503050406030204" pitchFamily="18" charset="0"/>
                          <a:ea typeface="Calibri" panose="020F0502020204030204" pitchFamily="34" charset="0"/>
                          <a:cs typeface="Times New Roman" panose="02020603050405020304" pitchFamily="18" charset="0"/>
                        </a:rPr>
                        <m:t>𝑉𝑜𝑙𝑢𝑚𝑒𝑛</m:t>
                      </m:r>
                      <m:r>
                        <a:rPr lang="es-PA" sz="1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s-PA" sz="1400" i="1" smtClean="0">
                          <a:effectLst/>
                          <a:latin typeface="Cambria Math" panose="02040503050406030204" pitchFamily="18" charset="0"/>
                          <a:ea typeface="Calibri" panose="020F0502020204030204" pitchFamily="34" charset="0"/>
                          <a:cs typeface="Times New Roman" panose="02020603050405020304" pitchFamily="18" charset="0"/>
                        </a:rPr>
                        <m:t>𝐺𝑎𝑠𝑜𝑙𝑖𝑛𝑎</m:t>
                      </m:r>
                      <m:r>
                        <a:rPr lang="es-PA" sz="1400" i="1" smtClean="0">
                          <a:effectLst/>
                          <a:latin typeface="Cambria Math" panose="02040503050406030204" pitchFamily="18" charset="0"/>
                          <a:ea typeface="Calibri" panose="020F0502020204030204" pitchFamily="34" charset="0"/>
                          <a:cs typeface="Times New Roman" panose="02020603050405020304" pitchFamily="18" charset="0"/>
                        </a:rPr>
                        <m:t> = </m:t>
                      </m:r>
                      <m:f>
                        <m:fPr>
                          <m:ctrlPr>
                            <a:rPr lang="es-PA" sz="1400" i="1">
                              <a:effectLst/>
                              <a:latin typeface="Cambria Math" panose="02040503050406030204" pitchFamily="18" charset="0"/>
                              <a:ea typeface="Calibri" panose="020F0502020204030204" pitchFamily="34" charset="0"/>
                              <a:cs typeface="Times New Roman" panose="02020603050405020304" pitchFamily="18" charset="0"/>
                            </a:rPr>
                          </m:ctrlPr>
                        </m:fPr>
                        <m:num>
                          <m:nary>
                            <m:naryPr>
                              <m:chr m:val="∑"/>
                              <m:limLoc m:val="undOvr"/>
                              <m:subHide m:val="on"/>
                              <m:supHide m:val="on"/>
                              <m:ctrlPr>
                                <a:rPr lang="es-PA" sz="1400" i="1">
                                  <a:effectLst/>
                                  <a:latin typeface="Cambria Math" panose="02040503050406030204" pitchFamily="18" charset="0"/>
                                  <a:ea typeface="Calibri" panose="020F0502020204030204" pitchFamily="34" charset="0"/>
                                  <a:cs typeface="Times New Roman" panose="02020603050405020304" pitchFamily="18" charset="0"/>
                                </a:rPr>
                              </m:ctrlPr>
                            </m:naryPr>
                            <m:sub/>
                            <m:sup/>
                            <m:e>
                              <m:r>
                                <a:rPr lang="es-PA" sz="1400" i="1">
                                  <a:effectLst/>
                                  <a:latin typeface="Cambria Math" panose="02040503050406030204" pitchFamily="18" charset="0"/>
                                  <a:ea typeface="Calibri" panose="020F0502020204030204" pitchFamily="34" charset="0"/>
                                  <a:cs typeface="Times New Roman" panose="02020603050405020304" pitchFamily="18" charset="0"/>
                                </a:rPr>
                                <m:t>𝐶𝑜𝑛𝑠𝑢𝑚𝑜</m:t>
                              </m:r>
                              <m:r>
                                <a:rPr lang="es-PA" sz="1400" i="1">
                                  <a:effectLst/>
                                  <a:latin typeface="Cambria Math" panose="02040503050406030204" pitchFamily="18" charset="0"/>
                                  <a:ea typeface="Calibri" panose="020F0502020204030204" pitchFamily="34" charset="0"/>
                                  <a:cs typeface="Times New Roman" panose="02020603050405020304" pitchFamily="18" charset="0"/>
                                </a:rPr>
                                <m:t> </m:t>
                              </m:r>
                              <m:r>
                                <a:rPr lang="es-PA" sz="1400" i="1">
                                  <a:effectLst/>
                                  <a:latin typeface="Cambria Math" panose="02040503050406030204" pitchFamily="18" charset="0"/>
                                  <a:ea typeface="Calibri" panose="020F0502020204030204" pitchFamily="34" charset="0"/>
                                  <a:cs typeface="Times New Roman" panose="02020603050405020304" pitchFamily="18" charset="0"/>
                                </a:rPr>
                                <m:t>𝐷𝑖𝑎𝑟𝑖𝑜</m:t>
                              </m:r>
                              <m:r>
                                <a:rPr lang="es-PA" sz="1400" i="1">
                                  <a:effectLst/>
                                  <a:latin typeface="Cambria Math" panose="02040503050406030204" pitchFamily="18" charset="0"/>
                                  <a:ea typeface="Calibri" panose="020F0502020204030204" pitchFamily="34" charset="0"/>
                                  <a:cs typeface="Times New Roman" panose="02020603050405020304" pitchFamily="18" charset="0"/>
                                </a:rPr>
                                <m:t> </m:t>
                              </m:r>
                              <m:r>
                                <a:rPr lang="es-PA" sz="1400" i="1">
                                  <a:effectLst/>
                                  <a:latin typeface="Cambria Math" panose="02040503050406030204" pitchFamily="18" charset="0"/>
                                  <a:ea typeface="Calibri" panose="020F0502020204030204" pitchFamily="34" charset="0"/>
                                  <a:cs typeface="Times New Roman" panose="02020603050405020304" pitchFamily="18" charset="0"/>
                                </a:rPr>
                                <m:t>𝑑𝑒</m:t>
                              </m:r>
                              <m:r>
                                <a:rPr lang="es-PA" sz="1400" i="1">
                                  <a:effectLst/>
                                  <a:latin typeface="Cambria Math" panose="02040503050406030204" pitchFamily="18" charset="0"/>
                                  <a:ea typeface="Calibri" panose="020F0502020204030204" pitchFamily="34" charset="0"/>
                                  <a:cs typeface="Times New Roman" panose="02020603050405020304" pitchFamily="18" charset="0"/>
                                </a:rPr>
                                <m:t> </m:t>
                              </m:r>
                              <m:r>
                                <a:rPr lang="es-PA" sz="1400" i="1">
                                  <a:effectLst/>
                                  <a:latin typeface="Cambria Math" panose="02040503050406030204" pitchFamily="18" charset="0"/>
                                  <a:ea typeface="Calibri" panose="020F0502020204030204" pitchFamily="34" charset="0"/>
                                  <a:cs typeface="Times New Roman" panose="02020603050405020304" pitchFamily="18" charset="0"/>
                                </a:rPr>
                                <m:t>𝐺𝑎𝑠𝑜𝑙𝑖𝑛𝑎</m:t>
                              </m:r>
                            </m:e>
                          </m:nary>
                        </m:num>
                        <m:den>
                          <m:r>
                            <a:rPr lang="es-PA" sz="1400" i="1">
                              <a:effectLst/>
                              <a:latin typeface="Cambria Math" panose="02040503050406030204" pitchFamily="18" charset="0"/>
                              <a:ea typeface="Calibri" panose="020F0502020204030204" pitchFamily="34" charset="0"/>
                              <a:cs typeface="Times New Roman" panose="02020603050405020304" pitchFamily="18" charset="0"/>
                            </a:rPr>
                            <m:t>15 </m:t>
                          </m:r>
                          <m:r>
                            <a:rPr lang="es-PA" sz="1400" i="1">
                              <a:effectLst/>
                              <a:latin typeface="Cambria Math" panose="02040503050406030204" pitchFamily="18" charset="0"/>
                              <a:ea typeface="Calibri" panose="020F0502020204030204" pitchFamily="34" charset="0"/>
                              <a:cs typeface="Times New Roman" panose="02020603050405020304" pitchFamily="18" charset="0"/>
                            </a:rPr>
                            <m:t>𝑑</m:t>
                          </m:r>
                          <m:r>
                            <a:rPr lang="es-PA" sz="1400" i="1">
                              <a:effectLst/>
                              <a:latin typeface="Cambria Math" panose="02040503050406030204" pitchFamily="18" charset="0"/>
                              <a:ea typeface="Calibri" panose="020F0502020204030204" pitchFamily="34" charset="0"/>
                              <a:cs typeface="Times New Roman" panose="02020603050405020304" pitchFamily="18" charset="0"/>
                            </a:rPr>
                            <m:t>í</m:t>
                          </m:r>
                          <m:r>
                            <a:rPr lang="es-PA" sz="1400" i="1">
                              <a:effectLst/>
                              <a:latin typeface="Cambria Math" panose="02040503050406030204" pitchFamily="18" charset="0"/>
                              <a:ea typeface="Calibri" panose="020F0502020204030204" pitchFamily="34" charset="0"/>
                              <a:cs typeface="Times New Roman" panose="02020603050405020304" pitchFamily="18" charset="0"/>
                            </a:rPr>
                            <m:t>𝑎𝑠</m:t>
                          </m:r>
                        </m:den>
                      </m:f>
                    </m:oMath>
                  </m:oMathPara>
                </a14:m>
                <a:endParaRPr lang="es-PA" sz="14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A"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s-PA" sz="14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s-PA" i="1" dirty="0">
                    <a:effectLst/>
                    <a:latin typeface="Neo Sans Pro" panose="020B0504030504040204" pitchFamily="34" charset="0"/>
                    <a:ea typeface="Calibri" panose="020F0502020204030204" pitchFamily="34" charset="0"/>
                    <a:cs typeface="Times New Roman" panose="02020603050405020304" pitchFamily="18" charset="0"/>
                  </a:rPr>
                  <a:t>Fórmula #3: Cálculo del Volumen de Diésel en la Reserva Estratégica Nacional</a:t>
                </a:r>
                <a:endParaRPr lang="es-PA" dirty="0">
                  <a:effectLst/>
                  <a:latin typeface="Neo Sans Pro" panose="020B0504030504040204" pitchFamily="34" charset="0"/>
                  <a:ea typeface="Calibri" panose="020F0502020204030204" pitchFamily="34" charset="0"/>
                  <a:cs typeface="Times New Roman" panose="02020603050405020304" pitchFamily="18" charset="0"/>
                </a:endParaRPr>
              </a:p>
            </p:txBody>
          </p:sp>
        </mc:Choice>
        <mc:Fallback>
          <p:sp>
            <p:nvSpPr>
              <p:cNvPr id="12" name="CuadroTexto 11">
                <a:extLst>
                  <a:ext uri="{FF2B5EF4-FFF2-40B4-BE49-F238E27FC236}">
                    <a16:creationId xmlns:a16="http://schemas.microsoft.com/office/drawing/2014/main" id="{EBA5D257-8DA7-53A4-9A25-23B29773DD5B}"/>
                  </a:ext>
                </a:extLst>
              </p:cNvPr>
              <p:cNvSpPr txBox="1">
                <a:spLocks noRot="1" noChangeAspect="1" noMove="1" noResize="1" noEditPoints="1" noAdjustHandles="1" noChangeArrowheads="1" noChangeShapeType="1" noTextEdit="1"/>
              </p:cNvSpPr>
              <p:nvPr/>
            </p:nvSpPr>
            <p:spPr>
              <a:xfrm>
                <a:off x="6095999" y="4767111"/>
                <a:ext cx="4543698" cy="1416157"/>
              </a:xfrm>
              <a:prstGeom prst="rect">
                <a:avLst/>
              </a:prstGeom>
              <a:blipFill>
                <a:blip r:embed="rId4"/>
                <a:stretch>
                  <a:fillRect b="-3879"/>
                </a:stretch>
              </a:blipFill>
            </p:spPr>
            <p:txBody>
              <a:bodyPr/>
              <a:lstStyle/>
              <a:p>
                <a:r>
                  <a:rPr lang="es-PA">
                    <a:noFill/>
                  </a:rPr>
                  <a:t> </a:t>
                </a:r>
              </a:p>
            </p:txBody>
          </p:sp>
        </mc:Fallback>
      </mc:AlternateContent>
    </p:spTree>
    <p:extLst>
      <p:ext uri="{BB962C8B-B14F-4D97-AF65-F5344CB8AC3E}">
        <p14:creationId xmlns:p14="http://schemas.microsoft.com/office/powerpoint/2010/main" val="2382279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6468798" y="468216"/>
            <a:ext cx="5554980" cy="848887"/>
          </a:xfrm>
          <a:prstGeom prst="rect">
            <a:avLst/>
          </a:prstGeom>
          <a:noFill/>
        </p:spPr>
        <p:txBody>
          <a:bodyPr wrap="square">
            <a:spAutoFit/>
          </a:bodyPr>
          <a:lstStyle/>
          <a:p>
            <a:pPr algn="ctr">
              <a:lnSpc>
                <a:spcPct val="107000"/>
              </a:lnSpc>
              <a:spcBef>
                <a:spcPts val="1200"/>
              </a:spcBef>
            </a:pP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Costo</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y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Venta</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de Combustibles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Líquidos</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en</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Panam</a:t>
            </a:r>
            <a:r>
              <a:rPr lang="en-US" sz="2400" b="1" dirty="0">
                <a:latin typeface="Neo Sans Pro" panose="020B0504030504040204" pitchFamily="34" charset="0"/>
                <a:ea typeface="Times New Roman" panose="02020603050405020304" pitchFamily="18" charset="0"/>
                <a:cs typeface="Times New Roman" panose="02020603050405020304" pitchFamily="18" charset="0"/>
              </a:rPr>
              <a:t>á</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8" name="Google Shape;246;p40">
            <a:extLst>
              <a:ext uri="{FF2B5EF4-FFF2-40B4-BE49-F238E27FC236}">
                <a16:creationId xmlns:a16="http://schemas.microsoft.com/office/drawing/2014/main" id="{2B3A9944-58EF-4B33-FC85-2E6D9A283A7C}"/>
              </a:ext>
            </a:extLst>
          </p:cNvPr>
          <p:cNvSpPr txBox="1">
            <a:spLocks/>
          </p:cNvSpPr>
          <p:nvPr/>
        </p:nvSpPr>
        <p:spPr>
          <a:xfrm>
            <a:off x="741155" y="1674283"/>
            <a:ext cx="5293884"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Ya una vez conocida la Fórmula que permite el Cálculo del Precio de Paridad con respecto al Producto Terminado en la República de Panamá, se puede tomar el Volumen de Consumo de Producto Terminado y establecer un modelo matemático a través del cuál se calcula ¿Cuánto le cuesta al Estado Panameño este subsidio o precio tope al Producto Terminado de manera mensual?</a:t>
            </a:r>
          </a:p>
          <a:p>
            <a:pPr marL="457200" algn="just">
              <a:lnSpc>
                <a:spcPct val="115000"/>
              </a:lnSpc>
              <a:spcAft>
                <a:spcPts val="800"/>
              </a:spcAft>
            </a:pPr>
            <a:endParaRPr lang="es-PA" sz="1800" dirty="0">
              <a:effectLst/>
              <a:latin typeface="Arial" panose="020B060402020202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 name="CuadroTexto 5">
                <a:extLst>
                  <a:ext uri="{FF2B5EF4-FFF2-40B4-BE49-F238E27FC236}">
                    <a16:creationId xmlns:a16="http://schemas.microsoft.com/office/drawing/2014/main" id="{676C5120-EF54-9D4E-58FF-914CB5291979}"/>
                  </a:ext>
                </a:extLst>
              </p:cNvPr>
              <p:cNvSpPr txBox="1"/>
              <p:nvPr/>
            </p:nvSpPr>
            <p:spPr>
              <a:xfrm>
                <a:off x="1036862" y="4647926"/>
                <a:ext cx="4952457" cy="9392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PA" i="1" smtClean="0">
                          <a:latin typeface="Cambria Math" panose="02040503050406030204" pitchFamily="18" charset="0"/>
                        </a:rPr>
                        <m:t>𝐶𝑜𝑠𝑡𝑜</m:t>
                      </m:r>
                      <m:r>
                        <a:rPr lang="es-PA" i="0">
                          <a:latin typeface="Cambria Math" panose="02040503050406030204" pitchFamily="18" charset="0"/>
                        </a:rPr>
                        <m:t> </m:t>
                      </m:r>
                      <m:r>
                        <a:rPr lang="es-PA" i="1">
                          <a:latin typeface="Cambria Math" panose="02040503050406030204" pitchFamily="18" charset="0"/>
                        </a:rPr>
                        <m:t>𝑎𝑙</m:t>
                      </m:r>
                      <m:r>
                        <a:rPr lang="es-PA" i="0">
                          <a:latin typeface="Cambria Math" panose="02040503050406030204" pitchFamily="18" charset="0"/>
                        </a:rPr>
                        <m:t> </m:t>
                      </m:r>
                      <m:r>
                        <a:rPr lang="es-PA" i="1">
                          <a:latin typeface="Cambria Math" panose="02040503050406030204" pitchFamily="18" charset="0"/>
                        </a:rPr>
                        <m:t>𝐸𝑠𝑡𝑎𝑑𝑜</m:t>
                      </m:r>
                      <m:r>
                        <a:rPr lang="es-PA" i="0">
                          <a:latin typeface="Cambria Math" panose="02040503050406030204" pitchFamily="18" charset="0"/>
                        </a:rPr>
                        <m:t>=</m:t>
                      </m:r>
                      <m:d>
                        <m:dPr>
                          <m:ctrlPr>
                            <a:rPr lang="es-PA" i="1">
                              <a:solidFill>
                                <a:srgbClr val="836967"/>
                              </a:solidFill>
                              <a:latin typeface="Cambria Math" panose="02040503050406030204" pitchFamily="18" charset="0"/>
                            </a:rPr>
                          </m:ctrlPr>
                        </m:dPr>
                        <m:e>
                          <m:r>
                            <a:rPr lang="es-PA" i="1">
                              <a:latin typeface="Cambria Math" panose="02040503050406030204" pitchFamily="18" charset="0"/>
                            </a:rPr>
                            <m:t>𝐶</m:t>
                          </m:r>
                          <m:r>
                            <a:rPr lang="es-PA" i="0">
                              <a:latin typeface="Cambria Math" panose="02040503050406030204" pitchFamily="18" charset="0"/>
                            </a:rPr>
                            <m:t>á</m:t>
                          </m:r>
                          <m:r>
                            <a:rPr lang="es-PA" i="1">
                              <a:latin typeface="Cambria Math" panose="02040503050406030204" pitchFamily="18" charset="0"/>
                            </a:rPr>
                            <m:t>𝑙𝑐𝑢𝑙𝑜</m:t>
                          </m:r>
                          <m:r>
                            <a:rPr lang="es-PA" i="0">
                              <a:latin typeface="Cambria Math" panose="02040503050406030204" pitchFamily="18" charset="0"/>
                            </a:rPr>
                            <m:t> </m:t>
                          </m:r>
                          <m:r>
                            <a:rPr lang="es-PA" i="1">
                              <a:latin typeface="Cambria Math" panose="02040503050406030204" pitchFamily="18" charset="0"/>
                            </a:rPr>
                            <m:t>𝑑𝑒</m:t>
                          </m:r>
                          <m:r>
                            <a:rPr lang="es-PA" i="0">
                              <a:latin typeface="Cambria Math" panose="02040503050406030204" pitchFamily="18" charset="0"/>
                            </a:rPr>
                            <m:t> </m:t>
                          </m:r>
                          <m:r>
                            <a:rPr lang="es-PA" i="1">
                              <a:latin typeface="Cambria Math" panose="02040503050406030204" pitchFamily="18" charset="0"/>
                            </a:rPr>
                            <m:t>𝑙𝑎</m:t>
                          </m:r>
                          <m:r>
                            <a:rPr lang="es-PA" i="0">
                              <a:latin typeface="Cambria Math" panose="02040503050406030204" pitchFamily="18" charset="0"/>
                            </a:rPr>
                            <m:t> </m:t>
                          </m:r>
                          <m:r>
                            <a:rPr lang="es-PA" i="1">
                              <a:latin typeface="Cambria Math" panose="02040503050406030204" pitchFamily="18" charset="0"/>
                            </a:rPr>
                            <m:t>𝐹</m:t>
                          </m:r>
                          <m:r>
                            <a:rPr lang="es-PA" i="0">
                              <a:latin typeface="Cambria Math" panose="02040503050406030204" pitchFamily="18" charset="0"/>
                            </a:rPr>
                            <m:t>ó</m:t>
                          </m:r>
                          <m:r>
                            <a:rPr lang="es-PA" i="1">
                              <a:latin typeface="Cambria Math" panose="02040503050406030204" pitchFamily="18" charset="0"/>
                            </a:rPr>
                            <m:t>𝑟𝑚𝑢𝑙𝑎</m:t>
                          </m:r>
                          <m:r>
                            <a:rPr lang="es-PA" i="0">
                              <a:latin typeface="Cambria Math" panose="02040503050406030204" pitchFamily="18" charset="0"/>
                            </a:rPr>
                            <m:t> </m:t>
                          </m:r>
                          <m:r>
                            <a:rPr lang="es-PA" i="1">
                              <a:latin typeface="Cambria Math" panose="02040503050406030204" pitchFamily="18" charset="0"/>
                            </a:rPr>
                            <m:t>𝑑𝑒</m:t>
                          </m:r>
                          <m:r>
                            <a:rPr lang="es-PA" i="0">
                              <a:latin typeface="Cambria Math" panose="02040503050406030204" pitchFamily="18" charset="0"/>
                            </a:rPr>
                            <m:t> </m:t>
                          </m:r>
                          <m:r>
                            <a:rPr lang="es-PA" i="1">
                              <a:latin typeface="Cambria Math" panose="02040503050406030204" pitchFamily="18" charset="0"/>
                            </a:rPr>
                            <m:t>𝑃𝑎𝑟𝑖𝑑𝑎𝑑</m:t>
                          </m:r>
                          <m:r>
                            <a:rPr lang="es-PA" i="0">
                              <a:latin typeface="Cambria Math" panose="02040503050406030204" pitchFamily="18" charset="0"/>
                            </a:rPr>
                            <m:t>− </m:t>
                          </m:r>
                          <m:r>
                            <a:rPr lang="es-PA" i="1">
                              <a:latin typeface="Cambria Math" panose="02040503050406030204" pitchFamily="18" charset="0"/>
                            </a:rPr>
                            <m:t>𝑃𝑟𝑜𝑑𝑢𝑐𝑡𝑜</m:t>
                          </m:r>
                          <m:r>
                            <a:rPr lang="es-PA" i="0">
                              <a:latin typeface="Cambria Math" panose="02040503050406030204" pitchFamily="18" charset="0"/>
                            </a:rPr>
                            <m:t> </m:t>
                          </m:r>
                          <m:r>
                            <a:rPr lang="es-PA" i="1">
                              <a:latin typeface="Cambria Math" panose="02040503050406030204" pitchFamily="18" charset="0"/>
                            </a:rPr>
                            <m:t>𝑇𝑒𝑟𝑚𝑖𝑛𝑎𝑑𝑜</m:t>
                          </m:r>
                          <m:r>
                            <a:rPr lang="es-PA" i="0">
                              <a:latin typeface="Cambria Math" panose="02040503050406030204" pitchFamily="18" charset="0"/>
                            </a:rPr>
                            <m:t> </m:t>
                          </m:r>
                          <m:r>
                            <a:rPr lang="es-PA" i="1">
                              <a:latin typeface="Cambria Math" panose="02040503050406030204" pitchFamily="18" charset="0"/>
                            </a:rPr>
                            <m:t>𝑆𝑢𝑏𝑠𝑖𝑑𝑖𝑎𝑑𝑜</m:t>
                          </m:r>
                        </m:e>
                      </m:d>
                      <m:r>
                        <a:rPr lang="es-PA" i="0">
                          <a:latin typeface="Cambria Math" panose="02040503050406030204" pitchFamily="18" charset="0"/>
                        </a:rPr>
                        <m:t>∗</m:t>
                      </m:r>
                      <m:r>
                        <a:rPr lang="es-PA" i="1">
                          <a:latin typeface="Cambria Math" panose="02040503050406030204" pitchFamily="18" charset="0"/>
                        </a:rPr>
                        <m:t>𝐶𝑜𝑛𝑠𝑢𝑚𝑜</m:t>
                      </m:r>
                      <m:r>
                        <a:rPr lang="es-PA" i="0">
                          <a:latin typeface="Cambria Math" panose="02040503050406030204" pitchFamily="18" charset="0"/>
                        </a:rPr>
                        <m:t> </m:t>
                      </m:r>
                      <m:r>
                        <a:rPr lang="es-PA" i="1">
                          <a:latin typeface="Cambria Math" panose="02040503050406030204" pitchFamily="18" charset="0"/>
                        </a:rPr>
                        <m:t>𝑀𝑒𝑛𝑠𝑢𝑎𝑙</m:t>
                      </m:r>
                      <m:r>
                        <a:rPr lang="es-PA" i="0">
                          <a:latin typeface="Cambria Math" panose="02040503050406030204" pitchFamily="18" charset="0"/>
                        </a:rPr>
                        <m:t> </m:t>
                      </m:r>
                      <m:r>
                        <a:rPr lang="es-PA" i="1">
                          <a:latin typeface="Cambria Math" panose="02040503050406030204" pitchFamily="18" charset="0"/>
                        </a:rPr>
                        <m:t>𝑑𝑒</m:t>
                      </m:r>
                      <m:r>
                        <a:rPr lang="es-PA" i="0">
                          <a:latin typeface="Cambria Math" panose="02040503050406030204" pitchFamily="18" charset="0"/>
                        </a:rPr>
                        <m:t> </m:t>
                      </m:r>
                      <m:r>
                        <a:rPr lang="es-PA" i="1">
                          <a:latin typeface="Cambria Math" panose="02040503050406030204" pitchFamily="18" charset="0"/>
                        </a:rPr>
                        <m:t>𝑃𝑟𝑜𝑑𝑢𝑐𝑡𝑜</m:t>
                      </m:r>
                      <m:r>
                        <a:rPr lang="es-PA" i="0">
                          <a:latin typeface="Cambria Math" panose="02040503050406030204" pitchFamily="18" charset="0"/>
                        </a:rPr>
                        <m:t> </m:t>
                      </m:r>
                      <m:r>
                        <a:rPr lang="es-PA" i="1">
                          <a:latin typeface="Cambria Math" panose="02040503050406030204" pitchFamily="18" charset="0"/>
                        </a:rPr>
                        <m:t>𝑇𝑒𝑟𝑚𝑖𝑛𝑎𝑑𝑜</m:t>
                      </m:r>
                      <m:r>
                        <a:rPr lang="es-PA" i="0">
                          <a:latin typeface="Cambria Math" panose="02040503050406030204" pitchFamily="18" charset="0"/>
                        </a:rPr>
                        <m:t> </m:t>
                      </m:r>
                      <m:r>
                        <a:rPr lang="es-PA" i="1">
                          <a:latin typeface="Cambria Math" panose="02040503050406030204" pitchFamily="18" charset="0"/>
                        </a:rPr>
                        <m:t>𝑒𝑛</m:t>
                      </m:r>
                      <m:r>
                        <a:rPr lang="es-PA" i="0">
                          <a:latin typeface="Cambria Math" panose="02040503050406030204" pitchFamily="18" charset="0"/>
                        </a:rPr>
                        <m:t> </m:t>
                      </m:r>
                      <m:r>
                        <a:rPr lang="es-PA" i="1">
                          <a:latin typeface="Cambria Math" panose="02040503050406030204" pitchFamily="18" charset="0"/>
                        </a:rPr>
                        <m:t>𝑃𝑎𝑛𝑎𝑚</m:t>
                      </m:r>
                      <m:r>
                        <a:rPr lang="es-PA" i="0">
                          <a:latin typeface="Cambria Math" panose="02040503050406030204" pitchFamily="18" charset="0"/>
                        </a:rPr>
                        <m:t>á</m:t>
                      </m:r>
                    </m:oMath>
                  </m:oMathPara>
                </a14:m>
                <a:endParaRPr lang="es-PA" dirty="0"/>
              </a:p>
            </p:txBody>
          </p:sp>
        </mc:Choice>
        <mc:Fallback>
          <p:sp>
            <p:nvSpPr>
              <p:cNvPr id="6" name="CuadroTexto 5">
                <a:extLst>
                  <a:ext uri="{FF2B5EF4-FFF2-40B4-BE49-F238E27FC236}">
                    <a16:creationId xmlns:a16="http://schemas.microsoft.com/office/drawing/2014/main" id="{676C5120-EF54-9D4E-58FF-914CB5291979}"/>
                  </a:ext>
                </a:extLst>
              </p:cNvPr>
              <p:cNvSpPr txBox="1">
                <a:spLocks noRot="1" noChangeAspect="1" noMove="1" noResize="1" noEditPoints="1" noAdjustHandles="1" noChangeArrowheads="1" noChangeShapeType="1" noTextEdit="1"/>
              </p:cNvSpPr>
              <p:nvPr/>
            </p:nvSpPr>
            <p:spPr>
              <a:xfrm>
                <a:off x="1036862" y="4647926"/>
                <a:ext cx="4952457" cy="939296"/>
              </a:xfrm>
              <a:prstGeom prst="rect">
                <a:avLst/>
              </a:prstGeom>
              <a:blipFill>
                <a:blip r:embed="rId3"/>
                <a:stretch>
                  <a:fillRect t="-10968" b="-29032"/>
                </a:stretch>
              </a:blipFill>
            </p:spPr>
            <p:txBody>
              <a:bodyPr/>
              <a:lstStyle/>
              <a:p>
                <a:r>
                  <a:rPr lang="es-PA">
                    <a:noFill/>
                  </a:rPr>
                  <a:t> </a:t>
                </a:r>
              </a:p>
            </p:txBody>
          </p:sp>
        </mc:Fallback>
      </mc:AlternateContent>
      <p:pic>
        <p:nvPicPr>
          <p:cNvPr id="7" name="Imagen 6" descr="Deuda pública alcanzaría $40 mil millones en 2024 | La Prensa Panamá">
            <a:extLst>
              <a:ext uri="{FF2B5EF4-FFF2-40B4-BE49-F238E27FC236}">
                <a16:creationId xmlns:a16="http://schemas.microsoft.com/office/drawing/2014/main" id="{72B1C843-98A9-AF7C-E6A5-630479F190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68798" y="1845497"/>
            <a:ext cx="4850765" cy="2867025"/>
          </a:xfrm>
          <a:prstGeom prst="rect">
            <a:avLst/>
          </a:prstGeom>
          <a:noFill/>
          <a:ln>
            <a:noFill/>
          </a:ln>
        </p:spPr>
      </p:pic>
      <p:sp>
        <p:nvSpPr>
          <p:cNvPr id="12" name="CuadroTexto 11">
            <a:extLst>
              <a:ext uri="{FF2B5EF4-FFF2-40B4-BE49-F238E27FC236}">
                <a16:creationId xmlns:a16="http://schemas.microsoft.com/office/drawing/2014/main" id="{01A4B496-15DB-5D40-D037-0295EDF39A2B}"/>
              </a:ext>
            </a:extLst>
          </p:cNvPr>
          <p:cNvSpPr txBox="1"/>
          <p:nvPr/>
        </p:nvSpPr>
        <p:spPr>
          <a:xfrm>
            <a:off x="6468797" y="4923279"/>
            <a:ext cx="4850766" cy="738664"/>
          </a:xfrm>
          <a:prstGeom prst="rect">
            <a:avLst/>
          </a:prstGeom>
          <a:noFill/>
        </p:spPr>
        <p:txBody>
          <a:bodyPr wrap="square">
            <a:spAutoFit/>
          </a:bodyPr>
          <a:lstStyle/>
          <a:p>
            <a:pPr algn="ctr"/>
            <a:r>
              <a:rPr lang="es-PA" sz="1400" i="1" dirty="0">
                <a:effectLst/>
                <a:latin typeface="Neo Sans Pro" panose="020B0504030504040204" pitchFamily="34" charset="0"/>
                <a:ea typeface="Calibri" panose="020F0502020204030204" pitchFamily="34" charset="0"/>
                <a:cs typeface="Times New Roman" panose="02020603050405020304" pitchFamily="18" charset="0"/>
              </a:rPr>
              <a:t>Proyección de Deuda Pública al final de cada Gestión Gubernamental (Periódico La Prensa, Roy </a:t>
            </a:r>
            <a:r>
              <a:rPr lang="es-PA" sz="1400" i="1" dirty="0" err="1">
                <a:effectLst/>
                <a:latin typeface="Neo Sans Pro" panose="020B0504030504040204" pitchFamily="34" charset="0"/>
                <a:ea typeface="Calibri" panose="020F0502020204030204" pitchFamily="34" charset="0"/>
                <a:cs typeface="Times New Roman" panose="02020603050405020304" pitchFamily="18" charset="0"/>
              </a:rPr>
              <a:t>Fernandez</a:t>
            </a:r>
            <a:r>
              <a:rPr lang="es-PA" sz="1400" i="1" dirty="0">
                <a:effectLst/>
                <a:latin typeface="Neo Sans Pro" panose="020B0504030504040204" pitchFamily="34" charset="0"/>
                <a:ea typeface="Calibri" panose="020F0502020204030204" pitchFamily="34" charset="0"/>
                <a:cs typeface="Times New Roman" panose="02020603050405020304" pitchFamily="18" charset="0"/>
              </a:rPr>
              <a:t> – Fuente MEF)</a:t>
            </a:r>
            <a:endParaRPr lang="es-PA" dirty="0">
              <a:latin typeface="Neo Sans Pro" panose="020B0504030504040204" pitchFamily="34" charset="0"/>
            </a:endParaRPr>
          </a:p>
        </p:txBody>
      </p:sp>
    </p:spTree>
    <p:extLst>
      <p:ext uri="{BB962C8B-B14F-4D97-AF65-F5344CB8AC3E}">
        <p14:creationId xmlns:p14="http://schemas.microsoft.com/office/powerpoint/2010/main" val="28907426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11" name="CuadroTexto 10">
            <a:extLst>
              <a:ext uri="{FF2B5EF4-FFF2-40B4-BE49-F238E27FC236}">
                <a16:creationId xmlns:a16="http://schemas.microsoft.com/office/drawing/2014/main" id="{5DC94C48-33F9-7E9D-ECFC-444C6808C8F6}"/>
              </a:ext>
            </a:extLst>
          </p:cNvPr>
          <p:cNvSpPr txBox="1"/>
          <p:nvPr/>
        </p:nvSpPr>
        <p:spPr>
          <a:xfrm>
            <a:off x="6468798" y="468216"/>
            <a:ext cx="5554980" cy="848887"/>
          </a:xfrm>
          <a:prstGeom prst="rect">
            <a:avLst/>
          </a:prstGeom>
          <a:noFill/>
        </p:spPr>
        <p:txBody>
          <a:bodyPr wrap="square">
            <a:spAutoFit/>
          </a:bodyPr>
          <a:lstStyle/>
          <a:p>
            <a:pPr algn="ctr">
              <a:lnSpc>
                <a:spcPct val="107000"/>
              </a:lnSpc>
              <a:spcBef>
                <a:spcPts val="1200"/>
              </a:spcBef>
            </a:pP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Costo</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y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Venta</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de Combustibles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Líquidos</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a:t>
            </a:r>
            <a:r>
              <a:rPr lang="en-US" sz="2400" b="1" kern="0" dirty="0" err="1">
                <a:effectLst/>
                <a:latin typeface="Neo Sans Pro" panose="020B0504030504040204" pitchFamily="34" charset="0"/>
                <a:ea typeface="Times New Roman" panose="02020603050405020304" pitchFamily="18" charset="0"/>
                <a:cs typeface="Times New Roman" panose="02020603050405020304" pitchFamily="18" charset="0"/>
              </a:rPr>
              <a:t>en</a:t>
            </a:r>
            <a:r>
              <a:rPr lang="en-US" sz="2400" b="1" kern="0" dirty="0">
                <a:effectLst/>
                <a:latin typeface="Neo Sans Pro" panose="020B0504030504040204" pitchFamily="34" charset="0"/>
                <a:ea typeface="Times New Roman" panose="02020603050405020304" pitchFamily="18" charset="0"/>
                <a:cs typeface="Times New Roman" panose="02020603050405020304" pitchFamily="18" charset="0"/>
              </a:rPr>
              <a:t> Panam</a:t>
            </a:r>
            <a:r>
              <a:rPr lang="en-US" sz="2400" b="1" dirty="0">
                <a:latin typeface="Neo Sans Pro" panose="020B0504030504040204" pitchFamily="34" charset="0"/>
                <a:ea typeface="Times New Roman" panose="02020603050405020304" pitchFamily="18" charset="0"/>
                <a:cs typeface="Times New Roman" panose="02020603050405020304" pitchFamily="18" charset="0"/>
              </a:rPr>
              <a:t>á</a:t>
            </a:r>
            <a:endParaRPr lang="es-PA" sz="2400" b="1" kern="0" dirty="0">
              <a:effectLst/>
              <a:latin typeface="Neo Sans Pro" panose="020B0504030504040204" pitchFamily="34" charset="0"/>
              <a:ea typeface="Times New Roman" panose="02020603050405020304" pitchFamily="18" charset="0"/>
              <a:cs typeface="Times New Roman" panose="02020603050405020304" pitchFamily="18" charset="0"/>
            </a:endParaRPr>
          </a:p>
        </p:txBody>
      </p:sp>
      <p:sp>
        <p:nvSpPr>
          <p:cNvPr id="8" name="Google Shape;246;p40">
            <a:extLst>
              <a:ext uri="{FF2B5EF4-FFF2-40B4-BE49-F238E27FC236}">
                <a16:creationId xmlns:a16="http://schemas.microsoft.com/office/drawing/2014/main" id="{2B3A9944-58EF-4B33-FC85-2E6D9A283A7C}"/>
              </a:ext>
            </a:extLst>
          </p:cNvPr>
          <p:cNvSpPr txBox="1">
            <a:spLocks/>
          </p:cNvSpPr>
          <p:nvPr/>
        </p:nvSpPr>
        <p:spPr>
          <a:xfrm>
            <a:off x="6476141" y="1942527"/>
            <a:ext cx="4963888" cy="17821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07000"/>
              </a:lnSpc>
              <a:spcAft>
                <a:spcPts val="800"/>
              </a:spcAft>
            </a:pPr>
            <a:r>
              <a:rPr lang="es-PA" sz="1800" dirty="0">
                <a:solidFill>
                  <a:schemeClr val="tx1"/>
                </a:solidFill>
                <a:latin typeface="Neo Sans Pro" panose="020B0504030504040204" pitchFamily="34" charset="0"/>
                <a:ea typeface="Calibri" panose="020F0502020204030204" pitchFamily="34" charset="0"/>
                <a:cs typeface="Times New Roman" panose="02020603050405020304" pitchFamily="18" charset="0"/>
              </a:rPr>
              <a:t>E</a:t>
            </a:r>
            <a:r>
              <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xisten formas matemáticas de calcular la Capacidad de Endeudamiento de un País, pero principalmente utilizaremos el modelo CAPM (Capital </a:t>
            </a:r>
            <a:r>
              <a:rPr lang="es-PA" sz="18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Asset</a:t>
            </a:r>
            <a:r>
              <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PA" sz="18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Pricing</a:t>
            </a:r>
            <a:r>
              <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a:t>
            </a:r>
            <a:r>
              <a:rPr lang="es-PA" sz="18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Model</a:t>
            </a:r>
            <a:r>
              <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por sus siglas en inglés) que planteamos a continuación:</a:t>
            </a:r>
          </a:p>
          <a:p>
            <a:pPr marL="457200" algn="just">
              <a:lnSpc>
                <a:spcPct val="115000"/>
              </a:lnSpc>
              <a:spcAft>
                <a:spcPts val="800"/>
              </a:spcAft>
            </a:pPr>
            <a:endParaRPr lang="es-PA" sz="1800" dirty="0">
              <a:effectLst/>
              <a:latin typeface="Arial" panose="020B060402020202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CuadroTexto 8">
                <a:extLst>
                  <a:ext uri="{FF2B5EF4-FFF2-40B4-BE49-F238E27FC236}">
                    <a16:creationId xmlns:a16="http://schemas.microsoft.com/office/drawing/2014/main" id="{98092AB7-6074-802C-E0D8-5EB13DACF81B}"/>
                  </a:ext>
                </a:extLst>
              </p:cNvPr>
              <p:cNvSpPr txBox="1"/>
              <p:nvPr/>
            </p:nvSpPr>
            <p:spPr>
              <a:xfrm>
                <a:off x="6180595" y="4072756"/>
                <a:ext cx="5554980" cy="672172"/>
              </a:xfrm>
              <a:prstGeom prst="rect">
                <a:avLst/>
              </a:prstGeom>
              <a:noFill/>
            </p:spPr>
            <p:txBody>
              <a:bodyPr wrap="square">
                <a:spAutoFit/>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PA" sz="1600" i="1" smtClean="0">
                          <a:effectLst/>
                          <a:latin typeface="Cambria Math" panose="02040503050406030204" pitchFamily="18" charset="0"/>
                          <a:ea typeface="Calibri" panose="020F0502020204030204" pitchFamily="34" charset="0"/>
                          <a:cs typeface="Times New Roman" panose="02020603050405020304" pitchFamily="18" charset="0"/>
                        </a:rPr>
                        <m:t>𝐶𝐴𝑃𝑀</m:t>
                      </m:r>
                      <m:r>
                        <a:rPr lang="es-PA" sz="1600" i="1"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s-PA"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PA" sz="16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s-PA" sz="1600" i="1">
                              <a:effectLst/>
                              <a:latin typeface="Cambria Math" panose="02040503050406030204" pitchFamily="18" charset="0"/>
                              <a:ea typeface="Calibri" panose="020F0502020204030204" pitchFamily="34" charset="0"/>
                              <a:cs typeface="Times New Roman" panose="02020603050405020304" pitchFamily="18" charset="0"/>
                            </a:rPr>
                            <m:t>𝐿𝑅</m:t>
                          </m:r>
                        </m:sub>
                      </m:sSub>
                      <m:r>
                        <a:rPr lang="es-PA"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PA"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PA" sz="16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s-PA" sz="1600" i="1">
                              <a:effectLst/>
                              <a:latin typeface="Cambria Math" panose="02040503050406030204" pitchFamily="18" charset="0"/>
                              <a:ea typeface="Calibri" panose="020F0502020204030204" pitchFamily="34" charset="0"/>
                              <a:cs typeface="Times New Roman" panose="02020603050405020304" pitchFamily="18" charset="0"/>
                            </a:rPr>
                            <m:t>𝑚</m:t>
                          </m:r>
                        </m:sub>
                      </m:sSub>
                      <m:r>
                        <a:rPr lang="es-PA" sz="16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PA"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PA" sz="16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es-PA" sz="1600" i="1">
                              <a:effectLst/>
                              <a:latin typeface="Cambria Math" panose="02040503050406030204" pitchFamily="18" charset="0"/>
                              <a:ea typeface="Times New Roman" panose="02020603050405020304" pitchFamily="18" charset="0"/>
                              <a:cs typeface="Times New Roman" panose="02020603050405020304" pitchFamily="18" charset="0"/>
                            </a:rPr>
                            <m:t>𝐿𝑅</m:t>
                          </m:r>
                        </m:sub>
                      </m:sSub>
                      <m:r>
                        <a:rPr lang="es-PA"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s-PA" sz="1600" i="1">
                          <a:effectLst/>
                          <a:latin typeface="Cambria Math" panose="02040503050406030204" pitchFamily="18" charset="0"/>
                          <a:ea typeface="Times New Roman" panose="02020603050405020304" pitchFamily="18" charset="0"/>
                          <a:cs typeface="Times New Roman" panose="02020603050405020304" pitchFamily="18" charset="0"/>
                        </a:rPr>
                        <m:t>𝛽</m:t>
                      </m:r>
                    </m:oMath>
                  </m:oMathPara>
                </a14:m>
                <a:endParaRPr lang="es-PA" sz="16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s-PA" sz="1400" i="1" dirty="0">
                    <a:effectLst/>
                    <a:latin typeface="Neo Sans Pro" panose="020B0504030504040204" pitchFamily="34" charset="0"/>
                    <a:ea typeface="Times New Roman" panose="02020603050405020304" pitchFamily="18" charset="0"/>
                    <a:cs typeface="Times New Roman" panose="02020603050405020304" pitchFamily="18" charset="0"/>
                  </a:rPr>
                  <a:t>Fórmula #4: Modelo CAPM de Cálculo del Riesgo-Rendimiento País</a:t>
                </a:r>
                <a:endParaRPr lang="es-PA" sz="1600" dirty="0">
                  <a:effectLst/>
                  <a:latin typeface="Neo Sans Pro" panose="020B0504030504040204" pitchFamily="34" charset="0"/>
                  <a:ea typeface="Calibri" panose="020F0502020204030204" pitchFamily="34" charset="0"/>
                  <a:cs typeface="Times New Roman" panose="02020603050405020304" pitchFamily="18" charset="0"/>
                </a:endParaRPr>
              </a:p>
            </p:txBody>
          </p:sp>
        </mc:Choice>
        <mc:Fallback>
          <p:sp>
            <p:nvSpPr>
              <p:cNvPr id="9" name="CuadroTexto 8">
                <a:extLst>
                  <a:ext uri="{FF2B5EF4-FFF2-40B4-BE49-F238E27FC236}">
                    <a16:creationId xmlns:a16="http://schemas.microsoft.com/office/drawing/2014/main" id="{98092AB7-6074-802C-E0D8-5EB13DACF81B}"/>
                  </a:ext>
                </a:extLst>
              </p:cNvPr>
              <p:cNvSpPr txBox="1">
                <a:spLocks noRot="1" noChangeAspect="1" noMove="1" noResize="1" noEditPoints="1" noAdjustHandles="1" noChangeArrowheads="1" noChangeShapeType="1" noTextEdit="1"/>
              </p:cNvSpPr>
              <p:nvPr/>
            </p:nvSpPr>
            <p:spPr>
              <a:xfrm>
                <a:off x="6180595" y="4072756"/>
                <a:ext cx="5554980" cy="672172"/>
              </a:xfrm>
              <a:prstGeom prst="rect">
                <a:avLst/>
              </a:prstGeom>
              <a:blipFill>
                <a:blip r:embed="rId3"/>
                <a:stretch>
                  <a:fillRect b="-9091"/>
                </a:stretch>
              </a:blipFill>
            </p:spPr>
            <p:txBody>
              <a:bodyPr/>
              <a:lstStyle/>
              <a:p>
                <a:r>
                  <a:rPr lang="es-PA">
                    <a:noFill/>
                  </a:rPr>
                  <a:t> </a:t>
                </a:r>
              </a:p>
            </p:txBody>
          </p:sp>
        </mc:Fallback>
      </mc:AlternateContent>
      <mc:AlternateContent xmlns:mc="http://schemas.openxmlformats.org/markup-compatibility/2006">
        <mc:Choice xmlns:a14="http://schemas.microsoft.com/office/drawing/2010/main" Requires="a14">
          <p:sp>
            <p:nvSpPr>
              <p:cNvPr id="13" name="CuadroTexto 12">
                <a:extLst>
                  <a:ext uri="{FF2B5EF4-FFF2-40B4-BE49-F238E27FC236}">
                    <a16:creationId xmlns:a16="http://schemas.microsoft.com/office/drawing/2014/main" id="{16321E82-D8CD-EAD8-C32E-72D882594183}"/>
                  </a:ext>
                </a:extLst>
              </p:cNvPr>
              <p:cNvSpPr txBox="1"/>
              <p:nvPr/>
            </p:nvSpPr>
            <p:spPr>
              <a:xfrm>
                <a:off x="1047518" y="2035729"/>
                <a:ext cx="4963888" cy="2840586"/>
              </a:xfrm>
              <a:prstGeom prst="rect">
                <a:avLst/>
              </a:prstGeom>
              <a:noFill/>
            </p:spPr>
            <p:txBody>
              <a:bodyPr wrap="square">
                <a:spAutoFit/>
              </a:bodyPr>
              <a:lstStyle/>
              <a:p>
                <a:pPr lvl="0" algn="ctr">
                  <a:lnSpc>
                    <a:spcPct val="107000"/>
                  </a:lnSpc>
                </a:pPr>
                <a:r>
                  <a:rPr lang="en-US" sz="1400" dirty="0">
                    <a:effectLst/>
                    <a:latin typeface="Neo Sans Pro" panose="020B0504030504040204" pitchFamily="34" charset="0"/>
                    <a:ea typeface="Times New Roman" panose="02020603050405020304" pitchFamily="18" charset="0"/>
                    <a:cs typeface="Times New Roman" panose="02020603050405020304" pitchFamily="18" charset="0"/>
                  </a:rPr>
                  <a:t>CAPM = Capital Asset Pricing Model</a:t>
                </a:r>
                <a:endParaRPr lang="es-PA" sz="1400" dirty="0">
                  <a:effectLst/>
                  <a:latin typeface="Neo Sans Pro" panose="020B0504030504040204" pitchFamily="34" charset="0"/>
                  <a:ea typeface="Calibri" panose="020F0502020204030204" pitchFamily="34" charset="0"/>
                  <a:cs typeface="Times New Roman" panose="02020603050405020304" pitchFamily="18" charset="0"/>
                </a:endParaRPr>
              </a:p>
              <a:p>
                <a:pPr marL="228600" algn="just">
                  <a:lnSpc>
                    <a:spcPct val="107000"/>
                  </a:lnSpc>
                </a:pPr>
                <a:r>
                  <a:rPr lang="en-US" sz="1400" dirty="0">
                    <a:effectLst/>
                    <a:latin typeface="Neo Sans Pro" panose="020B0504030504040204" pitchFamily="34" charset="0"/>
                    <a:ea typeface="Times New Roman" panose="02020603050405020304" pitchFamily="18" charset="0"/>
                    <a:cs typeface="Times New Roman" panose="02020603050405020304" pitchFamily="18" charset="0"/>
                  </a:rPr>
                  <a:t> </a:t>
                </a:r>
                <a:endParaRPr lang="es-PA" sz="1400" dirty="0">
                  <a:effectLst/>
                  <a:latin typeface="Neo Sans Pro" panose="020B050403050404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14:m>
                  <m:oMath xmlns:m="http://schemas.openxmlformats.org/officeDocument/2006/math">
                    <m:sSub>
                      <m:sSubPr>
                        <m:ctrlPr>
                          <a:rPr lang="es-PA" sz="1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𝐿𝑅</m:t>
                        </m:r>
                      </m:sub>
                    </m:sSub>
                  </m:oMath>
                </a14:m>
                <a:r>
                  <a:rPr lang="es-PA" sz="1400" dirty="0">
                    <a:effectLst/>
                    <a:latin typeface="Neo Sans Pro" panose="020B0504030504040204" pitchFamily="34" charset="0"/>
                    <a:ea typeface="Times New Roman" panose="02020603050405020304" pitchFamily="18" charset="0"/>
                    <a:cs typeface="Times New Roman" panose="02020603050405020304" pitchFamily="18" charset="0"/>
                  </a:rPr>
                  <a:t> = Tasa de Rendimiento Libre de Riesgo en Panamá</a:t>
                </a:r>
                <a:endParaRPr lang="es-PA" sz="1400" dirty="0">
                  <a:effectLst/>
                  <a:latin typeface="Neo Sans Pro" panose="020B0504030504040204" pitchFamily="34" charset="0"/>
                  <a:ea typeface="Calibri" panose="020F0502020204030204" pitchFamily="34" charset="0"/>
                  <a:cs typeface="Times New Roman" panose="02020603050405020304" pitchFamily="18" charset="0"/>
                </a:endParaRPr>
              </a:p>
              <a:p>
                <a:pPr marL="457200" algn="just">
                  <a:lnSpc>
                    <a:spcPct val="107000"/>
                  </a:lnSpc>
                </a:pPr>
                <a:r>
                  <a:rPr lang="es-PA" sz="1400" dirty="0">
                    <a:effectLst/>
                    <a:latin typeface="Neo Sans Pro" panose="020B0504030504040204" pitchFamily="34" charset="0"/>
                    <a:ea typeface="Times New Roman" panose="02020603050405020304" pitchFamily="18" charset="0"/>
                    <a:cs typeface="Times New Roman" panose="02020603050405020304" pitchFamily="18" charset="0"/>
                  </a:rPr>
                  <a:t> </a:t>
                </a:r>
                <a:endParaRPr lang="es-PA" sz="1400" dirty="0">
                  <a:effectLst/>
                  <a:latin typeface="Neo Sans Pro" panose="020B0504030504040204" pitchFamily="34" charset="0"/>
                  <a:ea typeface="Calibri" panose="020F0502020204030204" pitchFamily="34" charset="0"/>
                  <a:cs typeface="Times New Roman" panose="02020603050405020304" pitchFamily="18" charset="0"/>
                </a:endParaRPr>
              </a:p>
              <a:p>
                <a:pPr marL="228600" algn="just">
                  <a:lnSpc>
                    <a:spcPct val="107000"/>
                  </a:lnSpc>
                </a:pPr>
                <a:r>
                  <a:rPr lang="es-PA" sz="1400" dirty="0">
                    <a:effectLst/>
                    <a:latin typeface="Neo Sans Pro" panose="020B0504030504040204" pitchFamily="34" charset="0"/>
                    <a:ea typeface="Times New Roman" panose="02020603050405020304" pitchFamily="18" charset="0"/>
                    <a:cs typeface="Times New Roman" panose="02020603050405020304" pitchFamily="18" charset="0"/>
                  </a:rPr>
                  <a:t> </a:t>
                </a:r>
                <a:endParaRPr lang="es-PA" sz="1400" dirty="0">
                  <a:effectLst/>
                  <a:latin typeface="Neo Sans Pro" panose="020B050403050404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14:m>
                  <m:oMath xmlns:m="http://schemas.openxmlformats.org/officeDocument/2006/math">
                    <m:sSub>
                      <m:sSubPr>
                        <m:ctrlPr>
                          <a:rPr lang="es-PA" sz="1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PA" sz="14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es-PA" sz="14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oMath>
                </a14:m>
                <a:r>
                  <a:rPr lang="es-PA" sz="1400" dirty="0">
                    <a:effectLst/>
                    <a:latin typeface="Neo Sans Pro" panose="020B0504030504040204" pitchFamily="34" charset="0"/>
                    <a:ea typeface="Times New Roman" panose="02020603050405020304" pitchFamily="18" charset="0"/>
                    <a:cs typeface="Times New Roman" panose="02020603050405020304" pitchFamily="18" charset="0"/>
                  </a:rPr>
                  <a:t> = Rendimiento del Mercado Panameño</a:t>
                </a:r>
                <a:endParaRPr lang="es-PA" sz="1400" dirty="0">
                  <a:effectLst/>
                  <a:latin typeface="Neo Sans Pro" panose="020B0504030504040204" pitchFamily="34" charset="0"/>
                  <a:ea typeface="Calibri" panose="020F0502020204030204" pitchFamily="34" charset="0"/>
                  <a:cs typeface="Times New Roman" panose="02020603050405020304" pitchFamily="18" charset="0"/>
                </a:endParaRPr>
              </a:p>
              <a:p>
                <a:pPr marL="228600" algn="just">
                  <a:lnSpc>
                    <a:spcPct val="107000"/>
                  </a:lnSpc>
                </a:pPr>
                <a:r>
                  <a:rPr lang="es-PA" sz="1400" dirty="0">
                    <a:effectLst/>
                    <a:latin typeface="Neo Sans Pro" panose="020B0504030504040204" pitchFamily="34" charset="0"/>
                    <a:ea typeface="Times New Roman" panose="02020603050405020304" pitchFamily="18" charset="0"/>
                    <a:cs typeface="Times New Roman" panose="02020603050405020304" pitchFamily="18" charset="0"/>
                  </a:rPr>
                  <a:t> </a:t>
                </a:r>
              </a:p>
              <a:p>
                <a:pPr marL="228600" algn="just">
                  <a:lnSpc>
                    <a:spcPct val="107000"/>
                  </a:lnSpc>
                </a:pPr>
                <a:endParaRPr lang="es-PA" sz="1400" dirty="0">
                  <a:effectLst/>
                  <a:latin typeface="Neo Sans Pro" panose="020B050403050404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14:m>
                  <m:oMath xmlns:m="http://schemas.openxmlformats.org/officeDocument/2006/math">
                    <m:sSub>
                      <m:sSubPr>
                        <m:ctrlPr>
                          <a:rPr lang="es-PA" sz="1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PA" sz="14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es-PA" sz="1400" i="1">
                            <a:effectLst/>
                            <a:latin typeface="Cambria Math" panose="02040503050406030204" pitchFamily="18" charset="0"/>
                            <a:ea typeface="Times New Roman" panose="02020603050405020304" pitchFamily="18" charset="0"/>
                            <a:cs typeface="Times New Roman" panose="02020603050405020304" pitchFamily="18" charset="0"/>
                          </a:rPr>
                          <m:t>𝐿𝑅</m:t>
                        </m:r>
                      </m:sub>
                    </m:sSub>
                  </m:oMath>
                </a14:m>
                <a:r>
                  <a:rPr lang="es-PA" sz="1400" dirty="0">
                    <a:effectLst/>
                    <a:latin typeface="Neo Sans Pro" panose="020B0504030504040204" pitchFamily="34" charset="0"/>
                    <a:ea typeface="Times New Roman" panose="02020603050405020304" pitchFamily="18" charset="0"/>
                    <a:cs typeface="Times New Roman" panose="02020603050405020304" pitchFamily="18" charset="0"/>
                  </a:rPr>
                  <a:t> = Tasa de Rendimiento Libre de Riesgo en Panamá</a:t>
                </a:r>
                <a:endParaRPr lang="es-PA" sz="1400" dirty="0">
                  <a:effectLst/>
                  <a:latin typeface="Neo Sans Pro" panose="020B0504030504040204" pitchFamily="34" charset="0"/>
                  <a:ea typeface="Calibri" panose="020F0502020204030204" pitchFamily="34" charset="0"/>
                  <a:cs typeface="Times New Roman" panose="02020603050405020304" pitchFamily="18" charset="0"/>
                </a:endParaRPr>
              </a:p>
              <a:p>
                <a:pPr marL="457200" algn="just">
                  <a:lnSpc>
                    <a:spcPct val="107000"/>
                  </a:lnSpc>
                </a:pPr>
                <a:r>
                  <a:rPr lang="es-PA" sz="1400" dirty="0">
                    <a:effectLst/>
                    <a:latin typeface="Neo Sans Pro" panose="020B0504030504040204" pitchFamily="34" charset="0"/>
                    <a:ea typeface="Times New Roman" panose="02020603050405020304" pitchFamily="18" charset="0"/>
                    <a:cs typeface="Times New Roman" panose="02020603050405020304" pitchFamily="18" charset="0"/>
                  </a:rPr>
                  <a:t> </a:t>
                </a:r>
                <a:endParaRPr lang="es-PA" sz="1400" dirty="0">
                  <a:effectLst/>
                  <a:latin typeface="Neo Sans Pro" panose="020B0504030504040204" pitchFamily="34" charset="0"/>
                  <a:ea typeface="Calibri" panose="020F0502020204030204" pitchFamily="34" charset="0"/>
                  <a:cs typeface="Times New Roman" panose="02020603050405020304" pitchFamily="18" charset="0"/>
                </a:endParaRPr>
              </a:p>
              <a:p>
                <a:pPr marL="228600" algn="just">
                  <a:lnSpc>
                    <a:spcPct val="107000"/>
                  </a:lnSpc>
                </a:pPr>
                <a:r>
                  <a:rPr lang="es-PA" sz="1400" dirty="0">
                    <a:effectLst/>
                    <a:latin typeface="Neo Sans Pro" panose="020B0504030504040204" pitchFamily="34" charset="0"/>
                    <a:ea typeface="Times New Roman" panose="02020603050405020304" pitchFamily="18" charset="0"/>
                    <a:cs typeface="Times New Roman" panose="02020603050405020304" pitchFamily="18" charset="0"/>
                  </a:rPr>
                  <a:t> </a:t>
                </a:r>
                <a:endParaRPr lang="es-PA" sz="1400" dirty="0">
                  <a:effectLst/>
                  <a:latin typeface="Neo Sans Pro" panose="020B050403050404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14:m>
                  <m:oMath xmlns:m="http://schemas.openxmlformats.org/officeDocument/2006/math">
                    <m:r>
                      <a:rPr lang="es-PA" sz="1400" i="1">
                        <a:effectLst/>
                        <a:latin typeface="Cambria Math" panose="02040503050406030204" pitchFamily="18" charset="0"/>
                        <a:ea typeface="Times New Roman" panose="02020603050405020304" pitchFamily="18" charset="0"/>
                        <a:cs typeface="Times New Roman" panose="02020603050405020304" pitchFamily="18" charset="0"/>
                      </a:rPr>
                      <m:t>𝛣</m:t>
                    </m:r>
                  </m:oMath>
                </a14:m>
                <a:r>
                  <a:rPr lang="es-PA" sz="1400" dirty="0">
                    <a:effectLst/>
                    <a:latin typeface="Neo Sans Pro" panose="020B0504030504040204" pitchFamily="34" charset="0"/>
                    <a:ea typeface="Times New Roman" panose="02020603050405020304" pitchFamily="18" charset="0"/>
                    <a:cs typeface="Times New Roman" panose="02020603050405020304" pitchFamily="18" charset="0"/>
                  </a:rPr>
                  <a:t> = Riesgo Sistémico del País</a:t>
                </a:r>
                <a:endParaRPr lang="es-PA" sz="1400" dirty="0">
                  <a:effectLst/>
                  <a:latin typeface="Neo Sans Pro" panose="020B0504030504040204" pitchFamily="34" charset="0"/>
                  <a:ea typeface="Calibri" panose="020F0502020204030204" pitchFamily="34" charset="0"/>
                  <a:cs typeface="Times New Roman" panose="02020603050405020304" pitchFamily="18" charset="0"/>
                </a:endParaRPr>
              </a:p>
            </p:txBody>
          </p:sp>
        </mc:Choice>
        <mc:Fallback>
          <p:sp>
            <p:nvSpPr>
              <p:cNvPr id="13" name="CuadroTexto 12">
                <a:extLst>
                  <a:ext uri="{FF2B5EF4-FFF2-40B4-BE49-F238E27FC236}">
                    <a16:creationId xmlns:a16="http://schemas.microsoft.com/office/drawing/2014/main" id="{16321E82-D8CD-EAD8-C32E-72D882594183}"/>
                  </a:ext>
                </a:extLst>
              </p:cNvPr>
              <p:cNvSpPr txBox="1">
                <a:spLocks noRot="1" noChangeAspect="1" noMove="1" noResize="1" noEditPoints="1" noAdjustHandles="1" noChangeArrowheads="1" noChangeShapeType="1" noTextEdit="1"/>
              </p:cNvSpPr>
              <p:nvPr/>
            </p:nvSpPr>
            <p:spPr>
              <a:xfrm>
                <a:off x="1047518" y="2035729"/>
                <a:ext cx="4963888" cy="2840586"/>
              </a:xfrm>
              <a:prstGeom prst="rect">
                <a:avLst/>
              </a:prstGeom>
              <a:blipFill>
                <a:blip r:embed="rId4"/>
                <a:stretch>
                  <a:fillRect l="-369" t="-644" b="-1073"/>
                </a:stretch>
              </a:blipFill>
            </p:spPr>
            <p:txBody>
              <a:bodyPr/>
              <a:lstStyle/>
              <a:p>
                <a:r>
                  <a:rPr lang="es-PA">
                    <a:noFill/>
                  </a:rPr>
                  <a:t> </a:t>
                </a:r>
              </a:p>
            </p:txBody>
          </p:sp>
        </mc:Fallback>
      </mc:AlternateContent>
    </p:spTree>
    <p:extLst>
      <p:ext uri="{BB962C8B-B14F-4D97-AF65-F5344CB8AC3E}">
        <p14:creationId xmlns:p14="http://schemas.microsoft.com/office/powerpoint/2010/main" val="778654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241"/>
        <p:cNvGrpSpPr/>
        <p:nvPr/>
      </p:nvGrpSpPr>
      <p:grpSpPr>
        <a:xfrm>
          <a:off x="0" y="0"/>
          <a:ext cx="0" cy="0"/>
          <a:chOff x="0" y="0"/>
          <a:chExt cx="0" cy="0"/>
        </a:xfrm>
      </p:grpSpPr>
      <p:pic>
        <p:nvPicPr>
          <p:cNvPr id="3" name="Imagen 2" descr="Forma, Rectángulo&#10;&#10;Descripción generada automáticamente">
            <a:extLst>
              <a:ext uri="{FF2B5EF4-FFF2-40B4-BE49-F238E27FC236}">
                <a16:creationId xmlns:a16="http://schemas.microsoft.com/office/drawing/2014/main" id="{5361E12D-164E-9C71-F9A6-DEA63025AD36}"/>
              </a:ext>
            </a:extLst>
          </p:cNvPr>
          <p:cNvPicPr>
            <a:picLocks noChangeAspect="1"/>
          </p:cNvPicPr>
          <p:nvPr/>
        </p:nvPicPr>
        <p:blipFill>
          <a:blip r:embed="rId3"/>
          <a:stretch>
            <a:fillRect/>
          </a:stretch>
        </p:blipFill>
        <p:spPr>
          <a:xfrm>
            <a:off x="0" y="0"/>
            <a:ext cx="12191999" cy="6858000"/>
          </a:xfrm>
          <a:prstGeom prst="rect">
            <a:avLst/>
          </a:prstGeom>
        </p:spPr>
      </p:pic>
      <p:sp>
        <p:nvSpPr>
          <p:cNvPr id="4242" name="Google Shape;4242;p107"/>
          <p:cNvSpPr txBox="1">
            <a:spLocks noGrp="1"/>
          </p:cNvSpPr>
          <p:nvPr>
            <p:ph type="ctrTitle"/>
          </p:nvPr>
        </p:nvSpPr>
        <p:spPr>
          <a:xfrm>
            <a:off x="408725" y="402552"/>
            <a:ext cx="7027499" cy="1125900"/>
          </a:xfrm>
          <a:prstGeom prst="rect">
            <a:avLst/>
          </a:prstGeom>
        </p:spPr>
        <p:txBody>
          <a:bodyPr spcFirstLastPara="1" wrap="square" lIns="91425" tIns="91425" rIns="91425" bIns="91425" anchor="b" anchorCtr="0">
            <a:noAutofit/>
          </a:bodyPr>
          <a:lstStyle/>
          <a:p>
            <a:r>
              <a:rPr lang="en" sz="4400" b="1" dirty="0">
                <a:latin typeface="Neo Sans Pro" panose="020B0504030504040204" pitchFamily="34" charset="0"/>
              </a:rPr>
              <a:t>¡Gracias por su Atención!</a:t>
            </a:r>
            <a:endParaRPr sz="4400" b="1" dirty="0">
              <a:latin typeface="Neo Sans Pro" panose="020B0504030504040204" pitchFamily="34" charset="0"/>
            </a:endParaRPr>
          </a:p>
        </p:txBody>
      </p:sp>
      <p:sp>
        <p:nvSpPr>
          <p:cNvPr id="4243" name="Google Shape;4243;p107"/>
          <p:cNvSpPr txBox="1">
            <a:spLocks noGrp="1"/>
          </p:cNvSpPr>
          <p:nvPr>
            <p:ph type="subTitle" idx="1"/>
          </p:nvPr>
        </p:nvSpPr>
        <p:spPr>
          <a:xfrm>
            <a:off x="3377452" y="2531934"/>
            <a:ext cx="8814547" cy="1125900"/>
          </a:xfrm>
          <a:prstGeom prst="rect">
            <a:avLst/>
          </a:prstGeom>
        </p:spPr>
        <p:txBody>
          <a:bodyPr spcFirstLastPara="1" wrap="square" lIns="91425" tIns="91425" rIns="91425" bIns="91425" anchor="t" anchorCtr="0">
            <a:noAutofit/>
          </a:bodyPr>
          <a:lstStyle/>
          <a:p>
            <a:pPr marL="0" indent="0">
              <a:lnSpc>
                <a:spcPct val="150000"/>
              </a:lnSpc>
            </a:pPr>
            <a:r>
              <a:rPr lang="es-ES" sz="2400" b="1" dirty="0">
                <a:solidFill>
                  <a:srgbClr val="46BA79"/>
                </a:solidFill>
                <a:latin typeface="Neo Sans Pro" panose="020B0504030504040204" pitchFamily="34" charset="0"/>
              </a:rPr>
              <a:t>¿</a:t>
            </a:r>
            <a:r>
              <a:rPr lang="es-ES" sz="2800" b="1" dirty="0">
                <a:solidFill>
                  <a:srgbClr val="46BA79"/>
                </a:solidFill>
                <a:latin typeface="Neo Sans Pro" panose="020B0504030504040204" pitchFamily="34" charset="0"/>
              </a:rPr>
              <a:t>Alguna pregunta, duda, comentario o sugerencia?</a:t>
            </a:r>
          </a:p>
          <a:p>
            <a:pPr marL="0" indent="0">
              <a:lnSpc>
                <a:spcPct val="150000"/>
              </a:lnSpc>
            </a:pPr>
            <a:r>
              <a:rPr lang="es-ES" sz="2800" b="1" dirty="0">
                <a:solidFill>
                  <a:srgbClr val="46BA79"/>
                </a:solidFill>
                <a:latin typeface="Neo Sans Pro" panose="020B0504030504040204" pitchFamily="34" charset="0"/>
              </a:rPr>
              <a:t>@batistajohel</a:t>
            </a:r>
            <a:endParaRPr sz="2800" b="1" dirty="0">
              <a:solidFill>
                <a:srgbClr val="46BA79"/>
              </a:solidFill>
              <a:latin typeface="Neo Sans Pro" panose="020B0504030504040204" pitchFamily="34" charset="0"/>
            </a:endParaRPr>
          </a:p>
          <a:p>
            <a:pPr marL="0" indent="0">
              <a:lnSpc>
                <a:spcPct val="150000"/>
              </a:lnSpc>
            </a:pPr>
            <a:r>
              <a:rPr lang="es-ES" sz="2800" b="1" dirty="0" err="1">
                <a:solidFill>
                  <a:srgbClr val="46BA79"/>
                </a:solidFill>
                <a:latin typeface="Neo Sans Pro" panose="020B0504030504040204" pitchFamily="34" charset="0"/>
              </a:rPr>
              <a:t>Johel.batista@utp.ac.pa</a:t>
            </a:r>
            <a:endParaRPr lang="es-ES" sz="2800" b="1" dirty="0">
              <a:solidFill>
                <a:srgbClr val="46BA79"/>
              </a:solidFill>
              <a:latin typeface="Neo Sans Pro" panose="020B0504030504040204" pitchFamily="34" charset="0"/>
            </a:endParaRPr>
          </a:p>
        </p:txBody>
      </p:sp>
      <p:sp>
        <p:nvSpPr>
          <p:cNvPr id="4244" name="Google Shape;4244;p107"/>
          <p:cNvSpPr txBox="1"/>
          <p:nvPr/>
        </p:nvSpPr>
        <p:spPr>
          <a:xfrm>
            <a:off x="4162521" y="5710927"/>
            <a:ext cx="5271708" cy="967200"/>
          </a:xfrm>
          <a:prstGeom prst="rect">
            <a:avLst/>
          </a:prstGeom>
          <a:noFill/>
          <a:ln>
            <a:noFill/>
          </a:ln>
        </p:spPr>
        <p:txBody>
          <a:bodyPr spcFirstLastPara="1" wrap="square" lIns="91425" tIns="91425" rIns="91425" bIns="91425" anchor="t" anchorCtr="0">
            <a:noAutofit/>
          </a:bodyPr>
          <a:lstStyle/>
          <a:p>
            <a:pPr algn="ctr">
              <a:spcBef>
                <a:spcPts val="300"/>
              </a:spcBef>
            </a:pPr>
            <a:r>
              <a:rPr lang="es-ES" sz="2000" b="1" dirty="0">
                <a:solidFill>
                  <a:schemeClr val="lt1"/>
                </a:solidFill>
                <a:latin typeface="Neo Sans Pro" panose="020B0504030504040204" pitchFamily="34" charset="0"/>
                <a:ea typeface="Roboto Light"/>
                <a:cs typeface="Roboto Light"/>
                <a:sym typeface="Roboto Light"/>
              </a:rPr>
              <a:t>Licencia </a:t>
            </a:r>
            <a:r>
              <a:rPr lang="es-ES" sz="2000" b="1" dirty="0" err="1">
                <a:solidFill>
                  <a:schemeClr val="lt1"/>
                </a:solidFill>
                <a:latin typeface="Neo Sans Pro" panose="020B0504030504040204" pitchFamily="34" charset="0"/>
                <a:ea typeface="Roboto Light"/>
                <a:cs typeface="Roboto Light"/>
                <a:sym typeface="Roboto Light"/>
              </a:rPr>
              <a:t>Creative</a:t>
            </a:r>
            <a:r>
              <a:rPr lang="es-ES" sz="2000" b="1" dirty="0">
                <a:solidFill>
                  <a:schemeClr val="lt1"/>
                </a:solidFill>
                <a:latin typeface="Neo Sans Pro" panose="020B0504030504040204" pitchFamily="34" charset="0"/>
                <a:ea typeface="Roboto Light"/>
                <a:cs typeface="Roboto Light"/>
                <a:sym typeface="Roboto Light"/>
              </a:rPr>
              <a:t> </a:t>
            </a:r>
            <a:r>
              <a:rPr lang="es-ES" sz="2000" b="1" dirty="0" err="1">
                <a:solidFill>
                  <a:schemeClr val="lt1"/>
                </a:solidFill>
                <a:latin typeface="Neo Sans Pro" panose="020B0504030504040204" pitchFamily="34" charset="0"/>
                <a:ea typeface="Roboto Light"/>
                <a:cs typeface="Roboto Light"/>
                <a:sym typeface="Roboto Light"/>
              </a:rPr>
              <a:t>Commons</a:t>
            </a:r>
            <a:r>
              <a:rPr lang="es-ES" sz="2000" b="1" dirty="0">
                <a:solidFill>
                  <a:schemeClr val="lt1"/>
                </a:solidFill>
                <a:latin typeface="Neo Sans Pro" panose="020B0504030504040204" pitchFamily="34" charset="0"/>
                <a:ea typeface="Roboto Light"/>
                <a:cs typeface="Roboto Light"/>
                <a:sym typeface="Roboto Light"/>
              </a:rPr>
              <a:t> Atribución, Compartir-Igual, No Comercial 4.0</a:t>
            </a:r>
            <a:endParaRPr sz="2000" b="1" dirty="0">
              <a:solidFill>
                <a:schemeClr val="lt1"/>
              </a:solidFill>
              <a:latin typeface="Neo Sans Pro" panose="020B0504030504040204" pitchFamily="34" charset="0"/>
              <a:ea typeface="Roboto Light"/>
              <a:cs typeface="Roboto Light"/>
              <a:sym typeface="Roboto Light"/>
            </a:endParaRPr>
          </a:p>
        </p:txBody>
      </p:sp>
      <p:pic>
        <p:nvPicPr>
          <p:cNvPr id="4257" name="Google Shape;4257;p107"/>
          <p:cNvPicPr preferRelativeResize="0"/>
          <p:nvPr/>
        </p:nvPicPr>
        <p:blipFill>
          <a:blip r:embed="rId4">
            <a:alphaModFix/>
          </a:blip>
          <a:stretch>
            <a:fillRect/>
          </a:stretch>
        </p:blipFill>
        <p:spPr>
          <a:xfrm>
            <a:off x="308791" y="2028156"/>
            <a:ext cx="3068661" cy="2801687"/>
          </a:xfrm>
          <a:prstGeom prst="rect">
            <a:avLst/>
          </a:prstGeom>
          <a:noFill/>
          <a:ln>
            <a:noFill/>
          </a:ln>
        </p:spPr>
      </p:pic>
      <p:sp>
        <p:nvSpPr>
          <p:cNvPr id="31" name="Google Shape;15923;p136">
            <a:extLst>
              <a:ext uri="{FF2B5EF4-FFF2-40B4-BE49-F238E27FC236}">
                <a16:creationId xmlns:a16="http://schemas.microsoft.com/office/drawing/2014/main" id="{709FD310-1752-C840-A8CB-9CEF8564D867}"/>
              </a:ext>
            </a:extLst>
          </p:cNvPr>
          <p:cNvSpPr/>
          <p:nvPr/>
        </p:nvSpPr>
        <p:spPr>
          <a:xfrm>
            <a:off x="9457362" y="5188955"/>
            <a:ext cx="457038" cy="457038"/>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bg1"/>
          </a:solidFill>
          <a:ln>
            <a:noFill/>
          </a:ln>
        </p:spPr>
        <p:txBody>
          <a:bodyPr spcFirstLastPara="1" wrap="square" lIns="91425" tIns="91425" rIns="91425" bIns="91425" anchor="ctr" anchorCtr="0">
            <a:noAutofit/>
          </a:bodyPr>
          <a:lstStyle/>
          <a:p>
            <a:endParaRPr/>
          </a:p>
        </p:txBody>
      </p:sp>
      <p:grpSp>
        <p:nvGrpSpPr>
          <p:cNvPr id="32" name="Google Shape;15924;p136">
            <a:extLst>
              <a:ext uri="{FF2B5EF4-FFF2-40B4-BE49-F238E27FC236}">
                <a16:creationId xmlns:a16="http://schemas.microsoft.com/office/drawing/2014/main" id="{DE430CCD-99D1-F84F-BB7E-D7F3CA068B7E}"/>
              </a:ext>
            </a:extLst>
          </p:cNvPr>
          <p:cNvGrpSpPr/>
          <p:nvPr/>
        </p:nvGrpSpPr>
        <p:grpSpPr>
          <a:xfrm>
            <a:off x="10088149" y="5188910"/>
            <a:ext cx="457104" cy="457059"/>
            <a:chOff x="812101" y="2571761"/>
            <a:chExt cx="417066" cy="417024"/>
          </a:xfrm>
          <a:solidFill>
            <a:schemeClr val="bg1"/>
          </a:solidFill>
        </p:grpSpPr>
        <p:sp>
          <p:nvSpPr>
            <p:cNvPr id="33" name="Google Shape;15925;p136">
              <a:extLst>
                <a:ext uri="{FF2B5EF4-FFF2-40B4-BE49-F238E27FC236}">
                  <a16:creationId xmlns:a16="http://schemas.microsoft.com/office/drawing/2014/main" id="{D741FA4A-64B8-7C48-BD9C-0E44ABEA2742}"/>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grpFill/>
            <a:ln>
              <a:noFill/>
            </a:ln>
          </p:spPr>
          <p:txBody>
            <a:bodyPr spcFirstLastPara="1" wrap="square" lIns="91425" tIns="91425" rIns="91425" bIns="91425" anchor="ctr" anchorCtr="0">
              <a:noAutofit/>
            </a:bodyPr>
            <a:lstStyle/>
            <a:p>
              <a:endParaRPr/>
            </a:p>
          </p:txBody>
        </p:sp>
        <p:sp>
          <p:nvSpPr>
            <p:cNvPr id="34" name="Google Shape;15926;p136">
              <a:extLst>
                <a:ext uri="{FF2B5EF4-FFF2-40B4-BE49-F238E27FC236}">
                  <a16:creationId xmlns:a16="http://schemas.microsoft.com/office/drawing/2014/main" id="{F083D66E-A514-6D45-A63F-594A74F1D073}"/>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grpFill/>
            <a:ln>
              <a:noFill/>
            </a:ln>
          </p:spPr>
          <p:txBody>
            <a:bodyPr spcFirstLastPara="1" wrap="square" lIns="91425" tIns="91425" rIns="91425" bIns="91425" anchor="ctr" anchorCtr="0">
              <a:noAutofit/>
            </a:bodyPr>
            <a:lstStyle/>
            <a:p>
              <a:endParaRPr/>
            </a:p>
          </p:txBody>
        </p:sp>
        <p:sp>
          <p:nvSpPr>
            <p:cNvPr id="35" name="Google Shape;15927;p136">
              <a:extLst>
                <a:ext uri="{FF2B5EF4-FFF2-40B4-BE49-F238E27FC236}">
                  <a16:creationId xmlns:a16="http://schemas.microsoft.com/office/drawing/2014/main" id="{1A2E8DE3-B0D3-234B-A240-87FFEC2D066B}"/>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grpFill/>
            <a:ln>
              <a:noFill/>
            </a:ln>
          </p:spPr>
          <p:txBody>
            <a:bodyPr spcFirstLastPara="1" wrap="square" lIns="91425" tIns="91425" rIns="91425" bIns="91425" anchor="ctr" anchorCtr="0">
              <a:noAutofit/>
            </a:bodyPr>
            <a:lstStyle/>
            <a:p>
              <a:endParaRPr dirty="0"/>
            </a:p>
          </p:txBody>
        </p:sp>
        <p:sp>
          <p:nvSpPr>
            <p:cNvPr id="36" name="Google Shape;15928;p136">
              <a:extLst>
                <a:ext uri="{FF2B5EF4-FFF2-40B4-BE49-F238E27FC236}">
                  <a16:creationId xmlns:a16="http://schemas.microsoft.com/office/drawing/2014/main" id="{D56458BB-795C-4E47-B61A-0A5CEA1A8E8F}"/>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grpFill/>
            <a:ln>
              <a:noFill/>
            </a:ln>
          </p:spPr>
          <p:txBody>
            <a:bodyPr spcFirstLastPara="1" wrap="square" lIns="91425" tIns="91425" rIns="91425" bIns="91425" anchor="ctr" anchorCtr="0">
              <a:noAutofit/>
            </a:bodyPr>
            <a:lstStyle/>
            <a:p>
              <a:endParaRPr/>
            </a:p>
          </p:txBody>
        </p:sp>
      </p:grpSp>
      <p:grpSp>
        <p:nvGrpSpPr>
          <p:cNvPr id="37" name="Google Shape;15929;p136">
            <a:extLst>
              <a:ext uri="{FF2B5EF4-FFF2-40B4-BE49-F238E27FC236}">
                <a16:creationId xmlns:a16="http://schemas.microsoft.com/office/drawing/2014/main" id="{65F471F0-04E1-B24F-9148-C6FE060BD637}"/>
              </a:ext>
            </a:extLst>
          </p:cNvPr>
          <p:cNvGrpSpPr/>
          <p:nvPr/>
        </p:nvGrpSpPr>
        <p:grpSpPr>
          <a:xfrm>
            <a:off x="10718995" y="5188910"/>
            <a:ext cx="457059" cy="457059"/>
            <a:chOff x="1323129" y="2571761"/>
            <a:chExt cx="417024" cy="417024"/>
          </a:xfrm>
          <a:solidFill>
            <a:schemeClr val="bg1"/>
          </a:solidFill>
        </p:grpSpPr>
        <p:sp>
          <p:nvSpPr>
            <p:cNvPr id="38" name="Google Shape;15930;p136">
              <a:extLst>
                <a:ext uri="{FF2B5EF4-FFF2-40B4-BE49-F238E27FC236}">
                  <a16:creationId xmlns:a16="http://schemas.microsoft.com/office/drawing/2014/main" id="{96627EA8-A736-AE4B-84A6-5D2BF50822CC}"/>
                </a:ext>
              </a:extLst>
            </p:cNvPr>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grpFill/>
            <a:ln>
              <a:noFill/>
            </a:ln>
          </p:spPr>
          <p:txBody>
            <a:bodyPr spcFirstLastPara="1" wrap="square" lIns="91425" tIns="91425" rIns="91425" bIns="91425" anchor="ctr" anchorCtr="0">
              <a:noAutofit/>
            </a:bodyPr>
            <a:lstStyle/>
            <a:p>
              <a:endParaRPr/>
            </a:p>
          </p:txBody>
        </p:sp>
        <p:sp>
          <p:nvSpPr>
            <p:cNvPr id="39" name="Google Shape;15931;p136">
              <a:extLst>
                <a:ext uri="{FF2B5EF4-FFF2-40B4-BE49-F238E27FC236}">
                  <a16:creationId xmlns:a16="http://schemas.microsoft.com/office/drawing/2014/main" id="{64D74FAF-1A6E-E54A-98E8-24A987FECDC8}"/>
                </a:ext>
              </a:extLst>
            </p:cNvPr>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grpFill/>
            <a:ln>
              <a:noFill/>
            </a:ln>
          </p:spPr>
          <p:txBody>
            <a:bodyPr spcFirstLastPara="1" wrap="square" lIns="91425" tIns="91425" rIns="91425" bIns="91425" anchor="ctr" anchorCtr="0">
              <a:noAutofit/>
            </a:bodyPr>
            <a:lstStyle/>
            <a:p>
              <a:endParaRPr/>
            </a:p>
          </p:txBody>
        </p:sp>
        <p:sp>
          <p:nvSpPr>
            <p:cNvPr id="40" name="Google Shape;15932;p136">
              <a:extLst>
                <a:ext uri="{FF2B5EF4-FFF2-40B4-BE49-F238E27FC236}">
                  <a16:creationId xmlns:a16="http://schemas.microsoft.com/office/drawing/2014/main" id="{53A72EE2-673C-1A4C-8FBD-F6A7FF8F44A3}"/>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grpFill/>
            <a:ln>
              <a:noFill/>
            </a:ln>
          </p:spPr>
          <p:txBody>
            <a:bodyPr spcFirstLastPara="1" wrap="square" lIns="91425" tIns="91425" rIns="91425" bIns="91425" anchor="ctr" anchorCtr="0">
              <a:noAutofit/>
            </a:bodyPr>
            <a:lstStyle/>
            <a:p>
              <a:endParaRPr/>
            </a:p>
          </p:txBody>
        </p:sp>
        <p:sp>
          <p:nvSpPr>
            <p:cNvPr id="41" name="Google Shape;15933;p136">
              <a:extLst>
                <a:ext uri="{FF2B5EF4-FFF2-40B4-BE49-F238E27FC236}">
                  <a16:creationId xmlns:a16="http://schemas.microsoft.com/office/drawing/2014/main" id="{5C3225E8-01BB-5342-871D-A37F42930BE9}"/>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grpFill/>
            <a:ln>
              <a:noFill/>
            </a:ln>
          </p:spPr>
          <p:txBody>
            <a:bodyPr spcFirstLastPara="1" wrap="square" lIns="91425" tIns="91425" rIns="91425" bIns="91425" anchor="ctr" anchorCtr="0">
              <a:noAutofit/>
            </a:bodyPr>
            <a:lstStyle/>
            <a:p>
              <a:endParaRPr/>
            </a:p>
          </p:txBody>
        </p:sp>
      </p:grpSp>
      <p:sp>
        <p:nvSpPr>
          <p:cNvPr id="42" name="Google Shape;15934;p136">
            <a:extLst>
              <a:ext uri="{FF2B5EF4-FFF2-40B4-BE49-F238E27FC236}">
                <a16:creationId xmlns:a16="http://schemas.microsoft.com/office/drawing/2014/main" id="{1773D390-BFF1-4E41-B8A6-5DB53EC50080}"/>
              </a:ext>
            </a:extLst>
          </p:cNvPr>
          <p:cNvSpPr/>
          <p:nvPr/>
        </p:nvSpPr>
        <p:spPr>
          <a:xfrm>
            <a:off x="11349820" y="5230185"/>
            <a:ext cx="459303" cy="374583"/>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bg1"/>
          </a:solidFill>
          <a:ln>
            <a:noFill/>
          </a:ln>
        </p:spPr>
        <p:txBody>
          <a:bodyPr spcFirstLastPara="1" wrap="square" lIns="91425" tIns="91425" rIns="91425" bIns="91425" anchor="ctr" anchorCtr="0">
            <a:noAutofit/>
          </a:bodyPr>
          <a:lstStyle/>
          <a:p>
            <a:endParaRPr/>
          </a:p>
        </p:txBody>
      </p:sp>
      <p:sp>
        <p:nvSpPr>
          <p:cNvPr id="43" name="Google Shape;246;p40">
            <a:extLst>
              <a:ext uri="{FF2B5EF4-FFF2-40B4-BE49-F238E27FC236}">
                <a16:creationId xmlns:a16="http://schemas.microsoft.com/office/drawing/2014/main" id="{F8ECE278-C6AE-2343-BA8D-C8FFC4357DE9}"/>
              </a:ext>
            </a:extLst>
          </p:cNvPr>
          <p:cNvSpPr txBox="1">
            <a:spLocks/>
          </p:cNvSpPr>
          <p:nvPr/>
        </p:nvSpPr>
        <p:spPr>
          <a:xfrm>
            <a:off x="9308970" y="5710927"/>
            <a:ext cx="2472565" cy="3745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latin typeface="Neo Sans Pro" panose="020B0504030504040204" pitchFamily="34" charset="0"/>
                <a:ea typeface="Roboto"/>
                <a:cs typeface="Roboto"/>
                <a:sym typeface="Roboto"/>
              </a:rPr>
              <a:t>@</a:t>
            </a:r>
            <a:r>
              <a:rPr lang="es-ES" sz="2500" b="1" dirty="0" err="1">
                <a:latin typeface="Neo Sans Pro" panose="020B0504030504040204" pitchFamily="34" charset="0"/>
                <a:ea typeface="Roboto"/>
                <a:cs typeface="Roboto"/>
                <a:sym typeface="Roboto"/>
              </a:rPr>
              <a:t>batistajohel</a:t>
            </a:r>
            <a:endParaRPr lang="es-ES" sz="2500" b="1" dirty="0">
              <a:latin typeface="Neo Sans Pro" panose="020B0504030504040204" pitchFamily="34" charset="0"/>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EBA73-019F-D81A-0518-AA032C24B5A7}"/>
              </a:ext>
            </a:extLst>
          </p:cNvPr>
          <p:cNvSpPr>
            <a:spLocks noGrp="1"/>
          </p:cNvSpPr>
          <p:nvPr>
            <p:ph type="title"/>
          </p:nvPr>
        </p:nvSpPr>
        <p:spPr/>
        <p:txBody>
          <a:bodyPr/>
          <a:lstStyle/>
          <a:p>
            <a:endParaRPr lang="es-PA"/>
          </a:p>
        </p:txBody>
      </p:sp>
      <p:pic>
        <p:nvPicPr>
          <p:cNvPr id="6" name="Imagen 5" descr="Gráfico, Gráfico de burbujas&#10;&#10;Descripción generada automáticamente">
            <a:extLst>
              <a:ext uri="{FF2B5EF4-FFF2-40B4-BE49-F238E27FC236}">
                <a16:creationId xmlns:a16="http://schemas.microsoft.com/office/drawing/2014/main" id="{90D3465F-0ACF-EFD4-9BDE-8D741E85C4A3}"/>
              </a:ext>
            </a:extLst>
          </p:cNvPr>
          <p:cNvPicPr>
            <a:picLocks noChangeAspect="1"/>
          </p:cNvPicPr>
          <p:nvPr/>
        </p:nvPicPr>
        <p:blipFill>
          <a:blip r:embed="rId2"/>
          <a:stretch>
            <a:fillRect/>
          </a:stretch>
        </p:blipFill>
        <p:spPr>
          <a:xfrm>
            <a:off x="0" y="0"/>
            <a:ext cx="12191999" cy="6858000"/>
          </a:xfrm>
          <a:prstGeom prst="rect">
            <a:avLst/>
          </a:prstGeom>
        </p:spPr>
      </p:pic>
      <p:pic>
        <p:nvPicPr>
          <p:cNvPr id="7" name="Imagen 6" descr="Mapa&#10;&#10;Descripción generada automáticamente">
            <a:extLst>
              <a:ext uri="{FF2B5EF4-FFF2-40B4-BE49-F238E27FC236}">
                <a16:creationId xmlns:a16="http://schemas.microsoft.com/office/drawing/2014/main" id="{5E64F89D-A158-4F34-9C27-AD9F9539867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600" y="1648634"/>
            <a:ext cx="5612130" cy="3779520"/>
          </a:xfrm>
          <a:prstGeom prst="rect">
            <a:avLst/>
          </a:prstGeom>
          <a:noFill/>
          <a:ln>
            <a:noFill/>
          </a:ln>
        </p:spPr>
      </p:pic>
      <p:sp>
        <p:nvSpPr>
          <p:cNvPr id="9" name="CuadroTexto 8">
            <a:extLst>
              <a:ext uri="{FF2B5EF4-FFF2-40B4-BE49-F238E27FC236}">
                <a16:creationId xmlns:a16="http://schemas.microsoft.com/office/drawing/2014/main" id="{86CA35A6-5223-70A8-E3F8-7E59181CA22C}"/>
              </a:ext>
            </a:extLst>
          </p:cNvPr>
          <p:cNvSpPr txBox="1"/>
          <p:nvPr/>
        </p:nvSpPr>
        <p:spPr>
          <a:xfrm>
            <a:off x="415600" y="5541709"/>
            <a:ext cx="6097088" cy="307777"/>
          </a:xfrm>
          <a:prstGeom prst="rect">
            <a:avLst/>
          </a:prstGeom>
          <a:noFill/>
        </p:spPr>
        <p:txBody>
          <a:bodyPr wrap="square">
            <a:spAutoFit/>
          </a:bodyPr>
          <a:lstStyle/>
          <a:p>
            <a:r>
              <a:rPr lang="es-ES" i="1" dirty="0">
                <a:effectLst/>
                <a:latin typeface="Neo Sans Pro" panose="020B0504030504040204" pitchFamily="34" charset="0"/>
                <a:ea typeface="Calibri" panose="020F0502020204030204" pitchFamily="34" charset="0"/>
                <a:cs typeface="Times New Roman" panose="02020603050405020304" pitchFamily="18" charset="0"/>
              </a:rPr>
              <a:t>Simulación Gráfica de la Invasión a Rusa a Ucrania (Wikimedia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Commons</a:t>
            </a:r>
            <a:r>
              <a:rPr lang="es-ES" i="1" dirty="0">
                <a:effectLst/>
                <a:latin typeface="Neo Sans Pro" panose="020B0504030504040204" pitchFamily="34" charset="0"/>
                <a:ea typeface="Calibri" panose="020F0502020204030204" pitchFamily="34" charset="0"/>
                <a:cs typeface="Times New Roman" panose="02020603050405020304" pitchFamily="18" charset="0"/>
              </a:rPr>
              <a:t>)</a:t>
            </a:r>
            <a:endParaRPr lang="es-PA" dirty="0">
              <a:latin typeface="Neo Sans Pro" panose="020B0504030504040204" pitchFamily="34" charset="0"/>
            </a:endParaRPr>
          </a:p>
        </p:txBody>
      </p:sp>
      <p:sp>
        <p:nvSpPr>
          <p:cNvPr id="10" name="Google Shape;246;p40">
            <a:extLst>
              <a:ext uri="{FF2B5EF4-FFF2-40B4-BE49-F238E27FC236}">
                <a16:creationId xmlns:a16="http://schemas.microsoft.com/office/drawing/2014/main" id="{76C4142B-A34E-FBFE-B0DA-052F2944D3B9}"/>
              </a:ext>
            </a:extLst>
          </p:cNvPr>
          <p:cNvSpPr txBox="1">
            <a:spLocks/>
          </p:cNvSpPr>
          <p:nvPr/>
        </p:nvSpPr>
        <p:spPr>
          <a:xfrm>
            <a:off x="6027730" y="1824272"/>
            <a:ext cx="4440752"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Una de las principales preocupaciones que está aquejando al mundo entero, son los procesos inflacionarios que se están dando en las diferentes regiones; en algunas más marcadas que en otras, especialmente por un mayor grado de dependencia que tengan del Petróleo Crudo (Crude </a:t>
            </a:r>
            <a:r>
              <a:rPr lang="es-ES" sz="1800" dirty="0" err="1">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Oil</a:t>
            </a: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 nombre en inglés clave en los mercados financieros) y el Gas Natural (Natural Gas.</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12" name="CuadroTexto 11">
            <a:extLst>
              <a:ext uri="{FF2B5EF4-FFF2-40B4-BE49-F238E27FC236}">
                <a16:creationId xmlns:a16="http://schemas.microsoft.com/office/drawing/2014/main" id="{7F878602-FAD9-E34F-19D1-D0A3948A5BBB}"/>
              </a:ext>
            </a:extLst>
          </p:cNvPr>
          <p:cNvSpPr txBox="1"/>
          <p:nvPr/>
        </p:nvSpPr>
        <p:spPr>
          <a:xfrm>
            <a:off x="6825579" y="408818"/>
            <a:ext cx="3642903" cy="830997"/>
          </a:xfrm>
          <a:prstGeom prst="rect">
            <a:avLst/>
          </a:prstGeom>
          <a:noFill/>
        </p:spPr>
        <p:txBody>
          <a:bodyPr wrap="square">
            <a:spAutoFit/>
          </a:bodyPr>
          <a:lstStyle/>
          <a:p>
            <a:pPr algn="ctr"/>
            <a:r>
              <a:rPr lang="es-PA" sz="2400" b="1" dirty="0">
                <a:latin typeface="Neo Sans Pro" panose="020B0504030504040204" pitchFamily="34" charset="0"/>
              </a:rPr>
              <a:t>Una Situación Real:</a:t>
            </a:r>
          </a:p>
          <a:p>
            <a:pPr algn="ctr"/>
            <a:r>
              <a:rPr lang="es-PA" sz="2400" b="1" dirty="0">
                <a:latin typeface="Neo Sans Pro" panose="020B0504030504040204" pitchFamily="34" charset="0"/>
              </a:rPr>
              <a:t>Guerra  Rusia - Ucrania</a:t>
            </a:r>
          </a:p>
        </p:txBody>
      </p:sp>
      <p:sp>
        <p:nvSpPr>
          <p:cNvPr id="13" name="Google Shape;246;p40">
            <a:extLst>
              <a:ext uri="{FF2B5EF4-FFF2-40B4-BE49-F238E27FC236}">
                <a16:creationId xmlns:a16="http://schemas.microsoft.com/office/drawing/2014/main" id="{B02EE1C4-EFE7-9324-84DC-44F6798CABDD}"/>
              </a:ext>
            </a:extLst>
          </p:cNvPr>
          <p:cNvSpPr txBox="1">
            <a:spLocks/>
          </p:cNvSpPr>
          <p:nvPr/>
        </p:nvSpPr>
        <p:spPr>
          <a:xfrm>
            <a:off x="9649526" y="6159632"/>
            <a:ext cx="2324034"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3758241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EF220-1B70-7B55-80E1-BAA437879BC6}"/>
              </a:ext>
            </a:extLst>
          </p:cNvPr>
          <p:cNvSpPr>
            <a:spLocks noGrp="1"/>
          </p:cNvSpPr>
          <p:nvPr>
            <p:ph type="title"/>
          </p:nvPr>
        </p:nvSpPr>
        <p:spPr/>
        <p:txBody>
          <a:bodyPr/>
          <a:lstStyle/>
          <a:p>
            <a:endParaRPr lang="es-PA"/>
          </a:p>
        </p:txBody>
      </p:sp>
      <p:pic>
        <p:nvPicPr>
          <p:cNvPr id="4" name="Imagen 3" descr="Icono&#10;&#10;Descripción generada automáticamente con confianza media">
            <a:extLst>
              <a:ext uri="{FF2B5EF4-FFF2-40B4-BE49-F238E27FC236}">
                <a16:creationId xmlns:a16="http://schemas.microsoft.com/office/drawing/2014/main" id="{78D0B7E8-F987-B074-03BC-7BED745E843D}"/>
              </a:ext>
            </a:extLst>
          </p:cNvPr>
          <p:cNvPicPr>
            <a:picLocks noChangeAspect="1"/>
          </p:cNvPicPr>
          <p:nvPr/>
        </p:nvPicPr>
        <p:blipFill>
          <a:blip r:embed="rId2"/>
          <a:stretch>
            <a:fillRect/>
          </a:stretch>
        </p:blipFill>
        <p:spPr>
          <a:xfrm>
            <a:off x="0" y="0"/>
            <a:ext cx="12191999" cy="6858000"/>
          </a:xfrm>
          <a:prstGeom prst="rect">
            <a:avLst/>
          </a:prstGeom>
        </p:spPr>
      </p:pic>
      <p:sp>
        <p:nvSpPr>
          <p:cNvPr id="5" name="Google Shape;246;p40">
            <a:extLst>
              <a:ext uri="{FF2B5EF4-FFF2-40B4-BE49-F238E27FC236}">
                <a16:creationId xmlns:a16="http://schemas.microsoft.com/office/drawing/2014/main" id="{C2C48432-0C53-047C-5F18-CE0E8F970BF6}"/>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
        <p:nvSpPr>
          <p:cNvPr id="7" name="CuadroTexto 6">
            <a:extLst>
              <a:ext uri="{FF2B5EF4-FFF2-40B4-BE49-F238E27FC236}">
                <a16:creationId xmlns:a16="http://schemas.microsoft.com/office/drawing/2014/main" id="{CFF980E5-9581-70A7-1B2C-761738EF7D59}"/>
              </a:ext>
            </a:extLst>
          </p:cNvPr>
          <p:cNvSpPr txBox="1"/>
          <p:nvPr/>
        </p:nvSpPr>
        <p:spPr>
          <a:xfrm>
            <a:off x="622833" y="5297987"/>
            <a:ext cx="6097088" cy="307777"/>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cs typeface="Times New Roman" panose="02020603050405020304" pitchFamily="18" charset="0"/>
              </a:rPr>
              <a:t>Planta de Licuefacción de Gas Natural Licuado de </a:t>
            </a:r>
            <a:r>
              <a:rPr lang="es-ES" i="1" dirty="0" err="1">
                <a:effectLst/>
                <a:latin typeface="Neo Sans Pro" panose="020B0504030504040204" pitchFamily="34" charset="0"/>
                <a:ea typeface="Calibri" panose="020F0502020204030204" pitchFamily="34" charset="0"/>
                <a:cs typeface="Times New Roman" panose="02020603050405020304" pitchFamily="18" charset="0"/>
              </a:rPr>
              <a:t>Gazprom</a:t>
            </a:r>
            <a:r>
              <a:rPr lang="es-ES" i="1" dirty="0">
                <a:effectLst/>
                <a:latin typeface="Neo Sans Pro" panose="020B0504030504040204" pitchFamily="34" charset="0"/>
                <a:ea typeface="Calibri" panose="020F0502020204030204" pitchFamily="34" charset="0"/>
                <a:cs typeface="Times New Roman" panose="02020603050405020304" pitchFamily="18" charset="0"/>
              </a:rPr>
              <a:t> (Siberia, Rusia)</a:t>
            </a:r>
            <a:endParaRPr lang="es-PA" dirty="0">
              <a:latin typeface="Neo Sans Pro" panose="020B0504030504040204" pitchFamily="34" charset="0"/>
            </a:endParaRPr>
          </a:p>
        </p:txBody>
      </p:sp>
      <p:sp>
        <p:nvSpPr>
          <p:cNvPr id="8" name="Google Shape;246;p40">
            <a:extLst>
              <a:ext uri="{FF2B5EF4-FFF2-40B4-BE49-F238E27FC236}">
                <a16:creationId xmlns:a16="http://schemas.microsoft.com/office/drawing/2014/main" id="{886FD713-B614-4493-4054-4CE77EBE08B1}"/>
              </a:ext>
            </a:extLst>
          </p:cNvPr>
          <p:cNvSpPr txBox="1">
            <a:spLocks/>
          </p:cNvSpPr>
          <p:nvPr/>
        </p:nvSpPr>
        <p:spPr>
          <a:xfrm>
            <a:off x="6680349" y="1724243"/>
            <a:ext cx="4743259"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El impacto de las sanciones sobre la Federación Rusa, ha sido contraproducente al corto plazo, pero con expectativas mixtas al largo plazo; ya que situaciones como estas son las que fuerzan la “Soberanía Energética” de los países, dando como ejemplo a que la Comisión Europea, producto de la crisis presentada por la Guerra de Ucrania.</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4F2C2AB-502D-0E76-BFE4-AE162CCEA58A}"/>
              </a:ext>
            </a:extLst>
          </p:cNvPr>
          <p:cNvSpPr txBox="1"/>
          <p:nvPr/>
        </p:nvSpPr>
        <p:spPr>
          <a:xfrm>
            <a:off x="7230528" y="584456"/>
            <a:ext cx="3642903" cy="830997"/>
          </a:xfrm>
          <a:prstGeom prst="rect">
            <a:avLst/>
          </a:prstGeom>
          <a:noFill/>
        </p:spPr>
        <p:txBody>
          <a:bodyPr wrap="square">
            <a:spAutoFit/>
          </a:bodyPr>
          <a:lstStyle/>
          <a:p>
            <a:pPr algn="ctr"/>
            <a:r>
              <a:rPr lang="es-PA" sz="2400" b="1" dirty="0">
                <a:latin typeface="Neo Sans Pro" panose="020B0504030504040204" pitchFamily="34" charset="0"/>
              </a:rPr>
              <a:t>Una Situación Real:</a:t>
            </a:r>
          </a:p>
          <a:p>
            <a:pPr algn="ctr"/>
            <a:r>
              <a:rPr lang="es-PA" sz="2400" b="1" dirty="0">
                <a:latin typeface="Neo Sans Pro" panose="020B0504030504040204" pitchFamily="34" charset="0"/>
              </a:rPr>
              <a:t>Guerra  Rusia - Ucrania</a:t>
            </a:r>
          </a:p>
        </p:txBody>
      </p:sp>
      <p:pic>
        <p:nvPicPr>
          <p:cNvPr id="6" name="Imagen 5" descr="Un puente con nieve&#10;&#10;Descripción generada automáticamente con confianza media">
            <a:extLst>
              <a:ext uri="{FF2B5EF4-FFF2-40B4-BE49-F238E27FC236}">
                <a16:creationId xmlns:a16="http://schemas.microsoft.com/office/drawing/2014/main" id="{4ED5196A-FBBE-8B11-C4C1-A69C31071D52}"/>
              </a:ext>
            </a:extLst>
          </p:cNvPr>
          <p:cNvPicPr>
            <a:picLocks noChangeAspect="1"/>
          </p:cNvPicPr>
          <p:nvPr/>
        </p:nvPicPr>
        <p:blipFill>
          <a:blip r:embed="rId3"/>
          <a:stretch>
            <a:fillRect/>
          </a:stretch>
        </p:blipFill>
        <p:spPr>
          <a:xfrm>
            <a:off x="1046702" y="1580268"/>
            <a:ext cx="5249349" cy="3497407"/>
          </a:xfrm>
          <a:prstGeom prst="rect">
            <a:avLst/>
          </a:prstGeom>
        </p:spPr>
      </p:pic>
    </p:spTree>
    <p:extLst>
      <p:ext uri="{BB962C8B-B14F-4D97-AF65-F5344CB8AC3E}">
        <p14:creationId xmlns:p14="http://schemas.microsoft.com/office/powerpoint/2010/main" val="523440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EBA73-019F-D81A-0518-AA032C24B5A7}"/>
              </a:ext>
            </a:extLst>
          </p:cNvPr>
          <p:cNvSpPr>
            <a:spLocks noGrp="1"/>
          </p:cNvSpPr>
          <p:nvPr>
            <p:ph type="title"/>
          </p:nvPr>
        </p:nvSpPr>
        <p:spPr/>
        <p:txBody>
          <a:bodyPr/>
          <a:lstStyle/>
          <a:p>
            <a:endParaRPr lang="es-PA"/>
          </a:p>
        </p:txBody>
      </p:sp>
      <p:pic>
        <p:nvPicPr>
          <p:cNvPr id="6" name="Imagen 5" descr="Gráfico, Gráfico de burbujas&#10;&#10;Descripción generada automáticamente">
            <a:extLst>
              <a:ext uri="{FF2B5EF4-FFF2-40B4-BE49-F238E27FC236}">
                <a16:creationId xmlns:a16="http://schemas.microsoft.com/office/drawing/2014/main" id="{90D3465F-0ACF-EFD4-9BDE-8D741E85C4A3}"/>
              </a:ext>
            </a:extLst>
          </p:cNvPr>
          <p:cNvPicPr>
            <a:picLocks noChangeAspect="1"/>
          </p:cNvPicPr>
          <p:nvPr/>
        </p:nvPicPr>
        <p:blipFill>
          <a:blip r:embed="rId2"/>
          <a:stretch>
            <a:fillRect/>
          </a:stretch>
        </p:blipFill>
        <p:spPr>
          <a:xfrm>
            <a:off x="0" y="0"/>
            <a:ext cx="12191999" cy="6858000"/>
          </a:xfrm>
          <a:prstGeom prst="rect">
            <a:avLst/>
          </a:prstGeom>
        </p:spPr>
      </p:pic>
      <p:sp>
        <p:nvSpPr>
          <p:cNvPr id="9" name="CuadroTexto 8">
            <a:extLst>
              <a:ext uri="{FF2B5EF4-FFF2-40B4-BE49-F238E27FC236}">
                <a16:creationId xmlns:a16="http://schemas.microsoft.com/office/drawing/2014/main" id="{86CA35A6-5223-70A8-E3F8-7E59181CA22C}"/>
              </a:ext>
            </a:extLst>
          </p:cNvPr>
          <p:cNvSpPr txBox="1"/>
          <p:nvPr/>
        </p:nvSpPr>
        <p:spPr>
          <a:xfrm>
            <a:off x="122913" y="5220661"/>
            <a:ext cx="6097088" cy="307777"/>
          </a:xfrm>
          <a:prstGeom prst="rect">
            <a:avLst/>
          </a:prstGeom>
          <a:noFill/>
        </p:spPr>
        <p:txBody>
          <a:bodyPr wrap="square">
            <a:spAutoFit/>
          </a:bodyPr>
          <a:lstStyle/>
          <a:p>
            <a:pPr algn="ctr"/>
            <a:r>
              <a:rPr lang="es-ES" i="1" dirty="0">
                <a:effectLst/>
                <a:latin typeface="Neo Sans Pro" panose="020B0504030504040204" pitchFamily="34" charset="0"/>
                <a:ea typeface="Calibri" panose="020F0502020204030204" pitchFamily="34" charset="0"/>
                <a:cs typeface="Times New Roman" panose="02020603050405020304" pitchFamily="18" charset="0"/>
              </a:rPr>
              <a:t>Campos de Cultivo en Ucrania, tierra fértil para el Trigo, Maíz y Soja</a:t>
            </a:r>
            <a:endParaRPr lang="es-PA" dirty="0">
              <a:latin typeface="Neo Sans Pro" panose="020B0504030504040204" pitchFamily="34" charset="0"/>
            </a:endParaRPr>
          </a:p>
        </p:txBody>
      </p:sp>
      <p:sp>
        <p:nvSpPr>
          <p:cNvPr id="10" name="Google Shape;246;p40">
            <a:extLst>
              <a:ext uri="{FF2B5EF4-FFF2-40B4-BE49-F238E27FC236}">
                <a16:creationId xmlns:a16="http://schemas.microsoft.com/office/drawing/2014/main" id="{76C4142B-A34E-FBFE-B0DA-052F2944D3B9}"/>
              </a:ext>
            </a:extLst>
          </p:cNvPr>
          <p:cNvSpPr txBox="1">
            <a:spLocks/>
          </p:cNvSpPr>
          <p:nvPr/>
        </p:nvSpPr>
        <p:spPr>
          <a:xfrm>
            <a:off x="6167696" y="1682382"/>
            <a:ext cx="4194114" cy="320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139700" indent="0" algn="just">
              <a:lnSpc>
                <a:spcPct val="115000"/>
              </a:lnSpc>
              <a:spcAft>
                <a:spcPts val="800"/>
              </a:spcAft>
            </a:pPr>
            <a:r>
              <a:rPr lang="es-ES"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rPr>
              <a:t>Existe una fuerte dependencia energética de Rusia, que al cortar ese suministro, disparó los precios de los Combustibles Líquidos lo que desencadenó en un aumento desmesurado en los precios de los productos esenciales, debido a la alteración de las diferentes cadenas de suministros, ya que Ucrania es uno de los mayores productores de Trigo, Maíz y cultivos básicos para la región.</a:t>
            </a:r>
            <a:endParaRPr lang="es-PA" sz="1800" dirty="0">
              <a:solidFill>
                <a:schemeClr val="tx1"/>
              </a:solidFill>
              <a:effectLst/>
              <a:latin typeface="Neo Sans Pro" panose="020B0504030504040204" pitchFamily="34" charset="0"/>
              <a:ea typeface="Calibri" panose="020F0502020204030204" pitchFamily="34" charset="0"/>
              <a:cs typeface="Times New Roman" panose="02020603050405020304" pitchFamily="18" charset="0"/>
            </a:endParaRPr>
          </a:p>
        </p:txBody>
      </p:sp>
      <p:sp>
        <p:nvSpPr>
          <p:cNvPr id="12" name="CuadroTexto 11">
            <a:extLst>
              <a:ext uri="{FF2B5EF4-FFF2-40B4-BE49-F238E27FC236}">
                <a16:creationId xmlns:a16="http://schemas.microsoft.com/office/drawing/2014/main" id="{7F878602-FAD9-E34F-19D1-D0A3948A5BBB}"/>
              </a:ext>
            </a:extLst>
          </p:cNvPr>
          <p:cNvSpPr txBox="1"/>
          <p:nvPr/>
        </p:nvSpPr>
        <p:spPr>
          <a:xfrm>
            <a:off x="6825579" y="408818"/>
            <a:ext cx="3642903" cy="830997"/>
          </a:xfrm>
          <a:prstGeom prst="rect">
            <a:avLst/>
          </a:prstGeom>
          <a:noFill/>
        </p:spPr>
        <p:txBody>
          <a:bodyPr wrap="square">
            <a:spAutoFit/>
          </a:bodyPr>
          <a:lstStyle/>
          <a:p>
            <a:pPr algn="ctr"/>
            <a:r>
              <a:rPr lang="es-PA" sz="2400" b="1" dirty="0">
                <a:latin typeface="Neo Sans Pro" panose="020B0504030504040204" pitchFamily="34" charset="0"/>
              </a:rPr>
              <a:t>Una Situación Real:</a:t>
            </a:r>
          </a:p>
          <a:p>
            <a:pPr algn="ctr"/>
            <a:r>
              <a:rPr lang="es-PA" sz="2400" b="1" dirty="0">
                <a:latin typeface="Neo Sans Pro" panose="020B0504030504040204" pitchFamily="34" charset="0"/>
              </a:rPr>
              <a:t>Guerra  Rusia - Ucrania</a:t>
            </a:r>
          </a:p>
        </p:txBody>
      </p:sp>
      <p:pic>
        <p:nvPicPr>
          <p:cNvPr id="4" name="Imagen 3" descr="Imagen que contiene exterior, pasto, montar a caballo, hombre&#10;&#10;Descripción generada automáticamente">
            <a:extLst>
              <a:ext uri="{FF2B5EF4-FFF2-40B4-BE49-F238E27FC236}">
                <a16:creationId xmlns:a16="http://schemas.microsoft.com/office/drawing/2014/main" id="{98E27965-DDA3-D3FC-FDDE-A50E4FB414BE}"/>
              </a:ext>
            </a:extLst>
          </p:cNvPr>
          <p:cNvPicPr>
            <a:picLocks noChangeAspect="1"/>
          </p:cNvPicPr>
          <p:nvPr/>
        </p:nvPicPr>
        <p:blipFill>
          <a:blip r:embed="rId3"/>
          <a:stretch>
            <a:fillRect/>
          </a:stretch>
        </p:blipFill>
        <p:spPr>
          <a:xfrm>
            <a:off x="318608" y="1824272"/>
            <a:ext cx="5705698" cy="3209455"/>
          </a:xfrm>
          <a:prstGeom prst="rect">
            <a:avLst/>
          </a:prstGeom>
        </p:spPr>
      </p:pic>
      <p:sp>
        <p:nvSpPr>
          <p:cNvPr id="5" name="Google Shape;246;p40">
            <a:extLst>
              <a:ext uri="{FF2B5EF4-FFF2-40B4-BE49-F238E27FC236}">
                <a16:creationId xmlns:a16="http://schemas.microsoft.com/office/drawing/2014/main" id="{CA9B4DAA-7D95-5E91-7A87-ACA9248D5F00}"/>
              </a:ext>
            </a:extLst>
          </p:cNvPr>
          <p:cNvSpPr txBox="1">
            <a:spLocks/>
          </p:cNvSpPr>
          <p:nvPr/>
        </p:nvSpPr>
        <p:spPr>
          <a:xfrm>
            <a:off x="9479280" y="6132226"/>
            <a:ext cx="2465767" cy="30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lt1"/>
              </a:buClr>
              <a:buSzPts val="1400"/>
              <a:buFont typeface="Roboto Light"/>
              <a:buNone/>
              <a:defRPr sz="1400" b="0" i="0" u="none" strike="noStrike" cap="none">
                <a:solidFill>
                  <a:schemeClr val="lt1"/>
                </a:solidFill>
                <a:latin typeface="Roboto Light"/>
                <a:ea typeface="Roboto Light"/>
                <a:cs typeface="Roboto Light"/>
                <a:sym typeface="Roboto Light"/>
              </a:defRPr>
            </a:lvl9pPr>
          </a:lstStyle>
          <a:p>
            <a:pPr marL="0" indent="0"/>
            <a:r>
              <a:rPr lang="es-ES" sz="2500" b="1" dirty="0">
                <a:solidFill>
                  <a:srgbClr val="2E2B70"/>
                </a:solidFill>
                <a:latin typeface="Neo Sans Pro" panose="020B0504030504040204" pitchFamily="34" charset="0"/>
                <a:ea typeface="Roboto"/>
                <a:cs typeface="Roboto"/>
                <a:sym typeface="Roboto"/>
              </a:rPr>
              <a:t>@</a:t>
            </a:r>
            <a:r>
              <a:rPr lang="es-ES" sz="2500" b="1" dirty="0" err="1">
                <a:solidFill>
                  <a:srgbClr val="2E2B70"/>
                </a:solidFill>
                <a:latin typeface="Neo Sans Pro" panose="020B0504030504040204" pitchFamily="34" charset="0"/>
                <a:ea typeface="Roboto"/>
                <a:cs typeface="Roboto"/>
                <a:sym typeface="Roboto"/>
              </a:rPr>
              <a:t>batistajohel</a:t>
            </a:r>
            <a:endParaRPr lang="es-ES" sz="2500" b="1" dirty="0">
              <a:solidFill>
                <a:srgbClr val="2E2B70"/>
              </a:solidFill>
              <a:latin typeface="Neo Sans Pro" panose="020B0504030504040204" pitchFamily="34" charset="0"/>
              <a:ea typeface="Roboto"/>
              <a:cs typeface="Roboto"/>
              <a:sym typeface="Roboto"/>
            </a:endParaRPr>
          </a:p>
        </p:txBody>
      </p:sp>
    </p:spTree>
    <p:extLst>
      <p:ext uri="{BB962C8B-B14F-4D97-AF65-F5344CB8AC3E}">
        <p14:creationId xmlns:p14="http://schemas.microsoft.com/office/powerpoint/2010/main" val="1094975523"/>
      </p:ext>
    </p:extLst>
  </p:cSld>
  <p:clrMapOvr>
    <a:masterClrMapping/>
  </p:clrMapOvr>
</p:sld>
</file>

<file path=ppt/theme/theme1.xml><?xml version="1.0" encoding="utf-8"?>
<a:theme xmlns:a="http://schemas.openxmlformats.org/drawingml/2006/main" name="Meeting Tools by Slidesgo">
  <a:themeElements>
    <a:clrScheme name="Simple Light">
      <a:dk1>
        <a:srgbClr val="000000"/>
      </a:dk1>
      <a:lt1>
        <a:srgbClr val="FFFFFF"/>
      </a:lt1>
      <a:dk2>
        <a:srgbClr val="263238"/>
      </a:dk2>
      <a:lt2>
        <a:srgbClr val="455A64"/>
      </a:lt2>
      <a:accent1>
        <a:srgbClr val="597BB3"/>
      </a:accent1>
      <a:accent2>
        <a:srgbClr val="FF7F6B"/>
      </a:accent2>
      <a:accent3>
        <a:srgbClr val="FF9686"/>
      </a:accent3>
      <a:accent4>
        <a:srgbClr val="99BFFF"/>
      </a:accent4>
      <a:accent5>
        <a:srgbClr val="263238"/>
      </a:accent5>
      <a:accent6>
        <a:srgbClr val="455A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3149</TotalTime>
  <Words>4898</Words>
  <Application>Microsoft Office PowerPoint</Application>
  <PresentationFormat>Panorámica</PresentationFormat>
  <Paragraphs>335</Paragraphs>
  <Slides>63</Slides>
  <Notes>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63</vt:i4>
      </vt:variant>
    </vt:vector>
  </HeadingPairs>
  <TitlesOfParts>
    <vt:vector size="71" baseType="lpstr">
      <vt:lpstr>Symbol</vt:lpstr>
      <vt:lpstr>Arial</vt:lpstr>
      <vt:lpstr>Amatic SC</vt:lpstr>
      <vt:lpstr>Roboto Light</vt:lpstr>
      <vt:lpstr>Cambria Math</vt:lpstr>
      <vt:lpstr>Neo Sans Pro</vt:lpstr>
      <vt:lpstr>Courier New</vt:lpstr>
      <vt:lpstr>Meeting Tools by Slidesgo</vt:lpstr>
      <vt:lpstr>Model Based System Engineering (MBSE) – Caso de Estudio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¿Un Sistema del pasado?: Sistema Educativo</vt:lpstr>
      <vt:lpstr>¿Por qué el Sistema Educativo es un Sistema?</vt:lpstr>
      <vt:lpstr>El Sistema Educativo Tradicional</vt:lpstr>
      <vt:lpstr>¿Cómo es el Estudiante del Siglo XXI?</vt:lpstr>
      <vt:lpstr>¿Cómo sería un Modelo Semi-Presencial?</vt:lpstr>
      <vt:lpstr>¿Cómo sería un Modelo de Educación Virtual?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¿Regresando al pasado o viajando al futuro?: Educación</dc:title>
  <dc:creator>Johel Heraclio Batista Cárdenas</dc:creator>
  <cp:lastModifiedBy>JOHEL BATISTA</cp:lastModifiedBy>
  <cp:revision>87</cp:revision>
  <dcterms:modified xsi:type="dcterms:W3CDTF">2022-09-03T01:59:28Z</dcterms:modified>
</cp:coreProperties>
</file>